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54"/>
  </p:notesMasterIdLst>
  <p:handoutMasterIdLst>
    <p:handoutMasterId r:id="rId55"/>
  </p:handoutMasterIdLst>
  <p:sldIdLst>
    <p:sldId id="257" r:id="rId3"/>
    <p:sldId id="258" r:id="rId4"/>
    <p:sldId id="271" r:id="rId5"/>
    <p:sldId id="272" r:id="rId6"/>
    <p:sldId id="273" r:id="rId7"/>
    <p:sldId id="274" r:id="rId8"/>
    <p:sldId id="461" r:id="rId9"/>
    <p:sldId id="462" r:id="rId10"/>
    <p:sldId id="463" r:id="rId11"/>
    <p:sldId id="464" r:id="rId12"/>
    <p:sldId id="521" r:id="rId13"/>
    <p:sldId id="465" r:id="rId14"/>
    <p:sldId id="283" r:id="rId15"/>
    <p:sldId id="498" r:id="rId16"/>
    <p:sldId id="285" r:id="rId17"/>
    <p:sldId id="448" r:id="rId18"/>
    <p:sldId id="449" r:id="rId19"/>
    <p:sldId id="451" r:id="rId20"/>
    <p:sldId id="450" r:id="rId21"/>
    <p:sldId id="454" r:id="rId22"/>
    <p:sldId id="501" r:id="rId23"/>
    <p:sldId id="467" r:id="rId24"/>
    <p:sldId id="455" r:id="rId25"/>
    <p:sldId id="466" r:id="rId26"/>
    <p:sldId id="522" r:id="rId27"/>
    <p:sldId id="456" r:id="rId28"/>
    <p:sldId id="458" r:id="rId29"/>
    <p:sldId id="445" r:id="rId30"/>
    <p:sldId id="523" r:id="rId31"/>
    <p:sldId id="504" r:id="rId32"/>
    <p:sldId id="447" r:id="rId33"/>
    <p:sldId id="503" r:id="rId34"/>
    <p:sldId id="287" r:id="rId35"/>
    <p:sldId id="289" r:id="rId36"/>
    <p:sldId id="524" r:id="rId37"/>
    <p:sldId id="259" r:id="rId38"/>
    <p:sldId id="265" r:id="rId39"/>
    <p:sldId id="260" r:id="rId40"/>
    <p:sldId id="261" r:id="rId41"/>
    <p:sldId id="262" r:id="rId42"/>
    <p:sldId id="263" r:id="rId43"/>
    <p:sldId id="264" r:id="rId44"/>
    <p:sldId id="266" r:id="rId45"/>
    <p:sldId id="267" r:id="rId46"/>
    <p:sldId id="268" r:id="rId47"/>
    <p:sldId id="269" r:id="rId48"/>
    <p:sldId id="270" r:id="rId49"/>
    <p:sldId id="291" r:id="rId50"/>
    <p:sldId id="284" r:id="rId51"/>
    <p:sldId id="460" r:id="rId52"/>
    <p:sldId id="282" r:id="rId5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41E"/>
    <a:srgbClr val="FFFFFF"/>
    <a:srgbClr val="4D4D4D"/>
    <a:srgbClr val="EAEAEA"/>
    <a:srgbClr val="D0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BAED8-8F75-4883-9606-8976685DA499}" v="217" dt="2024-01-18T21:58:39.98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93655" autoAdjust="0"/>
  </p:normalViewPr>
  <p:slideViewPr>
    <p:cSldViewPr snapToGrid="0">
      <p:cViewPr varScale="1">
        <p:scale>
          <a:sx n="107" d="100"/>
          <a:sy n="107" d="100"/>
        </p:scale>
        <p:origin x="372" y="96"/>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n-Gunlefinger, Chris" userId="2f37ddd4-5436-4e08-b0ce-6dbb7fa270d5" providerId="ADAL" clId="{847BAED8-8F75-4883-9606-8976685DA499}"/>
    <pc:docChg chg="undo custSel addSld delSld modSld sldOrd delMainMaster">
      <pc:chgData name="Swann-Gunlefinger, Chris" userId="2f37ddd4-5436-4e08-b0ce-6dbb7fa270d5" providerId="ADAL" clId="{847BAED8-8F75-4883-9606-8976685DA499}" dt="2024-01-18T21:58:39.986" v="407"/>
      <pc:docMkLst>
        <pc:docMk/>
      </pc:docMkLst>
      <pc:sldChg chg="addSp delSp modSp mod">
        <pc:chgData name="Swann-Gunlefinger, Chris" userId="2f37ddd4-5436-4e08-b0ce-6dbb7fa270d5" providerId="ADAL" clId="{847BAED8-8F75-4883-9606-8976685DA499}" dt="2024-01-18T19:52:24.618" v="18" actId="1076"/>
        <pc:sldMkLst>
          <pc:docMk/>
          <pc:sldMk cId="706305541" sldId="257"/>
        </pc:sldMkLst>
        <pc:spChg chg="mod">
          <ac:chgData name="Swann-Gunlefinger, Chris" userId="2f37ddd4-5436-4e08-b0ce-6dbb7fa270d5" providerId="ADAL" clId="{847BAED8-8F75-4883-9606-8976685DA499}" dt="2024-01-18T19:43:12.759" v="5" actId="20577"/>
          <ac:spMkLst>
            <pc:docMk/>
            <pc:sldMk cId="706305541" sldId="257"/>
            <ac:spMk id="2" creationId="{00000000-0000-0000-0000-000000000000}"/>
          </ac:spMkLst>
        </pc:spChg>
        <pc:spChg chg="del">
          <ac:chgData name="Swann-Gunlefinger, Chris" userId="2f37ddd4-5436-4e08-b0ce-6dbb7fa270d5" providerId="ADAL" clId="{847BAED8-8F75-4883-9606-8976685DA499}" dt="2024-01-18T19:43:19.028" v="7" actId="478"/>
          <ac:spMkLst>
            <pc:docMk/>
            <pc:sldMk cId="706305541" sldId="257"/>
            <ac:spMk id="6" creationId="{E52F846F-B413-483A-855C-679E54E845CA}"/>
          </ac:spMkLst>
        </pc:spChg>
        <pc:picChg chg="add del mod">
          <ac:chgData name="Swann-Gunlefinger, Chris" userId="2f37ddd4-5436-4e08-b0ce-6dbb7fa270d5" providerId="ADAL" clId="{847BAED8-8F75-4883-9606-8976685DA499}" dt="2024-01-18T19:43:53.688" v="11" actId="931"/>
          <ac:picMkLst>
            <pc:docMk/>
            <pc:sldMk cId="706305541" sldId="257"/>
            <ac:picMk id="4" creationId="{8C897E6E-D7C2-A09E-D358-0A3434E5D347}"/>
          </ac:picMkLst>
        </pc:picChg>
        <pc:picChg chg="del">
          <ac:chgData name="Swann-Gunlefinger, Chris" userId="2f37ddd4-5436-4e08-b0ce-6dbb7fa270d5" providerId="ADAL" clId="{847BAED8-8F75-4883-9606-8976685DA499}" dt="2024-01-18T19:43:15.731" v="6" actId="478"/>
          <ac:picMkLst>
            <pc:docMk/>
            <pc:sldMk cId="706305541" sldId="257"/>
            <ac:picMk id="5" creationId="{C31063F5-20A7-69EC-274B-AB8B4AC674D0}"/>
          </ac:picMkLst>
        </pc:picChg>
        <pc:picChg chg="add mod">
          <ac:chgData name="Swann-Gunlefinger, Chris" userId="2f37ddd4-5436-4e08-b0ce-6dbb7fa270d5" providerId="ADAL" clId="{847BAED8-8F75-4883-9606-8976685DA499}" dt="2024-01-18T19:52:24.618" v="18" actId="1076"/>
          <ac:picMkLst>
            <pc:docMk/>
            <pc:sldMk cId="706305541" sldId="257"/>
            <ac:picMk id="9" creationId="{BB230B3F-935E-8F83-8805-D5D113B58D32}"/>
          </ac:picMkLst>
        </pc:picChg>
      </pc:sldChg>
      <pc:sldChg chg="add del">
        <pc:chgData name="Swann-Gunlefinger, Chris" userId="2f37ddd4-5436-4e08-b0ce-6dbb7fa270d5" providerId="ADAL" clId="{847BAED8-8F75-4883-9606-8976685DA499}" dt="2024-01-18T20:56:33.682" v="182"/>
        <pc:sldMkLst>
          <pc:docMk/>
          <pc:sldMk cId="2976225135" sldId="259"/>
        </pc:sldMkLst>
      </pc:sldChg>
      <pc:sldChg chg="add del">
        <pc:chgData name="Swann-Gunlefinger, Chris" userId="2f37ddd4-5436-4e08-b0ce-6dbb7fa270d5" providerId="ADAL" clId="{847BAED8-8F75-4883-9606-8976685DA499}" dt="2024-01-18T20:56:33.682" v="182"/>
        <pc:sldMkLst>
          <pc:docMk/>
          <pc:sldMk cId="3106755033" sldId="260"/>
        </pc:sldMkLst>
      </pc:sldChg>
      <pc:sldChg chg="add del">
        <pc:chgData name="Swann-Gunlefinger, Chris" userId="2f37ddd4-5436-4e08-b0ce-6dbb7fa270d5" providerId="ADAL" clId="{847BAED8-8F75-4883-9606-8976685DA499}" dt="2024-01-18T20:56:33.682" v="182"/>
        <pc:sldMkLst>
          <pc:docMk/>
          <pc:sldMk cId="1306935614" sldId="261"/>
        </pc:sldMkLst>
      </pc:sldChg>
      <pc:sldChg chg="add del">
        <pc:chgData name="Swann-Gunlefinger, Chris" userId="2f37ddd4-5436-4e08-b0ce-6dbb7fa270d5" providerId="ADAL" clId="{847BAED8-8F75-4883-9606-8976685DA499}" dt="2024-01-18T20:56:33.682" v="182"/>
        <pc:sldMkLst>
          <pc:docMk/>
          <pc:sldMk cId="2320831084" sldId="262"/>
        </pc:sldMkLst>
      </pc:sldChg>
      <pc:sldChg chg="add del">
        <pc:chgData name="Swann-Gunlefinger, Chris" userId="2f37ddd4-5436-4e08-b0ce-6dbb7fa270d5" providerId="ADAL" clId="{847BAED8-8F75-4883-9606-8976685DA499}" dt="2024-01-18T20:56:33.682" v="182"/>
        <pc:sldMkLst>
          <pc:docMk/>
          <pc:sldMk cId="2209727634" sldId="263"/>
        </pc:sldMkLst>
      </pc:sldChg>
      <pc:sldChg chg="add del">
        <pc:chgData name="Swann-Gunlefinger, Chris" userId="2f37ddd4-5436-4e08-b0ce-6dbb7fa270d5" providerId="ADAL" clId="{847BAED8-8F75-4883-9606-8976685DA499}" dt="2024-01-18T20:56:33.682" v="182"/>
        <pc:sldMkLst>
          <pc:docMk/>
          <pc:sldMk cId="2888112651" sldId="264"/>
        </pc:sldMkLst>
      </pc:sldChg>
      <pc:sldChg chg="add del">
        <pc:chgData name="Swann-Gunlefinger, Chris" userId="2f37ddd4-5436-4e08-b0ce-6dbb7fa270d5" providerId="ADAL" clId="{847BAED8-8F75-4883-9606-8976685DA499}" dt="2024-01-18T20:56:33.682" v="182"/>
        <pc:sldMkLst>
          <pc:docMk/>
          <pc:sldMk cId="4259333129" sldId="265"/>
        </pc:sldMkLst>
      </pc:sldChg>
      <pc:sldChg chg="add del">
        <pc:chgData name="Swann-Gunlefinger, Chris" userId="2f37ddd4-5436-4e08-b0ce-6dbb7fa270d5" providerId="ADAL" clId="{847BAED8-8F75-4883-9606-8976685DA499}" dt="2024-01-18T20:56:33.682" v="182"/>
        <pc:sldMkLst>
          <pc:docMk/>
          <pc:sldMk cId="3226458024" sldId="266"/>
        </pc:sldMkLst>
      </pc:sldChg>
      <pc:sldChg chg="add del">
        <pc:chgData name="Swann-Gunlefinger, Chris" userId="2f37ddd4-5436-4e08-b0ce-6dbb7fa270d5" providerId="ADAL" clId="{847BAED8-8F75-4883-9606-8976685DA499}" dt="2024-01-18T20:56:33.682" v="182"/>
        <pc:sldMkLst>
          <pc:docMk/>
          <pc:sldMk cId="1508100999" sldId="267"/>
        </pc:sldMkLst>
      </pc:sldChg>
      <pc:sldChg chg="add del">
        <pc:chgData name="Swann-Gunlefinger, Chris" userId="2f37ddd4-5436-4e08-b0ce-6dbb7fa270d5" providerId="ADAL" clId="{847BAED8-8F75-4883-9606-8976685DA499}" dt="2024-01-18T20:56:33.682" v="182"/>
        <pc:sldMkLst>
          <pc:docMk/>
          <pc:sldMk cId="54954967" sldId="268"/>
        </pc:sldMkLst>
      </pc:sldChg>
      <pc:sldChg chg="del">
        <pc:chgData name="Swann-Gunlefinger, Chris" userId="2f37ddd4-5436-4e08-b0ce-6dbb7fa270d5" providerId="ADAL" clId="{847BAED8-8F75-4883-9606-8976685DA499}" dt="2024-01-18T20:50:42.911" v="169" actId="2696"/>
        <pc:sldMkLst>
          <pc:docMk/>
          <pc:sldMk cId="3616600066" sldId="268"/>
        </pc:sldMkLst>
      </pc:sldChg>
      <pc:sldChg chg="add del">
        <pc:chgData name="Swann-Gunlefinger, Chris" userId="2f37ddd4-5436-4e08-b0ce-6dbb7fa270d5" providerId="ADAL" clId="{847BAED8-8F75-4883-9606-8976685DA499}" dt="2024-01-18T20:56:33.682" v="182"/>
        <pc:sldMkLst>
          <pc:docMk/>
          <pc:sldMk cId="2758265506" sldId="269"/>
        </pc:sldMkLst>
      </pc:sldChg>
      <pc:sldChg chg="add del">
        <pc:chgData name="Swann-Gunlefinger, Chris" userId="2f37ddd4-5436-4e08-b0ce-6dbb7fa270d5" providerId="ADAL" clId="{847BAED8-8F75-4883-9606-8976685DA499}" dt="2024-01-18T20:56:33.682" v="182"/>
        <pc:sldMkLst>
          <pc:docMk/>
          <pc:sldMk cId="280572619" sldId="270"/>
        </pc:sldMkLst>
      </pc:sldChg>
      <pc:sldChg chg="del">
        <pc:chgData name="Swann-Gunlefinger, Chris" userId="2f37ddd4-5436-4e08-b0ce-6dbb7fa270d5" providerId="ADAL" clId="{847BAED8-8F75-4883-9606-8976685DA499}" dt="2024-01-18T20:50:42.911" v="169" actId="2696"/>
        <pc:sldMkLst>
          <pc:docMk/>
          <pc:sldMk cId="3054696301" sldId="270"/>
        </pc:sldMkLst>
      </pc:sldChg>
      <pc:sldChg chg="modAnim">
        <pc:chgData name="Swann-Gunlefinger, Chris" userId="2f37ddd4-5436-4e08-b0ce-6dbb7fa270d5" providerId="ADAL" clId="{847BAED8-8F75-4883-9606-8976685DA499}" dt="2024-01-18T21:14:28.482" v="319"/>
        <pc:sldMkLst>
          <pc:docMk/>
          <pc:sldMk cId="3079128588" sldId="272"/>
        </pc:sldMkLst>
      </pc:sldChg>
      <pc:sldChg chg="modAnim">
        <pc:chgData name="Swann-Gunlefinger, Chris" userId="2f37ddd4-5436-4e08-b0ce-6dbb7fa270d5" providerId="ADAL" clId="{847BAED8-8F75-4883-9606-8976685DA499}" dt="2024-01-18T21:14:38.262" v="323"/>
        <pc:sldMkLst>
          <pc:docMk/>
          <pc:sldMk cId="929448776" sldId="273"/>
        </pc:sldMkLst>
      </pc:sldChg>
      <pc:sldChg chg="modAnim">
        <pc:chgData name="Swann-Gunlefinger, Chris" userId="2f37ddd4-5436-4e08-b0ce-6dbb7fa270d5" providerId="ADAL" clId="{847BAED8-8F75-4883-9606-8976685DA499}" dt="2024-01-18T21:14:52.104" v="328"/>
        <pc:sldMkLst>
          <pc:docMk/>
          <pc:sldMk cId="2050550880" sldId="274"/>
        </pc:sldMkLst>
      </pc:sldChg>
      <pc:sldChg chg="del">
        <pc:chgData name="Swann-Gunlefinger, Chris" userId="2f37ddd4-5436-4e08-b0ce-6dbb7fa270d5" providerId="ADAL" clId="{847BAED8-8F75-4883-9606-8976685DA499}" dt="2024-01-18T20:50:42.911" v="169" actId="2696"/>
        <pc:sldMkLst>
          <pc:docMk/>
          <pc:sldMk cId="838358977" sldId="275"/>
        </pc:sldMkLst>
      </pc:sldChg>
      <pc:sldChg chg="del">
        <pc:chgData name="Swann-Gunlefinger, Chris" userId="2f37ddd4-5436-4e08-b0ce-6dbb7fa270d5" providerId="ADAL" clId="{847BAED8-8F75-4883-9606-8976685DA499}" dt="2024-01-18T20:50:42.911" v="169" actId="2696"/>
        <pc:sldMkLst>
          <pc:docMk/>
          <pc:sldMk cId="3864420665" sldId="276"/>
        </pc:sldMkLst>
      </pc:sldChg>
      <pc:sldChg chg="ord">
        <pc:chgData name="Swann-Gunlefinger, Chris" userId="2f37ddd4-5436-4e08-b0ce-6dbb7fa270d5" providerId="ADAL" clId="{847BAED8-8F75-4883-9606-8976685DA499}" dt="2024-01-18T20:53:55.672" v="173"/>
        <pc:sldMkLst>
          <pc:docMk/>
          <pc:sldMk cId="3643474481" sldId="282"/>
        </pc:sldMkLst>
      </pc:sldChg>
      <pc:sldChg chg="modSp mod modAnim">
        <pc:chgData name="Swann-Gunlefinger, Chris" userId="2f37ddd4-5436-4e08-b0ce-6dbb7fa270d5" providerId="ADAL" clId="{847BAED8-8F75-4883-9606-8976685DA499}" dt="2024-01-18T20:57:22.035" v="200" actId="113"/>
        <pc:sldMkLst>
          <pc:docMk/>
          <pc:sldMk cId="1144418646" sldId="283"/>
        </pc:sldMkLst>
        <pc:spChg chg="mod">
          <ac:chgData name="Swann-Gunlefinger, Chris" userId="2f37ddd4-5436-4e08-b0ce-6dbb7fa270d5" providerId="ADAL" clId="{847BAED8-8F75-4883-9606-8976685DA499}" dt="2024-01-18T19:55:24.308" v="24" actId="20577"/>
          <ac:spMkLst>
            <pc:docMk/>
            <pc:sldMk cId="1144418646" sldId="283"/>
            <ac:spMk id="2" creationId="{00000000-0000-0000-0000-000000000000}"/>
          </ac:spMkLst>
        </pc:spChg>
        <pc:spChg chg="mod">
          <ac:chgData name="Swann-Gunlefinger, Chris" userId="2f37ddd4-5436-4e08-b0ce-6dbb7fa270d5" providerId="ADAL" clId="{847BAED8-8F75-4883-9606-8976685DA499}" dt="2024-01-18T20:57:22.035" v="200" actId="113"/>
          <ac:spMkLst>
            <pc:docMk/>
            <pc:sldMk cId="1144418646" sldId="283"/>
            <ac:spMk id="4" creationId="{D34DB01A-A1F8-4187-83B1-F632BA851708}"/>
          </ac:spMkLst>
        </pc:spChg>
      </pc:sldChg>
      <pc:sldChg chg="ord">
        <pc:chgData name="Swann-Gunlefinger, Chris" userId="2f37ddd4-5436-4e08-b0ce-6dbb7fa270d5" providerId="ADAL" clId="{847BAED8-8F75-4883-9606-8976685DA499}" dt="2024-01-18T21:20:31.709" v="392"/>
        <pc:sldMkLst>
          <pc:docMk/>
          <pc:sldMk cId="964208320" sldId="284"/>
        </pc:sldMkLst>
      </pc:sldChg>
      <pc:sldChg chg="addSp delSp modSp mod">
        <pc:chgData name="Swann-Gunlefinger, Chris" userId="2f37ddd4-5436-4e08-b0ce-6dbb7fa270d5" providerId="ADAL" clId="{847BAED8-8F75-4883-9606-8976685DA499}" dt="2024-01-18T20:39:49.471" v="168" actId="1076"/>
        <pc:sldMkLst>
          <pc:docMk/>
          <pc:sldMk cId="4656193" sldId="289"/>
        </pc:sldMkLst>
        <pc:spChg chg="mod">
          <ac:chgData name="Swann-Gunlefinger, Chris" userId="2f37ddd4-5436-4e08-b0ce-6dbb7fa270d5" providerId="ADAL" clId="{847BAED8-8F75-4883-9606-8976685DA499}" dt="2024-01-18T20:32:12.341" v="151" actId="20577"/>
          <ac:spMkLst>
            <pc:docMk/>
            <pc:sldMk cId="4656193" sldId="289"/>
            <ac:spMk id="3" creationId="{CED5FDCF-9D24-3276-7B1C-F8E8004D486C}"/>
          </ac:spMkLst>
        </pc:spChg>
        <pc:spChg chg="mod">
          <ac:chgData name="Swann-Gunlefinger, Chris" userId="2f37ddd4-5436-4e08-b0ce-6dbb7fa270d5" providerId="ADAL" clId="{847BAED8-8F75-4883-9606-8976685DA499}" dt="2024-01-18T20:32:05.359" v="138" actId="20577"/>
          <ac:spMkLst>
            <pc:docMk/>
            <pc:sldMk cId="4656193" sldId="289"/>
            <ac:spMk id="8" creationId="{D7899398-C2D6-FE58-DD92-FDD40A179779}"/>
          </ac:spMkLst>
        </pc:spChg>
        <pc:grpChg chg="del">
          <ac:chgData name="Swann-Gunlefinger, Chris" userId="2f37ddd4-5436-4e08-b0ce-6dbb7fa270d5" providerId="ADAL" clId="{847BAED8-8F75-4883-9606-8976685DA499}" dt="2024-01-18T20:36:37.876" v="152" actId="165"/>
          <ac:grpSpMkLst>
            <pc:docMk/>
            <pc:sldMk cId="4656193" sldId="289"/>
            <ac:grpSpMk id="4" creationId="{6FA7E160-FE19-296E-8043-2795B4E77ADB}"/>
          </ac:grpSpMkLst>
        </pc:grpChg>
        <pc:picChg chg="del mod topLvl">
          <ac:chgData name="Swann-Gunlefinger, Chris" userId="2f37ddd4-5436-4e08-b0ce-6dbb7fa270d5" providerId="ADAL" clId="{847BAED8-8F75-4883-9606-8976685DA499}" dt="2024-01-18T20:37:10.242" v="153" actId="478"/>
          <ac:picMkLst>
            <pc:docMk/>
            <pc:sldMk cId="4656193" sldId="289"/>
            <ac:picMk id="5" creationId="{88229B38-121E-8083-EFDE-EA9CEF0863E3}"/>
          </ac:picMkLst>
        </pc:picChg>
        <pc:picChg chg="mod topLvl">
          <ac:chgData name="Swann-Gunlefinger, Chris" userId="2f37ddd4-5436-4e08-b0ce-6dbb7fa270d5" providerId="ADAL" clId="{847BAED8-8F75-4883-9606-8976685DA499}" dt="2024-01-18T20:36:37.876" v="152" actId="165"/>
          <ac:picMkLst>
            <pc:docMk/>
            <pc:sldMk cId="4656193" sldId="289"/>
            <ac:picMk id="6" creationId="{FA7CAC53-C341-07CC-D591-E73FF78046DC}"/>
          </ac:picMkLst>
        </pc:picChg>
        <pc:picChg chg="add mod modCrop">
          <ac:chgData name="Swann-Gunlefinger, Chris" userId="2f37ddd4-5436-4e08-b0ce-6dbb7fa270d5" providerId="ADAL" clId="{847BAED8-8F75-4883-9606-8976685DA499}" dt="2024-01-18T20:39:49.471" v="168" actId="1076"/>
          <ac:picMkLst>
            <pc:docMk/>
            <pc:sldMk cId="4656193" sldId="289"/>
            <ac:picMk id="9" creationId="{FF4627C2-6719-AF49-467D-3FF800E022E0}"/>
          </ac:picMkLst>
        </pc:picChg>
      </pc:sldChg>
      <pc:sldChg chg="del">
        <pc:chgData name="Swann-Gunlefinger, Chris" userId="2f37ddd4-5436-4e08-b0ce-6dbb7fa270d5" providerId="ADAL" clId="{847BAED8-8F75-4883-9606-8976685DA499}" dt="2024-01-18T20:07:28.841" v="31" actId="2696"/>
        <pc:sldMkLst>
          <pc:docMk/>
          <pc:sldMk cId="1811122653" sldId="290"/>
        </pc:sldMkLst>
      </pc:sldChg>
      <pc:sldChg chg="ord">
        <pc:chgData name="Swann-Gunlefinger, Chris" userId="2f37ddd4-5436-4e08-b0ce-6dbb7fa270d5" providerId="ADAL" clId="{847BAED8-8F75-4883-9606-8976685DA499}" dt="2024-01-18T20:54:06.892" v="179"/>
        <pc:sldMkLst>
          <pc:docMk/>
          <pc:sldMk cId="2985943677" sldId="291"/>
        </pc:sldMkLst>
      </pc:sldChg>
      <pc:sldChg chg="modSp modAnim">
        <pc:chgData name="Swann-Gunlefinger, Chris" userId="2f37ddd4-5436-4e08-b0ce-6dbb7fa270d5" providerId="ADAL" clId="{847BAED8-8F75-4883-9606-8976685DA499}" dt="2024-01-18T21:19:39.844" v="386"/>
        <pc:sldMkLst>
          <pc:docMk/>
          <pc:sldMk cId="1885365751" sldId="445"/>
        </pc:sldMkLst>
        <pc:spChg chg="mod">
          <ac:chgData name="Swann-Gunlefinger, Chris" userId="2f37ddd4-5436-4e08-b0ce-6dbb7fa270d5" providerId="ADAL" clId="{847BAED8-8F75-4883-9606-8976685DA499}" dt="2024-01-18T21:19:29.405" v="385" actId="20577"/>
          <ac:spMkLst>
            <pc:docMk/>
            <pc:sldMk cId="1885365751" sldId="445"/>
            <ac:spMk id="4" creationId="{D34DB01A-A1F8-4187-83B1-F632BA851708}"/>
          </ac:spMkLst>
        </pc:spChg>
      </pc:sldChg>
      <pc:sldChg chg="modSp mod modAnim">
        <pc:chgData name="Swann-Gunlefinger, Chris" userId="2f37ddd4-5436-4e08-b0ce-6dbb7fa270d5" providerId="ADAL" clId="{847BAED8-8F75-4883-9606-8976685DA499}" dt="2024-01-18T21:20:07.545" v="389"/>
        <pc:sldMkLst>
          <pc:docMk/>
          <pc:sldMk cId="1996110136" sldId="447"/>
        </pc:sldMkLst>
        <pc:spChg chg="mod">
          <ac:chgData name="Swann-Gunlefinger, Chris" userId="2f37ddd4-5436-4e08-b0ce-6dbb7fa270d5" providerId="ADAL" clId="{847BAED8-8F75-4883-9606-8976685DA499}" dt="2024-01-18T21:00:16.511" v="201" actId="20577"/>
          <ac:spMkLst>
            <pc:docMk/>
            <pc:sldMk cId="1996110136" sldId="447"/>
            <ac:spMk id="3" creationId="{0279A6EC-83D5-4BCF-861E-97E2E3FF0DFD}"/>
          </ac:spMkLst>
        </pc:spChg>
      </pc:sldChg>
      <pc:sldChg chg="modAnim">
        <pc:chgData name="Swann-Gunlefinger, Chris" userId="2f37ddd4-5436-4e08-b0ce-6dbb7fa270d5" providerId="ADAL" clId="{847BAED8-8F75-4883-9606-8976685DA499}" dt="2024-01-18T21:18:13.734" v="337"/>
        <pc:sldMkLst>
          <pc:docMk/>
          <pc:sldMk cId="3204778536" sldId="450"/>
        </pc:sldMkLst>
      </pc:sldChg>
      <pc:sldChg chg="modAnim">
        <pc:chgData name="Swann-Gunlefinger, Chris" userId="2f37ddd4-5436-4e08-b0ce-6dbb7fa270d5" providerId="ADAL" clId="{847BAED8-8F75-4883-9606-8976685DA499}" dt="2024-01-18T21:18:07.348" v="336"/>
        <pc:sldMkLst>
          <pc:docMk/>
          <pc:sldMk cId="4224261009" sldId="451"/>
        </pc:sldMkLst>
      </pc:sldChg>
      <pc:sldChg chg="modAnim">
        <pc:chgData name="Swann-Gunlefinger, Chris" userId="2f37ddd4-5436-4e08-b0ce-6dbb7fa270d5" providerId="ADAL" clId="{847BAED8-8F75-4883-9606-8976685DA499}" dt="2024-01-18T21:18:21.865" v="338"/>
        <pc:sldMkLst>
          <pc:docMk/>
          <pc:sldMk cId="1374290365" sldId="454"/>
        </pc:sldMkLst>
      </pc:sldChg>
      <pc:sldChg chg="modAnim">
        <pc:chgData name="Swann-Gunlefinger, Chris" userId="2f37ddd4-5436-4e08-b0ce-6dbb7fa270d5" providerId="ADAL" clId="{847BAED8-8F75-4883-9606-8976685DA499}" dt="2024-01-18T21:18:37.965" v="340"/>
        <pc:sldMkLst>
          <pc:docMk/>
          <pc:sldMk cId="4110811467" sldId="455"/>
        </pc:sldMkLst>
      </pc:sldChg>
      <pc:sldChg chg="modAnim">
        <pc:chgData name="Swann-Gunlefinger, Chris" userId="2f37ddd4-5436-4e08-b0ce-6dbb7fa270d5" providerId="ADAL" clId="{847BAED8-8F75-4883-9606-8976685DA499}" dt="2024-01-18T21:19:06.603" v="343"/>
        <pc:sldMkLst>
          <pc:docMk/>
          <pc:sldMk cId="2571846593" sldId="456"/>
        </pc:sldMkLst>
      </pc:sldChg>
      <pc:sldChg chg="modAnim">
        <pc:chgData name="Swann-Gunlefinger, Chris" userId="2f37ddd4-5436-4e08-b0ce-6dbb7fa270d5" providerId="ADAL" clId="{847BAED8-8F75-4883-9606-8976685DA499}" dt="2024-01-18T21:19:12.277" v="344"/>
        <pc:sldMkLst>
          <pc:docMk/>
          <pc:sldMk cId="3414228760" sldId="458"/>
        </pc:sldMkLst>
      </pc:sldChg>
      <pc:sldChg chg="addSp delSp modSp mod ord delAnim">
        <pc:chgData name="Swann-Gunlefinger, Chris" userId="2f37ddd4-5436-4e08-b0ce-6dbb7fa270d5" providerId="ADAL" clId="{847BAED8-8F75-4883-9606-8976685DA499}" dt="2024-01-18T21:24:49.250" v="405"/>
        <pc:sldMkLst>
          <pc:docMk/>
          <pc:sldMk cId="2791125357" sldId="460"/>
        </pc:sldMkLst>
        <pc:spChg chg="del mod">
          <ac:chgData name="Swann-Gunlefinger, Chris" userId="2f37ddd4-5436-4e08-b0ce-6dbb7fa270d5" providerId="ADAL" clId="{847BAED8-8F75-4883-9606-8976685DA499}" dt="2024-01-18T21:24:37.638" v="402" actId="478"/>
          <ac:spMkLst>
            <pc:docMk/>
            <pc:sldMk cId="2791125357" sldId="460"/>
            <ac:spMk id="15" creationId="{34BD2C63-8F6A-15D2-D7EB-86895C7B102A}"/>
          </ac:spMkLst>
        </pc:spChg>
        <pc:picChg chg="del">
          <ac:chgData name="Swann-Gunlefinger, Chris" userId="2f37ddd4-5436-4e08-b0ce-6dbb7fa270d5" providerId="ADAL" clId="{847BAED8-8F75-4883-9606-8976685DA499}" dt="2024-01-18T21:24:10.159" v="393" actId="478"/>
          <ac:picMkLst>
            <pc:docMk/>
            <pc:sldMk cId="2791125357" sldId="460"/>
            <ac:picMk id="3" creationId="{1548EF89-5D9A-884C-4950-6DEEC3EDE2D0}"/>
          </ac:picMkLst>
        </pc:picChg>
        <pc:picChg chg="add mod ord">
          <ac:chgData name="Swann-Gunlefinger, Chris" userId="2f37ddd4-5436-4e08-b0ce-6dbb7fa270d5" providerId="ADAL" clId="{847BAED8-8F75-4883-9606-8976685DA499}" dt="2024-01-18T21:24:40.288" v="403" actId="1076"/>
          <ac:picMkLst>
            <pc:docMk/>
            <pc:sldMk cId="2791125357" sldId="460"/>
            <ac:picMk id="4" creationId="{EF27A403-787C-7286-9F63-C5D557FAC546}"/>
          </ac:picMkLst>
        </pc:picChg>
      </pc:sldChg>
      <pc:sldChg chg="modAnim">
        <pc:chgData name="Swann-Gunlefinger, Chris" userId="2f37ddd4-5436-4e08-b0ce-6dbb7fa270d5" providerId="ADAL" clId="{847BAED8-8F75-4883-9606-8976685DA499}" dt="2024-01-18T21:16:51.038" v="330"/>
        <pc:sldMkLst>
          <pc:docMk/>
          <pc:sldMk cId="1310312919" sldId="462"/>
        </pc:sldMkLst>
      </pc:sldChg>
      <pc:sldChg chg="modAnim">
        <pc:chgData name="Swann-Gunlefinger, Chris" userId="2f37ddd4-5436-4e08-b0ce-6dbb7fa270d5" providerId="ADAL" clId="{847BAED8-8F75-4883-9606-8976685DA499}" dt="2024-01-18T21:58:39.986" v="407"/>
        <pc:sldMkLst>
          <pc:docMk/>
          <pc:sldMk cId="3118652040" sldId="463"/>
        </pc:sldMkLst>
      </pc:sldChg>
      <pc:sldChg chg="modAnim">
        <pc:chgData name="Swann-Gunlefinger, Chris" userId="2f37ddd4-5436-4e08-b0ce-6dbb7fa270d5" providerId="ADAL" clId="{847BAED8-8F75-4883-9606-8976685DA499}" dt="2024-01-18T21:16:55.958" v="332"/>
        <pc:sldMkLst>
          <pc:docMk/>
          <pc:sldMk cId="1388393448" sldId="464"/>
        </pc:sldMkLst>
      </pc:sldChg>
      <pc:sldChg chg="modAnim">
        <pc:chgData name="Swann-Gunlefinger, Chris" userId="2f37ddd4-5436-4e08-b0ce-6dbb7fa270d5" providerId="ADAL" clId="{847BAED8-8F75-4883-9606-8976685DA499}" dt="2024-01-18T21:17:10.741" v="335"/>
        <pc:sldMkLst>
          <pc:docMk/>
          <pc:sldMk cId="3931080666" sldId="465"/>
        </pc:sldMkLst>
      </pc:sldChg>
      <pc:sldChg chg="modAnim">
        <pc:chgData name="Swann-Gunlefinger, Chris" userId="2f37ddd4-5436-4e08-b0ce-6dbb7fa270d5" providerId="ADAL" clId="{847BAED8-8F75-4883-9606-8976685DA499}" dt="2024-01-18T21:18:44.775" v="341"/>
        <pc:sldMkLst>
          <pc:docMk/>
          <pc:sldMk cId="3731514811" sldId="466"/>
        </pc:sldMkLst>
      </pc:sldChg>
      <pc:sldChg chg="modAnim">
        <pc:chgData name="Swann-Gunlefinger, Chris" userId="2f37ddd4-5436-4e08-b0ce-6dbb7fa270d5" providerId="ADAL" clId="{847BAED8-8F75-4883-9606-8976685DA499}" dt="2024-01-18T21:18:29.722" v="339"/>
        <pc:sldMkLst>
          <pc:docMk/>
          <pc:sldMk cId="1095959804" sldId="467"/>
        </pc:sldMkLst>
      </pc:sldChg>
      <pc:sldChg chg="modSp mod">
        <pc:chgData name="Swann-Gunlefinger, Chris" userId="2f37ddd4-5436-4e08-b0ce-6dbb7fa270d5" providerId="ADAL" clId="{847BAED8-8F75-4883-9606-8976685DA499}" dt="2024-01-18T20:00:07.713" v="30" actId="20577"/>
        <pc:sldMkLst>
          <pc:docMk/>
          <pc:sldMk cId="3012309564" sldId="498"/>
        </pc:sldMkLst>
        <pc:spChg chg="mod">
          <ac:chgData name="Swann-Gunlefinger, Chris" userId="2f37ddd4-5436-4e08-b0ce-6dbb7fa270d5" providerId="ADAL" clId="{847BAED8-8F75-4883-9606-8976685DA499}" dt="2024-01-18T20:00:07.713" v="30" actId="20577"/>
          <ac:spMkLst>
            <pc:docMk/>
            <pc:sldMk cId="3012309564" sldId="498"/>
            <ac:spMk id="2" creationId="{00000000-0000-0000-0000-000000000000}"/>
          </ac:spMkLst>
        </pc:spChg>
      </pc:sldChg>
      <pc:sldChg chg="del">
        <pc:chgData name="Swann-Gunlefinger, Chris" userId="2f37ddd4-5436-4e08-b0ce-6dbb7fa270d5" providerId="ADAL" clId="{847BAED8-8F75-4883-9606-8976685DA499}" dt="2024-01-18T20:07:28.841" v="31" actId="2696"/>
        <pc:sldMkLst>
          <pc:docMk/>
          <pc:sldMk cId="3372145563" sldId="499"/>
        </pc:sldMkLst>
      </pc:sldChg>
      <pc:sldChg chg="modSp mod">
        <pc:chgData name="Swann-Gunlefinger, Chris" userId="2f37ddd4-5436-4e08-b0ce-6dbb7fa270d5" providerId="ADAL" clId="{847BAED8-8F75-4883-9606-8976685DA499}" dt="2024-01-18T20:08:19.838" v="61" actId="20577"/>
        <pc:sldMkLst>
          <pc:docMk/>
          <pc:sldMk cId="1268910690" sldId="501"/>
        </pc:sldMkLst>
        <pc:spChg chg="mod">
          <ac:chgData name="Swann-Gunlefinger, Chris" userId="2f37ddd4-5436-4e08-b0ce-6dbb7fa270d5" providerId="ADAL" clId="{847BAED8-8F75-4883-9606-8976685DA499}" dt="2024-01-18T20:08:08.831" v="32" actId="6549"/>
          <ac:spMkLst>
            <pc:docMk/>
            <pc:sldMk cId="1268910690" sldId="501"/>
            <ac:spMk id="5" creationId="{F53E6988-F3AE-D2E0-9151-9328BAD0CE1A}"/>
          </ac:spMkLst>
        </pc:spChg>
        <pc:spChg chg="mod">
          <ac:chgData name="Swann-Gunlefinger, Chris" userId="2f37ddd4-5436-4e08-b0ce-6dbb7fa270d5" providerId="ADAL" clId="{847BAED8-8F75-4883-9606-8976685DA499}" dt="2024-01-18T20:08:19.838" v="61" actId="20577"/>
          <ac:spMkLst>
            <pc:docMk/>
            <pc:sldMk cId="1268910690" sldId="501"/>
            <ac:spMk id="6" creationId="{3A43D6F9-0E03-17E7-084C-C1FC302C7871}"/>
          </ac:spMkLst>
        </pc:spChg>
      </pc:sldChg>
      <pc:sldChg chg="modSp modAnim">
        <pc:chgData name="Swann-Gunlefinger, Chris" userId="2f37ddd4-5436-4e08-b0ce-6dbb7fa270d5" providerId="ADAL" clId="{847BAED8-8F75-4883-9606-8976685DA499}" dt="2024-01-18T21:20:15.912" v="390"/>
        <pc:sldMkLst>
          <pc:docMk/>
          <pc:sldMk cId="367019416" sldId="503"/>
        </pc:sldMkLst>
        <pc:spChg chg="mod">
          <ac:chgData name="Swann-Gunlefinger, Chris" userId="2f37ddd4-5436-4e08-b0ce-6dbb7fa270d5" providerId="ADAL" clId="{847BAED8-8F75-4883-9606-8976685DA499}" dt="2024-01-18T21:12:55.812" v="317" actId="255"/>
          <ac:spMkLst>
            <pc:docMk/>
            <pc:sldMk cId="367019416" sldId="503"/>
            <ac:spMk id="4" creationId="{D34DB01A-A1F8-4187-83B1-F632BA851708}"/>
          </ac:spMkLst>
        </pc:spChg>
      </pc:sldChg>
      <pc:sldChg chg="modAnim">
        <pc:chgData name="Swann-Gunlefinger, Chris" userId="2f37ddd4-5436-4e08-b0ce-6dbb7fa270d5" providerId="ADAL" clId="{847BAED8-8F75-4883-9606-8976685DA499}" dt="2024-01-18T21:19:59.199" v="388"/>
        <pc:sldMkLst>
          <pc:docMk/>
          <pc:sldMk cId="1127871695" sldId="504"/>
        </pc:sldMkLst>
      </pc:sldChg>
      <pc:sldChg chg="del">
        <pc:chgData name="Swann-Gunlefinger, Chris" userId="2f37ddd4-5436-4e08-b0ce-6dbb7fa270d5" providerId="ADAL" clId="{847BAED8-8F75-4883-9606-8976685DA499}" dt="2024-01-18T20:50:42.911" v="169" actId="2696"/>
        <pc:sldMkLst>
          <pc:docMk/>
          <pc:sldMk cId="145084174" sldId="505"/>
        </pc:sldMkLst>
      </pc:sldChg>
      <pc:sldChg chg="del">
        <pc:chgData name="Swann-Gunlefinger, Chris" userId="2f37ddd4-5436-4e08-b0ce-6dbb7fa270d5" providerId="ADAL" clId="{847BAED8-8F75-4883-9606-8976685DA499}" dt="2024-01-18T20:50:42.911" v="169" actId="2696"/>
        <pc:sldMkLst>
          <pc:docMk/>
          <pc:sldMk cId="3840986921" sldId="506"/>
        </pc:sldMkLst>
      </pc:sldChg>
      <pc:sldChg chg="del">
        <pc:chgData name="Swann-Gunlefinger, Chris" userId="2f37ddd4-5436-4e08-b0ce-6dbb7fa270d5" providerId="ADAL" clId="{847BAED8-8F75-4883-9606-8976685DA499}" dt="2024-01-18T20:50:42.911" v="169" actId="2696"/>
        <pc:sldMkLst>
          <pc:docMk/>
          <pc:sldMk cId="191490710" sldId="507"/>
        </pc:sldMkLst>
      </pc:sldChg>
      <pc:sldChg chg="del">
        <pc:chgData name="Swann-Gunlefinger, Chris" userId="2f37ddd4-5436-4e08-b0ce-6dbb7fa270d5" providerId="ADAL" clId="{847BAED8-8F75-4883-9606-8976685DA499}" dt="2024-01-18T20:50:42.911" v="169" actId="2696"/>
        <pc:sldMkLst>
          <pc:docMk/>
          <pc:sldMk cId="1943766753" sldId="509"/>
        </pc:sldMkLst>
      </pc:sldChg>
      <pc:sldChg chg="del">
        <pc:chgData name="Swann-Gunlefinger, Chris" userId="2f37ddd4-5436-4e08-b0ce-6dbb7fa270d5" providerId="ADAL" clId="{847BAED8-8F75-4883-9606-8976685DA499}" dt="2024-01-18T20:50:42.911" v="169" actId="2696"/>
        <pc:sldMkLst>
          <pc:docMk/>
          <pc:sldMk cId="445612588" sldId="510"/>
        </pc:sldMkLst>
      </pc:sldChg>
      <pc:sldChg chg="del">
        <pc:chgData name="Swann-Gunlefinger, Chris" userId="2f37ddd4-5436-4e08-b0ce-6dbb7fa270d5" providerId="ADAL" clId="{847BAED8-8F75-4883-9606-8976685DA499}" dt="2024-01-18T20:50:42.911" v="169" actId="2696"/>
        <pc:sldMkLst>
          <pc:docMk/>
          <pc:sldMk cId="4030463324" sldId="511"/>
        </pc:sldMkLst>
      </pc:sldChg>
      <pc:sldChg chg="del">
        <pc:chgData name="Swann-Gunlefinger, Chris" userId="2f37ddd4-5436-4e08-b0ce-6dbb7fa270d5" providerId="ADAL" clId="{847BAED8-8F75-4883-9606-8976685DA499}" dt="2024-01-18T20:50:42.911" v="169" actId="2696"/>
        <pc:sldMkLst>
          <pc:docMk/>
          <pc:sldMk cId="2711604708" sldId="512"/>
        </pc:sldMkLst>
      </pc:sldChg>
      <pc:sldChg chg="del">
        <pc:chgData name="Swann-Gunlefinger, Chris" userId="2f37ddd4-5436-4e08-b0ce-6dbb7fa270d5" providerId="ADAL" clId="{847BAED8-8F75-4883-9606-8976685DA499}" dt="2024-01-18T20:50:42.911" v="169" actId="2696"/>
        <pc:sldMkLst>
          <pc:docMk/>
          <pc:sldMk cId="2944188971" sldId="513"/>
        </pc:sldMkLst>
      </pc:sldChg>
      <pc:sldChg chg="del">
        <pc:chgData name="Swann-Gunlefinger, Chris" userId="2f37ddd4-5436-4e08-b0ce-6dbb7fa270d5" providerId="ADAL" clId="{847BAED8-8F75-4883-9606-8976685DA499}" dt="2024-01-18T20:50:42.911" v="169" actId="2696"/>
        <pc:sldMkLst>
          <pc:docMk/>
          <pc:sldMk cId="2756898783" sldId="514"/>
        </pc:sldMkLst>
      </pc:sldChg>
      <pc:sldChg chg="del">
        <pc:chgData name="Swann-Gunlefinger, Chris" userId="2f37ddd4-5436-4e08-b0ce-6dbb7fa270d5" providerId="ADAL" clId="{847BAED8-8F75-4883-9606-8976685DA499}" dt="2024-01-18T20:50:42.911" v="169" actId="2696"/>
        <pc:sldMkLst>
          <pc:docMk/>
          <pc:sldMk cId="3118421958" sldId="515"/>
        </pc:sldMkLst>
      </pc:sldChg>
      <pc:sldChg chg="del">
        <pc:chgData name="Swann-Gunlefinger, Chris" userId="2f37ddd4-5436-4e08-b0ce-6dbb7fa270d5" providerId="ADAL" clId="{847BAED8-8F75-4883-9606-8976685DA499}" dt="2024-01-18T20:50:42.911" v="169" actId="2696"/>
        <pc:sldMkLst>
          <pc:docMk/>
          <pc:sldMk cId="2848233267" sldId="516"/>
        </pc:sldMkLst>
      </pc:sldChg>
      <pc:sldChg chg="del">
        <pc:chgData name="Swann-Gunlefinger, Chris" userId="2f37ddd4-5436-4e08-b0ce-6dbb7fa270d5" providerId="ADAL" clId="{847BAED8-8F75-4883-9606-8976685DA499}" dt="2024-01-18T20:50:42.911" v="169" actId="2696"/>
        <pc:sldMkLst>
          <pc:docMk/>
          <pc:sldMk cId="879760504" sldId="517"/>
        </pc:sldMkLst>
      </pc:sldChg>
      <pc:sldChg chg="del">
        <pc:chgData name="Swann-Gunlefinger, Chris" userId="2f37ddd4-5436-4e08-b0ce-6dbb7fa270d5" providerId="ADAL" clId="{847BAED8-8F75-4883-9606-8976685DA499}" dt="2024-01-18T20:50:42.911" v="169" actId="2696"/>
        <pc:sldMkLst>
          <pc:docMk/>
          <pc:sldMk cId="1142295318" sldId="518"/>
        </pc:sldMkLst>
      </pc:sldChg>
      <pc:sldChg chg="del">
        <pc:chgData name="Swann-Gunlefinger, Chris" userId="2f37ddd4-5436-4e08-b0ce-6dbb7fa270d5" providerId="ADAL" clId="{847BAED8-8F75-4883-9606-8976685DA499}" dt="2024-01-18T20:50:42.911" v="169" actId="2696"/>
        <pc:sldMkLst>
          <pc:docMk/>
          <pc:sldMk cId="1223699764" sldId="519"/>
        </pc:sldMkLst>
      </pc:sldChg>
      <pc:sldChg chg="del">
        <pc:chgData name="Swann-Gunlefinger, Chris" userId="2f37ddd4-5436-4e08-b0ce-6dbb7fa270d5" providerId="ADAL" clId="{847BAED8-8F75-4883-9606-8976685DA499}" dt="2024-01-18T21:24:57.075" v="406" actId="2696"/>
        <pc:sldMkLst>
          <pc:docMk/>
          <pc:sldMk cId="68257771" sldId="520"/>
        </pc:sldMkLst>
      </pc:sldChg>
      <pc:sldChg chg="modAnim">
        <pc:chgData name="Swann-Gunlefinger, Chris" userId="2f37ddd4-5436-4e08-b0ce-6dbb7fa270d5" providerId="ADAL" clId="{847BAED8-8F75-4883-9606-8976685DA499}" dt="2024-01-18T21:17:04.470" v="334"/>
        <pc:sldMkLst>
          <pc:docMk/>
          <pc:sldMk cId="1453030624" sldId="521"/>
        </pc:sldMkLst>
      </pc:sldChg>
      <pc:sldChg chg="addSp delSp modSp mod modAnim">
        <pc:chgData name="Swann-Gunlefinger, Chris" userId="2f37ddd4-5436-4e08-b0ce-6dbb7fa270d5" providerId="ADAL" clId="{847BAED8-8F75-4883-9606-8976685DA499}" dt="2024-01-18T21:18:54.676" v="342"/>
        <pc:sldMkLst>
          <pc:docMk/>
          <pc:sldMk cId="809622020" sldId="522"/>
        </pc:sldMkLst>
        <pc:spChg chg="mod">
          <ac:chgData name="Swann-Gunlefinger, Chris" userId="2f37ddd4-5436-4e08-b0ce-6dbb7fa270d5" providerId="ADAL" clId="{847BAED8-8F75-4883-9606-8976685DA499}" dt="2024-01-18T20:19:10.078" v="101" actId="20577"/>
          <ac:spMkLst>
            <pc:docMk/>
            <pc:sldMk cId="809622020" sldId="522"/>
            <ac:spMk id="14" creationId="{5D26F531-6191-403E-9E3C-B3955C992448}"/>
          </ac:spMkLst>
        </pc:spChg>
        <pc:picChg chg="del">
          <ac:chgData name="Swann-Gunlefinger, Chris" userId="2f37ddd4-5436-4e08-b0ce-6dbb7fa270d5" providerId="ADAL" clId="{847BAED8-8F75-4883-9606-8976685DA499}" dt="2024-01-18T20:24:11.789" v="102" actId="478"/>
          <ac:picMkLst>
            <pc:docMk/>
            <pc:sldMk cId="809622020" sldId="522"/>
            <ac:picMk id="3" creationId="{0B3035F1-7766-07EC-F16A-756DB1C8E7C5}"/>
          </ac:picMkLst>
        </pc:picChg>
        <pc:picChg chg="add mod modCrop">
          <ac:chgData name="Swann-Gunlefinger, Chris" userId="2f37ddd4-5436-4e08-b0ce-6dbb7fa270d5" providerId="ADAL" clId="{847BAED8-8F75-4883-9606-8976685DA499}" dt="2024-01-18T20:24:48.716" v="110" actId="1076"/>
          <ac:picMkLst>
            <pc:docMk/>
            <pc:sldMk cId="809622020" sldId="522"/>
            <ac:picMk id="5" creationId="{AF449D91-24E6-8719-76B5-D78A9D0FDC54}"/>
          </ac:picMkLst>
        </pc:picChg>
      </pc:sldChg>
      <pc:sldChg chg="modAnim">
        <pc:chgData name="Swann-Gunlefinger, Chris" userId="2f37ddd4-5436-4e08-b0ce-6dbb7fa270d5" providerId="ADAL" clId="{847BAED8-8F75-4883-9606-8976685DA499}" dt="2024-01-18T21:19:51.041" v="387"/>
        <pc:sldMkLst>
          <pc:docMk/>
          <pc:sldMk cId="4054605942" sldId="523"/>
        </pc:sldMkLst>
      </pc:sldChg>
      <pc:sldChg chg="add del">
        <pc:chgData name="Swann-Gunlefinger, Chris" userId="2f37ddd4-5436-4e08-b0ce-6dbb7fa270d5" providerId="ADAL" clId="{847BAED8-8F75-4883-9606-8976685DA499}" dt="2024-01-18T20:56:33.682" v="182"/>
        <pc:sldMkLst>
          <pc:docMk/>
          <pc:sldMk cId="473662398" sldId="524"/>
        </pc:sldMkLst>
      </pc:sldChg>
      <pc:sldMasterChg chg="del delSldLayout">
        <pc:chgData name="Swann-Gunlefinger, Chris" userId="2f37ddd4-5436-4e08-b0ce-6dbb7fa270d5" providerId="ADAL" clId="{847BAED8-8F75-4883-9606-8976685DA499}" dt="2024-01-18T20:50:42.911" v="169" actId="2696"/>
        <pc:sldMasterMkLst>
          <pc:docMk/>
          <pc:sldMasterMk cId="3297040548" sldId="2147483765"/>
        </pc:sldMasterMkLst>
        <pc:sldLayoutChg chg="del">
          <pc:chgData name="Swann-Gunlefinger, Chris" userId="2f37ddd4-5436-4e08-b0ce-6dbb7fa270d5" providerId="ADAL" clId="{847BAED8-8F75-4883-9606-8976685DA499}" dt="2024-01-18T20:50:42.911" v="169" actId="2696"/>
          <pc:sldLayoutMkLst>
            <pc:docMk/>
            <pc:sldMasterMk cId="3297040548" sldId="2147483765"/>
            <pc:sldLayoutMk cId="2604052707" sldId="2147483766"/>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284694904" sldId="2147483767"/>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462318578" sldId="2147483768"/>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314074375" sldId="2147483769"/>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070179385" sldId="2147483770"/>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584870548" sldId="2147483771"/>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380374473" sldId="2147483772"/>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7566447" sldId="2147483773"/>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554572013" sldId="2147483774"/>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009916156" sldId="2147483775"/>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266996167" sldId="2147483776"/>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736156660" sldId="2147483777"/>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15223416" sldId="2147483778"/>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513624186" sldId="2147483779"/>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683591312" sldId="2147483780"/>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496082487" sldId="2147483781"/>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71508055" sldId="2147483782"/>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912936312" sldId="2147483783"/>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511180465" sldId="2147483784"/>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810549310" sldId="2147483785"/>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341061268" sldId="2147483786"/>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753334838" sldId="2147483787"/>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888233738" sldId="2147483788"/>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469388410" sldId="2147483789"/>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579673082" sldId="2147483790"/>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634230899" sldId="2147483791"/>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609903278" sldId="2147483792"/>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092817480" sldId="2147483793"/>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768214937" sldId="2147483794"/>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4264786863" sldId="2147483795"/>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121039848" sldId="2147483796"/>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767764881" sldId="2147483797"/>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522442017" sldId="2147483798"/>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172157798" sldId="2147483799"/>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224654825" sldId="2147483800"/>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2018277749" sldId="2147483801"/>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3783199178" sldId="2147483802"/>
          </pc:sldLayoutMkLst>
        </pc:sldLayoutChg>
        <pc:sldLayoutChg chg="del">
          <pc:chgData name="Swann-Gunlefinger, Chris" userId="2f37ddd4-5436-4e08-b0ce-6dbb7fa270d5" providerId="ADAL" clId="{847BAED8-8F75-4883-9606-8976685DA499}" dt="2024-01-18T20:50:42.911" v="169" actId="2696"/>
          <pc:sldLayoutMkLst>
            <pc:docMk/>
            <pc:sldMasterMk cId="3297040548" sldId="2147483765"/>
            <pc:sldLayoutMk cId="1479705831" sldId="21474838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68796EA6-6F25-4F19-87BA-7ADCC16DAEFF}" type="datetimeFigureOut">
              <a:rPr lang="en-US" smtClean="0"/>
              <a:t>1/18/2024</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39C172E-A8B5-46F6-B05C-DFA3E2E0F207}" type="datetimeFigureOut">
              <a:rPr lang="en-US" smtClean="0"/>
              <a:t>1/18/2024</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10</a:t>
            </a:fld>
            <a:endParaRPr lang="en-US" dirty="0"/>
          </a:p>
        </p:txBody>
      </p:sp>
    </p:spTree>
    <p:extLst>
      <p:ext uri="{BB962C8B-B14F-4D97-AF65-F5344CB8AC3E}">
        <p14:creationId xmlns:p14="http://schemas.microsoft.com/office/powerpoint/2010/main" val="23586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11</a:t>
            </a:fld>
            <a:endParaRPr lang="en-US" dirty="0"/>
          </a:p>
        </p:txBody>
      </p:sp>
    </p:spTree>
    <p:extLst>
      <p:ext uri="{BB962C8B-B14F-4D97-AF65-F5344CB8AC3E}">
        <p14:creationId xmlns:p14="http://schemas.microsoft.com/office/powerpoint/2010/main" val="384199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12</a:t>
            </a:fld>
            <a:endParaRPr lang="en-US" dirty="0"/>
          </a:p>
        </p:txBody>
      </p:sp>
    </p:spTree>
    <p:extLst>
      <p:ext uri="{BB962C8B-B14F-4D97-AF65-F5344CB8AC3E}">
        <p14:creationId xmlns:p14="http://schemas.microsoft.com/office/powerpoint/2010/main" val="410556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13</a:t>
            </a:fld>
            <a:endParaRPr lang="en-US" dirty="0"/>
          </a:p>
        </p:txBody>
      </p:sp>
    </p:spTree>
    <p:extLst>
      <p:ext uri="{BB962C8B-B14F-4D97-AF65-F5344CB8AC3E}">
        <p14:creationId xmlns:p14="http://schemas.microsoft.com/office/powerpoint/2010/main" val="3679771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14</a:t>
            </a:fld>
            <a:endParaRPr lang="en-US" dirty="0"/>
          </a:p>
        </p:txBody>
      </p:sp>
    </p:spTree>
    <p:extLst>
      <p:ext uri="{BB962C8B-B14F-4D97-AF65-F5344CB8AC3E}">
        <p14:creationId xmlns:p14="http://schemas.microsoft.com/office/powerpoint/2010/main" val="51294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15</a:t>
            </a:fld>
            <a:endParaRPr lang="en-US" dirty="0"/>
          </a:p>
        </p:txBody>
      </p:sp>
    </p:spTree>
    <p:extLst>
      <p:ext uri="{BB962C8B-B14F-4D97-AF65-F5344CB8AC3E}">
        <p14:creationId xmlns:p14="http://schemas.microsoft.com/office/powerpoint/2010/main" val="300739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16</a:t>
            </a:fld>
            <a:endParaRPr lang="en-US" dirty="0"/>
          </a:p>
        </p:txBody>
      </p:sp>
    </p:spTree>
    <p:extLst>
      <p:ext uri="{BB962C8B-B14F-4D97-AF65-F5344CB8AC3E}">
        <p14:creationId xmlns:p14="http://schemas.microsoft.com/office/powerpoint/2010/main" val="1714292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17</a:t>
            </a:fld>
            <a:endParaRPr lang="en-US" dirty="0"/>
          </a:p>
        </p:txBody>
      </p:sp>
    </p:spTree>
    <p:extLst>
      <p:ext uri="{BB962C8B-B14F-4D97-AF65-F5344CB8AC3E}">
        <p14:creationId xmlns:p14="http://schemas.microsoft.com/office/powerpoint/2010/main" val="405866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18</a:t>
            </a:fld>
            <a:endParaRPr lang="en-US" dirty="0"/>
          </a:p>
        </p:txBody>
      </p:sp>
    </p:spTree>
    <p:extLst>
      <p:ext uri="{BB962C8B-B14F-4D97-AF65-F5344CB8AC3E}">
        <p14:creationId xmlns:p14="http://schemas.microsoft.com/office/powerpoint/2010/main" val="1810989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19</a:t>
            </a:fld>
            <a:endParaRPr lang="en-US" dirty="0"/>
          </a:p>
        </p:txBody>
      </p:sp>
    </p:spTree>
    <p:extLst>
      <p:ext uri="{BB962C8B-B14F-4D97-AF65-F5344CB8AC3E}">
        <p14:creationId xmlns:p14="http://schemas.microsoft.com/office/powerpoint/2010/main" val="322263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a:t>
            </a:fld>
            <a:endParaRPr lang="en-US" dirty="0"/>
          </a:p>
        </p:txBody>
      </p:sp>
    </p:spTree>
    <p:extLst>
      <p:ext uri="{BB962C8B-B14F-4D97-AF65-F5344CB8AC3E}">
        <p14:creationId xmlns:p14="http://schemas.microsoft.com/office/powerpoint/2010/main" val="11886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20</a:t>
            </a:fld>
            <a:endParaRPr lang="en-US" dirty="0"/>
          </a:p>
        </p:txBody>
      </p:sp>
    </p:spTree>
    <p:extLst>
      <p:ext uri="{BB962C8B-B14F-4D97-AF65-F5344CB8AC3E}">
        <p14:creationId xmlns:p14="http://schemas.microsoft.com/office/powerpoint/2010/main" val="182923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21</a:t>
            </a:fld>
            <a:endParaRPr lang="en-US" dirty="0"/>
          </a:p>
        </p:txBody>
      </p:sp>
    </p:spTree>
    <p:extLst>
      <p:ext uri="{BB962C8B-B14F-4D97-AF65-F5344CB8AC3E}">
        <p14:creationId xmlns:p14="http://schemas.microsoft.com/office/powerpoint/2010/main" val="210554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22</a:t>
            </a:fld>
            <a:endParaRPr lang="en-US" dirty="0"/>
          </a:p>
        </p:txBody>
      </p:sp>
    </p:spTree>
    <p:extLst>
      <p:ext uri="{BB962C8B-B14F-4D97-AF65-F5344CB8AC3E}">
        <p14:creationId xmlns:p14="http://schemas.microsoft.com/office/powerpoint/2010/main" val="337596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23</a:t>
            </a:fld>
            <a:endParaRPr lang="en-US" dirty="0"/>
          </a:p>
        </p:txBody>
      </p:sp>
    </p:spTree>
    <p:extLst>
      <p:ext uri="{BB962C8B-B14F-4D97-AF65-F5344CB8AC3E}">
        <p14:creationId xmlns:p14="http://schemas.microsoft.com/office/powerpoint/2010/main" val="267021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24</a:t>
            </a:fld>
            <a:endParaRPr lang="en-US" dirty="0"/>
          </a:p>
        </p:txBody>
      </p:sp>
    </p:spTree>
    <p:extLst>
      <p:ext uri="{BB962C8B-B14F-4D97-AF65-F5344CB8AC3E}">
        <p14:creationId xmlns:p14="http://schemas.microsoft.com/office/powerpoint/2010/main" val="2753587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25</a:t>
            </a:fld>
            <a:endParaRPr lang="en-US" dirty="0"/>
          </a:p>
        </p:txBody>
      </p:sp>
    </p:spTree>
    <p:extLst>
      <p:ext uri="{BB962C8B-B14F-4D97-AF65-F5344CB8AC3E}">
        <p14:creationId xmlns:p14="http://schemas.microsoft.com/office/powerpoint/2010/main" val="3753592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26</a:t>
            </a:fld>
            <a:endParaRPr lang="en-US" dirty="0"/>
          </a:p>
        </p:txBody>
      </p:sp>
    </p:spTree>
    <p:extLst>
      <p:ext uri="{BB962C8B-B14F-4D97-AF65-F5344CB8AC3E}">
        <p14:creationId xmlns:p14="http://schemas.microsoft.com/office/powerpoint/2010/main" val="857636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27</a:t>
            </a:fld>
            <a:endParaRPr lang="en-US" dirty="0"/>
          </a:p>
        </p:txBody>
      </p:sp>
    </p:spTree>
    <p:extLst>
      <p:ext uri="{BB962C8B-B14F-4D97-AF65-F5344CB8AC3E}">
        <p14:creationId xmlns:p14="http://schemas.microsoft.com/office/powerpoint/2010/main" val="2740483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28</a:t>
            </a:fld>
            <a:endParaRPr lang="en-US" dirty="0"/>
          </a:p>
        </p:txBody>
      </p:sp>
    </p:spTree>
    <p:extLst>
      <p:ext uri="{BB962C8B-B14F-4D97-AF65-F5344CB8AC3E}">
        <p14:creationId xmlns:p14="http://schemas.microsoft.com/office/powerpoint/2010/main" val="833205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29</a:t>
            </a:fld>
            <a:endParaRPr lang="en-US" dirty="0"/>
          </a:p>
        </p:txBody>
      </p:sp>
    </p:spTree>
    <p:extLst>
      <p:ext uri="{BB962C8B-B14F-4D97-AF65-F5344CB8AC3E}">
        <p14:creationId xmlns:p14="http://schemas.microsoft.com/office/powerpoint/2010/main" val="90413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a:t>
            </a:fld>
            <a:endParaRPr lang="en-US" dirty="0"/>
          </a:p>
        </p:txBody>
      </p:sp>
    </p:spTree>
    <p:extLst>
      <p:ext uri="{BB962C8B-B14F-4D97-AF65-F5344CB8AC3E}">
        <p14:creationId xmlns:p14="http://schemas.microsoft.com/office/powerpoint/2010/main" val="1371728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30</a:t>
            </a:fld>
            <a:endParaRPr lang="en-US" dirty="0"/>
          </a:p>
        </p:txBody>
      </p:sp>
    </p:spTree>
    <p:extLst>
      <p:ext uri="{BB962C8B-B14F-4D97-AF65-F5344CB8AC3E}">
        <p14:creationId xmlns:p14="http://schemas.microsoft.com/office/powerpoint/2010/main" val="499945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31</a:t>
            </a:fld>
            <a:endParaRPr lang="en-US" dirty="0"/>
          </a:p>
        </p:txBody>
      </p:sp>
    </p:spTree>
    <p:extLst>
      <p:ext uri="{BB962C8B-B14F-4D97-AF65-F5344CB8AC3E}">
        <p14:creationId xmlns:p14="http://schemas.microsoft.com/office/powerpoint/2010/main" val="360925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32</a:t>
            </a:fld>
            <a:endParaRPr lang="en-US" dirty="0"/>
          </a:p>
        </p:txBody>
      </p:sp>
    </p:spTree>
    <p:extLst>
      <p:ext uri="{BB962C8B-B14F-4D97-AF65-F5344CB8AC3E}">
        <p14:creationId xmlns:p14="http://schemas.microsoft.com/office/powerpoint/2010/main" val="1435456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33</a:t>
            </a:fld>
            <a:endParaRPr lang="en-US" dirty="0"/>
          </a:p>
        </p:txBody>
      </p:sp>
    </p:spTree>
    <p:extLst>
      <p:ext uri="{BB962C8B-B14F-4D97-AF65-F5344CB8AC3E}">
        <p14:creationId xmlns:p14="http://schemas.microsoft.com/office/powerpoint/2010/main" val="1699384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34</a:t>
            </a:fld>
            <a:endParaRPr lang="en-US" dirty="0"/>
          </a:p>
        </p:txBody>
      </p:sp>
    </p:spTree>
    <p:extLst>
      <p:ext uri="{BB962C8B-B14F-4D97-AF65-F5344CB8AC3E}">
        <p14:creationId xmlns:p14="http://schemas.microsoft.com/office/powerpoint/2010/main" val="3665364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26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DSE can endorse funding requests if the club doesn't have a faculty or staff advisor</a:t>
            </a:r>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6C7623F6-6BA9-4ACD-A963-FF2BD855E9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95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$2000/sem up from $2000/year, essentially doubling the amount of funding you can apply for</a:t>
            </a:r>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6C7623F6-6BA9-4ACD-A963-FF2BD855E9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390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$2000/sem up from $2000/year, essentially doubling the amount of funding you can apply for</a:t>
            </a:r>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6C7623F6-6BA9-4ACD-A963-FF2BD855E9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8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48</a:t>
            </a:fld>
            <a:endParaRPr lang="en-US" dirty="0"/>
          </a:p>
        </p:txBody>
      </p:sp>
    </p:spTree>
    <p:extLst>
      <p:ext uri="{BB962C8B-B14F-4D97-AF65-F5344CB8AC3E}">
        <p14:creationId xmlns:p14="http://schemas.microsoft.com/office/powerpoint/2010/main" val="1257920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68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49</a:t>
            </a:fld>
            <a:endParaRPr lang="en-US" dirty="0"/>
          </a:p>
        </p:txBody>
      </p:sp>
    </p:spTree>
    <p:extLst>
      <p:ext uri="{BB962C8B-B14F-4D97-AF65-F5344CB8AC3E}">
        <p14:creationId xmlns:p14="http://schemas.microsoft.com/office/powerpoint/2010/main" val="2491027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51</a:t>
            </a:fld>
            <a:endParaRPr lang="en-US" dirty="0"/>
          </a:p>
        </p:txBody>
      </p:sp>
    </p:spTree>
    <p:extLst>
      <p:ext uri="{BB962C8B-B14F-4D97-AF65-F5344CB8AC3E}">
        <p14:creationId xmlns:p14="http://schemas.microsoft.com/office/powerpoint/2010/main" val="244239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9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6</a:t>
            </a:fld>
            <a:endParaRPr lang="en-US" dirty="0"/>
          </a:p>
        </p:txBody>
      </p:sp>
    </p:spTree>
    <p:extLst>
      <p:ext uri="{BB962C8B-B14F-4D97-AF65-F5344CB8AC3E}">
        <p14:creationId xmlns:p14="http://schemas.microsoft.com/office/powerpoint/2010/main" val="26970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7</a:t>
            </a:fld>
            <a:endParaRPr lang="en-US" dirty="0"/>
          </a:p>
        </p:txBody>
      </p:sp>
    </p:spTree>
    <p:extLst>
      <p:ext uri="{BB962C8B-B14F-4D97-AF65-F5344CB8AC3E}">
        <p14:creationId xmlns:p14="http://schemas.microsoft.com/office/powerpoint/2010/main" val="1750238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8</a:t>
            </a:fld>
            <a:endParaRPr lang="en-US" dirty="0"/>
          </a:p>
        </p:txBody>
      </p:sp>
    </p:spTree>
    <p:extLst>
      <p:ext uri="{BB962C8B-B14F-4D97-AF65-F5344CB8AC3E}">
        <p14:creationId xmlns:p14="http://schemas.microsoft.com/office/powerpoint/2010/main" val="4189573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How presentation will benefit audience: Adult learners are more interested in a subject if they know how or why it is important to them.</a:t>
            </a:r>
          </a:p>
          <a:p>
            <a:pPr marL="173422" indent="-173422">
              <a:buFont typeface="Arial" panose="020B0604020202020204" pitchFamily="34" charset="0"/>
              <a:buChar char="•"/>
            </a:pPr>
            <a:r>
              <a:rPr lang="en-US" dirty="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9</a:t>
            </a:fld>
            <a:endParaRPr lang="en-US" dirty="0"/>
          </a:p>
        </p:txBody>
      </p:sp>
    </p:spTree>
    <p:extLst>
      <p:ext uri="{BB962C8B-B14F-4D97-AF65-F5344CB8AC3E}">
        <p14:creationId xmlns:p14="http://schemas.microsoft.com/office/powerpoint/2010/main" val="245900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1/18/2024</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1/18/2024</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1/18/2024</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99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69415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46021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41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58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16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40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49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1/18/2024</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04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56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04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77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84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77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892136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062166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108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95572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1/18/2024</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114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54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56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78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4781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951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0510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197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335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11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1/18/2024</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8613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 and Caption_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574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918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66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028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82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69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4291166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869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1/18/2024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27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1/18/2024</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1/18/2024</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1/18/2024</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1/18/2024</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1/18/2024</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1/18/2024</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1/18/2024</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3063652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swannguc@erau.edu" TargetMode="External"/><Relationship Id="rId5" Type="http://schemas.openxmlformats.org/officeDocument/2006/relationships/image" Target="../media/image5.jpg"/><Relationship Id="rId4" Type="http://schemas.openxmlformats.org/officeDocument/2006/relationships/hyperlink" Target="mailto:tempask@erau.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celebucd@erau.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hyperlink" Target="mailto:prsgatre@erau.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Prsgatre@erau.edu" TargetMode="Externa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8793"/>
            <a:ext cx="12192000" cy="1066800"/>
          </a:xfrm>
        </p:spPr>
        <p:txBody>
          <a:bodyPr anchor="ctr">
            <a:normAutofit/>
          </a:bodyPr>
          <a:lstStyle/>
          <a:p>
            <a:pPr algn="ctr"/>
            <a:r>
              <a:rPr lang="en-US" sz="4800" b="1" dirty="0">
                <a:latin typeface="Arial Black" panose="020B0A04020102020204" pitchFamily="34" charset="0"/>
              </a:rPr>
              <a:t>Spring 2024 Officer Orientation</a:t>
            </a:r>
          </a:p>
        </p:txBody>
      </p:sp>
      <p:sp>
        <p:nvSpPr>
          <p:cNvPr id="7" name="Title 1">
            <a:extLst>
              <a:ext uri="{FF2B5EF4-FFF2-40B4-BE49-F238E27FC236}">
                <a16:creationId xmlns:a16="http://schemas.microsoft.com/office/drawing/2014/main" id="{E52F846F-B413-483A-855C-679E54E845CA}"/>
              </a:ext>
            </a:extLst>
          </p:cNvPr>
          <p:cNvSpPr txBox="1">
            <a:spLocks/>
          </p:cNvSpPr>
          <p:nvPr/>
        </p:nvSpPr>
        <p:spPr>
          <a:xfrm>
            <a:off x="0" y="1152193"/>
            <a:ext cx="121920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400" i="1" dirty="0">
                <a:latin typeface="Arial" panose="020B0604020202020204" pitchFamily="34" charset="0"/>
                <a:cs typeface="Arial" panose="020B0604020202020204" pitchFamily="34" charset="0"/>
              </a:rPr>
              <a:t>Presented by the Department of Student Engagement</a:t>
            </a:r>
          </a:p>
        </p:txBody>
      </p:sp>
      <p:pic>
        <p:nvPicPr>
          <p:cNvPr id="9" name="Picture 8" descr="A blue and yellow logo&#10;&#10;Description automatically generated">
            <a:extLst>
              <a:ext uri="{FF2B5EF4-FFF2-40B4-BE49-F238E27FC236}">
                <a16:creationId xmlns:a16="http://schemas.microsoft.com/office/drawing/2014/main" id="{BB230B3F-935E-8F83-8805-D5D113B58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025" y="1953075"/>
            <a:ext cx="6877949" cy="4506514"/>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1936827"/>
            <a:ext cx="10972800" cy="4512071"/>
          </a:xfrm>
          <a:prstGeom prst="rect">
            <a:avLst/>
          </a:prstGeom>
        </p:spPr>
        <p:txBody>
          <a:bodyPr vert="horz" anchor="t">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4000" dirty="0">
                <a:solidFill>
                  <a:schemeClr val="tx1"/>
                </a:solidFill>
              </a:rPr>
              <a:t>GUIDING DOCUMENTS</a:t>
            </a:r>
          </a:p>
          <a:p>
            <a:endParaRPr lang="en-US" dirty="0">
              <a:solidFill>
                <a:schemeClr val="tx1"/>
              </a:solidFill>
            </a:endParaRPr>
          </a:p>
          <a:p>
            <a:pPr marL="109728" indent="0" algn="ctr">
              <a:buNone/>
            </a:pPr>
            <a:r>
              <a:rPr lang="en-US" dirty="0">
                <a:solidFill>
                  <a:schemeClr val="tx1"/>
                </a:solidFill>
              </a:rPr>
              <a:t>If the RSO’s policies at the local or parent organization level conflict with University policies, the University’s policies will supersede. </a:t>
            </a:r>
            <a:endParaRPr lang="en-US" sz="3600" dirty="0">
              <a:solidFill>
                <a:schemeClr val="tx1"/>
              </a:solidFill>
            </a:endParaRPr>
          </a:p>
          <a:p>
            <a:pPr marL="109728" indent="0" algn="ctr">
              <a:buNone/>
            </a:pPr>
            <a:endParaRPr lang="en-US" dirty="0">
              <a:solidFill>
                <a:schemeClr val="tx1"/>
              </a:solidFill>
            </a:endParaRPr>
          </a:p>
          <a:p>
            <a:pPr marL="109728" indent="0" algn="ctr">
              <a:buNone/>
            </a:pPr>
            <a:r>
              <a:rPr lang="en-US" dirty="0">
                <a:solidFill>
                  <a:schemeClr val="tx1"/>
                </a:solidFill>
              </a:rPr>
              <a:t>RSOs may update their guiding documents, following the process outlined in the current guiding documents, at any time.</a:t>
            </a: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138839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1782473"/>
            <a:ext cx="10972800" cy="4512071"/>
          </a:xfrm>
          <a:prstGeom prst="rect">
            <a:avLst/>
          </a:prstGeom>
        </p:spPr>
        <p:txBody>
          <a:bodyPr vert="horz" anchor="t">
            <a:normAutofit fontScale="92500" lnSpcReduction="1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dirty="0">
              <a:solidFill>
                <a:schemeClr val="tx1"/>
              </a:solidFill>
            </a:endParaRPr>
          </a:p>
          <a:p>
            <a:pPr marL="109728" indent="0" algn="ctr">
              <a:buNone/>
            </a:pPr>
            <a:r>
              <a:rPr lang="en-US" dirty="0">
                <a:solidFill>
                  <a:schemeClr val="tx1"/>
                </a:solidFill>
              </a:rPr>
              <a:t>RSOs must maintain a functional and current set of guiding documents, uploaded through the RSO’s EagleLife page, which must contain the following: </a:t>
            </a:r>
          </a:p>
          <a:p>
            <a:r>
              <a:rPr lang="en-US" sz="2200" dirty="0">
                <a:solidFill>
                  <a:schemeClr val="tx1"/>
                </a:solidFill>
              </a:rPr>
              <a:t>A list of officers and their duties, a method of selecting those officers, and a process of amending the guiding documents. </a:t>
            </a:r>
          </a:p>
          <a:p>
            <a:r>
              <a:rPr lang="en-US" sz="2200" dirty="0">
                <a:solidFill>
                  <a:schemeClr val="tx1"/>
                </a:solidFill>
              </a:rPr>
              <a:t>"This organization is a recognized student organization at Embry - Riddle Aeronautical University - Prescott and adheres to all campus policies as set forth by the Department of Student Engagement and ERAU Prescott administration." </a:t>
            </a:r>
          </a:p>
          <a:p>
            <a:r>
              <a:rPr lang="en-US" sz="2200" dirty="0">
                <a:solidFill>
                  <a:schemeClr val="tx1"/>
                </a:solidFill>
              </a:rPr>
              <a:t>"Embry-Riddle does not permit discrimination or harassment in its programs and activities on the basis of race, color, national origin, sex, gender identity, gender expression, sexual orientation, disability, veteran status, predisposing genetic characteristic, age, religion, pregnancy status or any other characteristic protected by University policy or state, local, or federal law and therefore eligibility for membership or appointed or elected student officer positions may not be limited on any of the above qualities." </a:t>
            </a: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14530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1626434"/>
            <a:ext cx="10972800" cy="543465"/>
          </a:xfrm>
          <a:prstGeom prst="rect">
            <a:avLst/>
          </a:prstGeom>
        </p:spPr>
        <p:txBody>
          <a:bodyPr vert="horz" anchor="t">
            <a:normAutofit lnSpcReduction="1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3200" dirty="0">
                <a:solidFill>
                  <a:schemeClr val="tx1"/>
                </a:solidFill>
              </a:rPr>
              <a:t>ADVISORS</a:t>
            </a:r>
          </a:p>
        </p:txBody>
      </p:sp>
      <p:sp>
        <p:nvSpPr>
          <p:cNvPr id="5" name="Content Placeholder 2">
            <a:extLst>
              <a:ext uri="{FF2B5EF4-FFF2-40B4-BE49-F238E27FC236}">
                <a16:creationId xmlns:a16="http://schemas.microsoft.com/office/drawing/2014/main" id="{F37F72EB-B647-4C4B-A4EA-AB3830EBC5D9}"/>
              </a:ext>
            </a:extLst>
          </p:cNvPr>
          <p:cNvSpPr txBox="1">
            <a:spLocks/>
          </p:cNvSpPr>
          <p:nvPr/>
        </p:nvSpPr>
        <p:spPr>
          <a:xfrm>
            <a:off x="406400" y="2303143"/>
            <a:ext cx="5497902" cy="3839184"/>
          </a:xfrm>
          <a:prstGeom prst="rect">
            <a:avLst/>
          </a:prstGeom>
        </p:spPr>
        <p:txBody>
          <a:bodyPr vert="horz" anchor="t">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dirty="0">
                <a:solidFill>
                  <a:schemeClr val="tx1"/>
                </a:solidFill>
              </a:rPr>
              <a:t>CAMPUS LEVEL ADVISOR</a:t>
            </a:r>
          </a:p>
          <a:p>
            <a:pPr marL="109728" indent="0" algn="ctr">
              <a:buNone/>
            </a:pPr>
            <a:r>
              <a:rPr lang="en-US" sz="2000" dirty="0">
                <a:solidFill>
                  <a:schemeClr val="tx1"/>
                </a:solidFill>
              </a:rPr>
              <a:t>A campus level advisor assists RSOs with those functional areas common to all organizations, regardless of mission, purpose, etc. These areas include, but are not limited to, general organizational operations, meeting procedures, event planning, by-law and constitution revisions, officer transitions, budgeting and finance, risk management, and the use of Eagle Life. </a:t>
            </a:r>
          </a:p>
        </p:txBody>
      </p:sp>
      <p:sp>
        <p:nvSpPr>
          <p:cNvPr id="6" name="Content Placeholder 2">
            <a:extLst>
              <a:ext uri="{FF2B5EF4-FFF2-40B4-BE49-F238E27FC236}">
                <a16:creationId xmlns:a16="http://schemas.microsoft.com/office/drawing/2014/main" id="{F37F72EB-B647-4C4B-A4EA-AB3830EBC5D9}"/>
              </a:ext>
            </a:extLst>
          </p:cNvPr>
          <p:cNvSpPr txBox="1">
            <a:spLocks/>
          </p:cNvSpPr>
          <p:nvPr/>
        </p:nvSpPr>
        <p:spPr>
          <a:xfrm>
            <a:off x="6310702" y="2303143"/>
            <a:ext cx="5474898" cy="4054844"/>
          </a:xfrm>
          <a:prstGeom prst="rect">
            <a:avLst/>
          </a:prstGeom>
        </p:spPr>
        <p:txBody>
          <a:bodyPr vert="horz" anchor="t">
            <a:normAutofit fontScale="92500" lnSpcReduction="2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dirty="0">
                <a:solidFill>
                  <a:schemeClr val="tx1"/>
                </a:solidFill>
              </a:rPr>
              <a:t>CONTENT ADVISOR</a:t>
            </a:r>
          </a:p>
          <a:p>
            <a:pPr marL="109728" indent="0" algn="ctr">
              <a:buNone/>
            </a:pPr>
            <a:r>
              <a:rPr lang="en-US" sz="2200" dirty="0">
                <a:solidFill>
                  <a:schemeClr val="tx1"/>
                </a:solidFill>
              </a:rPr>
              <a:t>A content advisor is an individual with both an interest and expertise in the organization’s mission or purpose and a willingness to support the RSO as a subject matter expert. RSOs are not limited in the number of content advisors they may select. All content advisors must be listed on the RSO’s Eagle Life page. Content advisors not affiliated with ERAU Prescott must complete the Community Member Agreement form and may receive access to Eagle Life by contacting the Department of Student Engagement. </a:t>
            </a:r>
          </a:p>
          <a:p>
            <a:pPr marL="109728" indent="0" algn="ctr">
              <a:buNone/>
            </a:pPr>
            <a:endParaRPr lang="en-US" sz="2200" dirty="0">
              <a:solidFill>
                <a:schemeClr val="tx1"/>
              </a:solidFill>
            </a:endParaRPr>
          </a:p>
          <a:p>
            <a:pPr marL="109728" indent="0" algn="ctr">
              <a:buNone/>
            </a:pPr>
            <a:r>
              <a:rPr lang="en-US" sz="2200" b="1" dirty="0">
                <a:solidFill>
                  <a:schemeClr val="tx1"/>
                </a:solidFill>
              </a:rPr>
              <a:t>Only required for Departmentally Sponsored and FSL RSOs, but optional for everyone. </a:t>
            </a:r>
          </a:p>
        </p:txBody>
      </p:sp>
    </p:spTree>
    <p:extLst>
      <p:ext uri="{BB962C8B-B14F-4D97-AF65-F5344CB8AC3E}">
        <p14:creationId xmlns:p14="http://schemas.microsoft.com/office/powerpoint/2010/main" val="39310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781"/>
            <a:ext cx="12192000" cy="1066800"/>
          </a:xfrm>
        </p:spPr>
        <p:txBody>
          <a:bodyPr/>
          <a:lstStyle/>
          <a:p>
            <a:pPr algn="ctr"/>
            <a:r>
              <a:rPr lang="en-US" dirty="0">
                <a:latin typeface="Arial Black" panose="020B0A04020102020204" pitchFamily="34" charset="0"/>
              </a:rPr>
              <a:t>Spring 2024 RSO Event Policies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609600" y="1547580"/>
            <a:ext cx="10972800" cy="5103385"/>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sz="2400" b="1" dirty="0">
                <a:solidFill>
                  <a:schemeClr val="tx1"/>
                </a:solidFill>
              </a:rPr>
              <a:t>ALL EVENTS</a:t>
            </a:r>
            <a:r>
              <a:rPr lang="en-US" sz="2400" dirty="0">
                <a:solidFill>
                  <a:schemeClr val="tx1"/>
                </a:solidFill>
              </a:rPr>
              <a:t>, on and off-campus, must be submitted through Eagle Life for review at least 7 days prior to the event</a:t>
            </a:r>
          </a:p>
          <a:p>
            <a:pPr lvl="1"/>
            <a:r>
              <a:rPr lang="en-US" sz="2200" dirty="0">
                <a:solidFill>
                  <a:schemeClr val="tx1"/>
                </a:solidFill>
              </a:rPr>
              <a:t>Many events require more time (14 days)</a:t>
            </a:r>
          </a:p>
          <a:p>
            <a:r>
              <a:rPr lang="en-US" sz="2400" dirty="0">
                <a:solidFill>
                  <a:schemeClr val="tx1"/>
                </a:solidFill>
              </a:rPr>
              <a:t>Facilities work orders must be submitted at least 10 days prior to the event</a:t>
            </a:r>
          </a:p>
          <a:p>
            <a:r>
              <a:rPr lang="en-US" sz="2400" dirty="0">
                <a:solidFill>
                  <a:schemeClr val="tx1"/>
                </a:solidFill>
              </a:rPr>
              <a:t>Event Technology requests must be submitted at least 10 days prior to the event</a:t>
            </a:r>
          </a:p>
          <a:p>
            <a:r>
              <a:rPr lang="en-US" sz="2400" dirty="0">
                <a:solidFill>
                  <a:schemeClr val="tx1"/>
                </a:solidFill>
              </a:rPr>
              <a:t>On campus events with alcohol must be submitted at least 3 weeks prior to the event date to allow time for additional review</a:t>
            </a:r>
          </a:p>
          <a:p>
            <a:r>
              <a:rPr lang="en-US" sz="2400" dirty="0">
                <a:solidFill>
                  <a:schemeClr val="tx1"/>
                </a:solidFill>
              </a:rPr>
              <a:t>All event requests will be reviewed by student engagement staff and/or campus safety to ensure appropriate risk management procedures and/or safety protocols are followed</a:t>
            </a:r>
          </a:p>
          <a:p>
            <a:r>
              <a:rPr lang="en-US" sz="2400" dirty="0">
                <a:solidFill>
                  <a:schemeClr val="tx1"/>
                </a:solidFill>
              </a:rPr>
              <a:t>A certified food handler must be present for the duration of any event with non-professionally prepared, temperature-controlled food</a:t>
            </a:r>
          </a:p>
        </p:txBody>
      </p:sp>
    </p:spTree>
    <p:extLst>
      <p:ext uri="{BB962C8B-B14F-4D97-AF65-F5344CB8AC3E}">
        <p14:creationId xmlns:p14="http://schemas.microsoft.com/office/powerpoint/2010/main" val="11444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3110"/>
            <a:ext cx="12192000" cy="1066800"/>
          </a:xfrm>
        </p:spPr>
        <p:txBody>
          <a:bodyPr>
            <a:normAutofit/>
          </a:bodyPr>
          <a:lstStyle/>
          <a:p>
            <a:pPr algn="ctr"/>
            <a:r>
              <a:rPr lang="en-US" sz="3600" dirty="0">
                <a:latin typeface="Arial Black" panose="020B0A04020102020204" pitchFamily="34" charset="0"/>
              </a:rPr>
              <a:t>Spring 2024 Athletic Facility Event Policies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609600" y="1969910"/>
            <a:ext cx="10972800" cy="4299547"/>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sz="2400" dirty="0">
                <a:solidFill>
                  <a:schemeClr val="tx1"/>
                </a:solidFill>
              </a:rPr>
              <a:t>Event requests for Athletic Facilities must be submitted at least 14 days in advance</a:t>
            </a:r>
          </a:p>
          <a:p>
            <a:r>
              <a:rPr lang="en-US" sz="2400" dirty="0">
                <a:solidFill>
                  <a:schemeClr val="tx1"/>
                </a:solidFill>
              </a:rPr>
              <a:t>Reservations are limited to 2 hours</a:t>
            </a:r>
          </a:p>
          <a:p>
            <a:r>
              <a:rPr lang="en-US" sz="2400" dirty="0">
                <a:solidFill>
                  <a:schemeClr val="tx1"/>
                </a:solidFill>
              </a:rPr>
              <a:t>If you need to cancel your reservation, contact DSE no later than 4:00 PM the day of the event, Monday – Friday or no later than 4:00 PM Friday for a weekend event</a:t>
            </a:r>
          </a:p>
          <a:p>
            <a:r>
              <a:rPr lang="en-US" sz="2400" dirty="0">
                <a:solidFill>
                  <a:schemeClr val="tx1"/>
                </a:solidFill>
              </a:rPr>
              <a:t>No-show without providing notice:</a:t>
            </a:r>
          </a:p>
          <a:p>
            <a:pPr lvl="1"/>
            <a:r>
              <a:rPr lang="en-US" sz="2200" dirty="0">
                <a:solidFill>
                  <a:schemeClr val="tx1"/>
                </a:solidFill>
              </a:rPr>
              <a:t>1</a:t>
            </a:r>
            <a:r>
              <a:rPr lang="en-US" sz="2200" baseline="30000" dirty="0">
                <a:solidFill>
                  <a:schemeClr val="tx1"/>
                </a:solidFill>
              </a:rPr>
              <a:t>st</a:t>
            </a:r>
            <a:r>
              <a:rPr lang="en-US" sz="2200" dirty="0">
                <a:solidFill>
                  <a:schemeClr val="tx1"/>
                </a:solidFill>
              </a:rPr>
              <a:t> offense: Next athletic facility reservation cancelled</a:t>
            </a:r>
          </a:p>
          <a:p>
            <a:pPr lvl="1"/>
            <a:r>
              <a:rPr lang="en-US" sz="2200" dirty="0">
                <a:solidFill>
                  <a:schemeClr val="tx1"/>
                </a:solidFill>
              </a:rPr>
              <a:t>2</a:t>
            </a:r>
            <a:r>
              <a:rPr lang="en-US" sz="2200" baseline="30000" dirty="0">
                <a:solidFill>
                  <a:schemeClr val="tx1"/>
                </a:solidFill>
              </a:rPr>
              <a:t>nd</a:t>
            </a:r>
            <a:r>
              <a:rPr lang="en-US" sz="2200" dirty="0">
                <a:solidFill>
                  <a:schemeClr val="tx1"/>
                </a:solidFill>
              </a:rPr>
              <a:t> offense: All athletic facility reservations for the next 30 days cancelled / no new requests approved for 30 days</a:t>
            </a:r>
          </a:p>
          <a:p>
            <a:pPr lvl="1"/>
            <a:r>
              <a:rPr lang="en-US" sz="2200" dirty="0">
                <a:solidFill>
                  <a:schemeClr val="tx1"/>
                </a:solidFill>
              </a:rPr>
              <a:t>3</a:t>
            </a:r>
            <a:r>
              <a:rPr lang="en-US" sz="2200" baseline="30000" dirty="0">
                <a:solidFill>
                  <a:schemeClr val="tx1"/>
                </a:solidFill>
              </a:rPr>
              <a:t>rd</a:t>
            </a:r>
            <a:r>
              <a:rPr lang="en-US" sz="2200" dirty="0">
                <a:solidFill>
                  <a:schemeClr val="tx1"/>
                </a:solidFill>
              </a:rPr>
              <a:t> offense: All athletic facility reservations for semester cancelled / no new requests approved / potential organizational conduct charges</a:t>
            </a:r>
          </a:p>
        </p:txBody>
      </p:sp>
    </p:spTree>
    <p:extLst>
      <p:ext uri="{BB962C8B-B14F-4D97-AF65-F5344CB8AC3E}">
        <p14:creationId xmlns:p14="http://schemas.microsoft.com/office/powerpoint/2010/main" val="30123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6302"/>
            <a:ext cx="12192000" cy="1066800"/>
          </a:xfrm>
        </p:spPr>
        <p:txBody>
          <a:bodyPr/>
          <a:lstStyle/>
          <a:p>
            <a:pPr algn="ctr"/>
            <a:r>
              <a:rPr lang="en-US" dirty="0">
                <a:latin typeface="Arial Black" panose="020B0A04020102020204" pitchFamily="34" charset="0"/>
              </a:rPr>
              <a:t>Food Handler Certifications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2389815" y="5620638"/>
            <a:ext cx="7412369" cy="893436"/>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2400" dirty="0">
                <a:solidFill>
                  <a:schemeClr val="tx1"/>
                </a:solidFill>
              </a:rPr>
              <a:t>https://www.azfoodhandlers.com</a:t>
            </a:r>
            <a:endParaRPr lang="en-US" sz="2400" dirty="0"/>
          </a:p>
        </p:txBody>
      </p:sp>
      <p:pic>
        <p:nvPicPr>
          <p:cNvPr id="6" name="Picture 5">
            <a:extLst>
              <a:ext uri="{FF2B5EF4-FFF2-40B4-BE49-F238E27FC236}">
                <a16:creationId xmlns:a16="http://schemas.microsoft.com/office/drawing/2014/main" id="{DA6D7C5C-9C41-F78A-1CE5-38B161F404C8}"/>
              </a:ext>
            </a:extLst>
          </p:cNvPr>
          <p:cNvPicPr>
            <a:picLocks noChangeAspect="1"/>
          </p:cNvPicPr>
          <p:nvPr/>
        </p:nvPicPr>
        <p:blipFill>
          <a:blip r:embed="rId3"/>
          <a:stretch>
            <a:fillRect/>
          </a:stretch>
        </p:blipFill>
        <p:spPr>
          <a:xfrm>
            <a:off x="2600586" y="1936136"/>
            <a:ext cx="6990826" cy="3601468"/>
          </a:xfrm>
          <a:prstGeom prst="rect">
            <a:avLst/>
          </a:prstGeom>
        </p:spPr>
      </p:pic>
    </p:spTree>
    <p:extLst>
      <p:ext uri="{BB962C8B-B14F-4D97-AF65-F5344CB8AC3E}">
        <p14:creationId xmlns:p14="http://schemas.microsoft.com/office/powerpoint/2010/main" val="342686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7995" y="759015"/>
            <a:ext cx="4511040" cy="665452"/>
          </a:xfrm>
        </p:spPr>
        <p:txBody>
          <a:bodyPr anchor="b">
            <a:noAutofit/>
          </a:bodyPr>
          <a:lstStyle/>
          <a:p>
            <a:r>
              <a:rPr lang="en-US" sz="4400" dirty="0"/>
              <a:t>Reservable Spaces</a:t>
            </a:r>
          </a:p>
        </p:txBody>
      </p:sp>
      <p:pic>
        <p:nvPicPr>
          <p:cNvPr id="6" name="Picture 5">
            <a:extLst>
              <a:ext uri="{FF2B5EF4-FFF2-40B4-BE49-F238E27FC236}">
                <a16:creationId xmlns:a16="http://schemas.microsoft.com/office/drawing/2014/main" id="{56354C40-98BF-4384-ADA3-D637AB9584FA}"/>
              </a:ext>
            </a:extLst>
          </p:cNvPr>
          <p:cNvPicPr>
            <a:picLocks noChangeAspect="1"/>
          </p:cNvPicPr>
          <p:nvPr/>
        </p:nvPicPr>
        <p:blipFill>
          <a:blip r:embed="rId3"/>
          <a:stretch>
            <a:fillRect/>
          </a:stretch>
        </p:blipFill>
        <p:spPr>
          <a:xfrm>
            <a:off x="203200" y="821511"/>
            <a:ext cx="6803136" cy="5714634"/>
          </a:xfrm>
          <a:prstGeom prst="rect">
            <a:avLst/>
          </a:prstGeom>
          <a:noFill/>
        </p:spPr>
      </p:pic>
      <p:sp>
        <p:nvSpPr>
          <p:cNvPr id="11" name="Text Placeholder 3">
            <a:extLst>
              <a:ext uri="{FF2B5EF4-FFF2-40B4-BE49-F238E27FC236}">
                <a16:creationId xmlns:a16="http://schemas.microsoft.com/office/drawing/2014/main" id="{1D223989-5891-4E2D-BD04-115FDA710268}"/>
              </a:ext>
            </a:extLst>
          </p:cNvPr>
          <p:cNvSpPr>
            <a:spLocks noGrp="1"/>
          </p:cNvSpPr>
          <p:nvPr>
            <p:ph type="body" idx="2"/>
          </p:nvPr>
        </p:nvSpPr>
        <p:spPr>
          <a:xfrm>
            <a:off x="7287347" y="1350754"/>
            <a:ext cx="4701453" cy="5286714"/>
          </a:xfrm>
        </p:spPr>
        <p:txBody>
          <a:bodyPr>
            <a:normAutofit fontScale="92500" lnSpcReduction="10000"/>
          </a:bodyPr>
          <a:lstStyle/>
          <a:p>
            <a:pPr marL="294894" indent="-285750">
              <a:buFontTx/>
              <a:buChar char="-"/>
            </a:pPr>
            <a:r>
              <a:rPr lang="en-US" sz="2800" dirty="0"/>
              <a:t>Classrooms</a:t>
            </a:r>
          </a:p>
          <a:p>
            <a:pPr marL="294894" indent="-285750">
              <a:buFontTx/>
              <a:buChar char="-"/>
            </a:pPr>
            <a:r>
              <a:rPr lang="en-US" sz="2800" dirty="0"/>
              <a:t>Eagle Gym (smaller)</a:t>
            </a:r>
          </a:p>
          <a:p>
            <a:pPr marL="294894" indent="-285750">
              <a:buFontTx/>
              <a:buChar char="-"/>
            </a:pPr>
            <a:r>
              <a:rPr lang="en-US" sz="2800" dirty="0"/>
              <a:t>Activity Center (bigger)</a:t>
            </a:r>
          </a:p>
          <a:p>
            <a:pPr marL="294894" indent="-285750">
              <a:buFontTx/>
              <a:buChar char="-"/>
            </a:pPr>
            <a:r>
              <a:rPr lang="en-US" sz="2800" dirty="0"/>
              <a:t>Rec Fields</a:t>
            </a:r>
          </a:p>
          <a:p>
            <a:pPr marL="294894" indent="-285750">
              <a:buFontTx/>
              <a:buChar char="-"/>
            </a:pPr>
            <a:r>
              <a:rPr lang="en-US" sz="2800" dirty="0"/>
              <a:t>Volleyball Court</a:t>
            </a:r>
          </a:p>
          <a:p>
            <a:pPr marL="294894" indent="-285750">
              <a:buFontTx/>
              <a:buChar char="-"/>
            </a:pPr>
            <a:r>
              <a:rPr lang="en-US" sz="2800" dirty="0"/>
              <a:t>Pool and Field </a:t>
            </a:r>
            <a:r>
              <a:rPr lang="en-US" sz="2800" dirty="0" err="1"/>
              <a:t>Ramadas</a:t>
            </a:r>
            <a:endParaRPr lang="en-US" sz="2600" dirty="0"/>
          </a:p>
          <a:p>
            <a:pPr marL="294894" indent="-285750">
              <a:buFontTx/>
              <a:buChar char="-"/>
            </a:pPr>
            <a:r>
              <a:rPr lang="en-US" sz="2800" dirty="0"/>
              <a:t>Quad/Amphitheater</a:t>
            </a:r>
          </a:p>
          <a:p>
            <a:pPr marL="294894" indent="-285750">
              <a:buFontTx/>
              <a:buChar char="-"/>
            </a:pPr>
            <a:r>
              <a:rPr lang="en-US" sz="2800" dirty="0"/>
              <a:t>Courtyard</a:t>
            </a:r>
          </a:p>
          <a:p>
            <a:pPr marL="294894" indent="-285750">
              <a:buFontTx/>
              <a:buChar char="-"/>
            </a:pPr>
            <a:r>
              <a:rPr lang="en-US" sz="2800" dirty="0"/>
              <a:t>Tabling locations</a:t>
            </a:r>
          </a:p>
          <a:p>
            <a:pPr marL="294894" indent="-285750">
              <a:buFontTx/>
              <a:buChar char="-"/>
            </a:pPr>
            <a:r>
              <a:rPr lang="en-US" sz="2800" dirty="0"/>
              <a:t>Lower Hangar</a:t>
            </a:r>
          </a:p>
          <a:p>
            <a:pPr marL="294894" indent="-285750">
              <a:buFontTx/>
              <a:buChar char="-"/>
            </a:pPr>
            <a:r>
              <a:rPr lang="en-US" sz="2800" dirty="0"/>
              <a:t>DLC Auditorium</a:t>
            </a:r>
          </a:p>
          <a:p>
            <a:pPr marL="294894" indent="-285750">
              <a:buFontTx/>
              <a:buChar char="-"/>
            </a:pPr>
            <a:r>
              <a:rPr lang="en-US" sz="2800" dirty="0"/>
              <a:t>Chapel</a:t>
            </a:r>
          </a:p>
          <a:p>
            <a:pPr marL="294894" indent="-285750">
              <a:buFontTx/>
              <a:buChar char="-"/>
            </a:pPr>
            <a:r>
              <a:rPr lang="en-US" sz="2800" dirty="0"/>
              <a:t>Women’s and Diversity Center</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Tree>
    <p:extLst>
      <p:ext uri="{BB962C8B-B14F-4D97-AF65-F5344CB8AC3E}">
        <p14:creationId xmlns:p14="http://schemas.microsoft.com/office/powerpoint/2010/main" val="100169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354C40-98BF-4384-ADA3-D637AB9584FA}"/>
              </a:ext>
            </a:extLst>
          </p:cNvPr>
          <p:cNvPicPr>
            <a:picLocks noChangeAspect="1"/>
          </p:cNvPicPr>
          <p:nvPr/>
        </p:nvPicPr>
        <p:blipFill rotWithShape="1">
          <a:blip r:embed="rId3"/>
          <a:srcRect l="20939" t="19627" r="53792" b="33410"/>
          <a:stretch/>
        </p:blipFill>
        <p:spPr>
          <a:xfrm>
            <a:off x="1188771" y="1040129"/>
            <a:ext cx="3347359" cy="5225797"/>
          </a:xfrm>
          <a:prstGeom prst="rect">
            <a:avLst/>
          </a:prstGeom>
          <a:noFill/>
        </p:spPr>
      </p:pic>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pic>
        <p:nvPicPr>
          <p:cNvPr id="7" name="Picture 6">
            <a:extLst>
              <a:ext uri="{FF2B5EF4-FFF2-40B4-BE49-F238E27FC236}">
                <a16:creationId xmlns:a16="http://schemas.microsoft.com/office/drawing/2014/main" id="{6E8847B7-1506-46AD-A696-7CBFAC67EB0D}"/>
              </a:ext>
            </a:extLst>
          </p:cNvPr>
          <p:cNvPicPr>
            <a:picLocks noChangeAspect="1"/>
          </p:cNvPicPr>
          <p:nvPr/>
        </p:nvPicPr>
        <p:blipFill rotWithShape="1">
          <a:blip r:embed="rId3"/>
          <a:srcRect l="20939" t="19627" r="53792" b="33410"/>
          <a:stretch/>
        </p:blipFill>
        <p:spPr>
          <a:xfrm>
            <a:off x="7655870" y="1040129"/>
            <a:ext cx="3347359" cy="5225797"/>
          </a:xfrm>
          <a:prstGeom prst="rect">
            <a:avLst/>
          </a:prstGeom>
          <a:noFill/>
        </p:spPr>
      </p:pic>
      <p:sp>
        <p:nvSpPr>
          <p:cNvPr id="3" name="TextBox 2">
            <a:extLst>
              <a:ext uri="{FF2B5EF4-FFF2-40B4-BE49-F238E27FC236}">
                <a16:creationId xmlns:a16="http://schemas.microsoft.com/office/drawing/2014/main" id="{200F7F20-4842-401A-A569-450FF361B797}"/>
              </a:ext>
            </a:extLst>
          </p:cNvPr>
          <p:cNvSpPr txBox="1"/>
          <p:nvPr/>
        </p:nvSpPr>
        <p:spPr>
          <a:xfrm>
            <a:off x="7780838" y="2389920"/>
            <a:ext cx="1151489" cy="665452"/>
          </a:xfrm>
          <a:prstGeom prst="rect">
            <a:avLst/>
          </a:prstGeom>
          <a:solidFill>
            <a:schemeClr val="bg2"/>
          </a:solidFill>
          <a:ln>
            <a:solidFill>
              <a:schemeClr val="tx1"/>
            </a:solidFill>
          </a:ln>
        </p:spPr>
        <p:txBody>
          <a:bodyPr wrap="square" rtlCol="0" anchor="ctr">
            <a:noAutofit/>
          </a:bodyPr>
          <a:lstStyle/>
          <a:p>
            <a:pPr algn="ctr"/>
            <a:r>
              <a:rPr lang="en-US" sz="1600" dirty="0"/>
              <a:t>“Turf Field”</a:t>
            </a:r>
          </a:p>
        </p:txBody>
      </p:sp>
      <p:sp>
        <p:nvSpPr>
          <p:cNvPr id="8" name="TextBox 7">
            <a:extLst>
              <a:ext uri="{FF2B5EF4-FFF2-40B4-BE49-F238E27FC236}">
                <a16:creationId xmlns:a16="http://schemas.microsoft.com/office/drawing/2014/main" id="{DC62CF62-A106-486B-8BD8-931CD5DF3F53}"/>
              </a:ext>
            </a:extLst>
          </p:cNvPr>
          <p:cNvSpPr txBox="1"/>
          <p:nvPr/>
        </p:nvSpPr>
        <p:spPr>
          <a:xfrm>
            <a:off x="9087678" y="3068916"/>
            <a:ext cx="1463137" cy="357464"/>
          </a:xfrm>
          <a:prstGeom prst="rect">
            <a:avLst/>
          </a:prstGeom>
          <a:solidFill>
            <a:schemeClr val="bg2"/>
          </a:solidFill>
          <a:ln>
            <a:solidFill>
              <a:schemeClr val="tx1"/>
            </a:solidFill>
          </a:ln>
        </p:spPr>
        <p:txBody>
          <a:bodyPr wrap="square" rtlCol="0" anchor="ctr">
            <a:noAutofit/>
          </a:bodyPr>
          <a:lstStyle/>
          <a:p>
            <a:pPr algn="ctr"/>
            <a:r>
              <a:rPr lang="en-US" sz="1600" dirty="0"/>
              <a:t>“Rec field 2”</a:t>
            </a:r>
          </a:p>
        </p:txBody>
      </p:sp>
      <p:sp>
        <p:nvSpPr>
          <p:cNvPr id="12" name="TextBox 11">
            <a:extLst>
              <a:ext uri="{FF2B5EF4-FFF2-40B4-BE49-F238E27FC236}">
                <a16:creationId xmlns:a16="http://schemas.microsoft.com/office/drawing/2014/main" id="{02388C49-8604-4E9C-9C3C-32F1FF10A92B}"/>
              </a:ext>
            </a:extLst>
          </p:cNvPr>
          <p:cNvSpPr txBox="1"/>
          <p:nvPr/>
        </p:nvSpPr>
        <p:spPr>
          <a:xfrm>
            <a:off x="9249270" y="1652008"/>
            <a:ext cx="1684201" cy="582184"/>
          </a:xfrm>
          <a:prstGeom prst="rect">
            <a:avLst/>
          </a:prstGeom>
          <a:solidFill>
            <a:schemeClr val="bg2"/>
          </a:solidFill>
          <a:ln>
            <a:solidFill>
              <a:schemeClr val="tx1"/>
            </a:solidFill>
          </a:ln>
        </p:spPr>
        <p:txBody>
          <a:bodyPr wrap="square" rtlCol="0" anchor="ctr">
            <a:noAutofit/>
          </a:bodyPr>
          <a:lstStyle/>
          <a:p>
            <a:pPr algn="ctr"/>
            <a:r>
              <a:rPr lang="en-US" sz="1600" dirty="0"/>
              <a:t>“Rec field 1”</a:t>
            </a:r>
            <a:br>
              <a:rPr lang="en-US" sz="1600" dirty="0"/>
            </a:br>
            <a:r>
              <a:rPr lang="en-US" sz="1600" dirty="0"/>
              <a:t>“Intramural Field”</a:t>
            </a:r>
          </a:p>
        </p:txBody>
      </p:sp>
      <p:sp>
        <p:nvSpPr>
          <p:cNvPr id="15" name="Arrow: Right 14">
            <a:extLst>
              <a:ext uri="{FF2B5EF4-FFF2-40B4-BE49-F238E27FC236}">
                <a16:creationId xmlns:a16="http://schemas.microsoft.com/office/drawing/2014/main" id="{70E6657F-01C9-4B98-806A-B461878AD96B}"/>
              </a:ext>
            </a:extLst>
          </p:cNvPr>
          <p:cNvSpPr/>
          <p:nvPr/>
        </p:nvSpPr>
        <p:spPr>
          <a:xfrm>
            <a:off x="5084417" y="3154680"/>
            <a:ext cx="2110859" cy="996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7439BB8A-D588-4BB6-B2D1-B457E9CCF1E2}"/>
              </a:ext>
            </a:extLst>
          </p:cNvPr>
          <p:cNvSpPr>
            <a:spLocks noGrp="1"/>
          </p:cNvSpPr>
          <p:nvPr>
            <p:ph type="title"/>
          </p:nvPr>
        </p:nvSpPr>
        <p:spPr>
          <a:xfrm>
            <a:off x="4536130" y="2085258"/>
            <a:ext cx="3119740" cy="665452"/>
          </a:xfrm>
        </p:spPr>
        <p:txBody>
          <a:bodyPr anchor="b">
            <a:noAutofit/>
          </a:bodyPr>
          <a:lstStyle/>
          <a:p>
            <a:pPr algn="ctr"/>
            <a:r>
              <a:rPr lang="en-US" sz="4400" dirty="0"/>
              <a:t>Rec Fields</a:t>
            </a:r>
          </a:p>
        </p:txBody>
      </p:sp>
      <p:sp>
        <p:nvSpPr>
          <p:cNvPr id="10" name="Title 1">
            <a:extLst>
              <a:ext uri="{FF2B5EF4-FFF2-40B4-BE49-F238E27FC236}">
                <a16:creationId xmlns:a16="http://schemas.microsoft.com/office/drawing/2014/main" id="{7439BB8A-D588-4BB6-B2D1-B457E9CCF1E2}"/>
              </a:ext>
            </a:extLst>
          </p:cNvPr>
          <p:cNvSpPr txBox="1">
            <a:spLocks/>
          </p:cNvSpPr>
          <p:nvPr/>
        </p:nvSpPr>
        <p:spPr>
          <a:xfrm>
            <a:off x="4579976" y="4555346"/>
            <a:ext cx="3119740" cy="1579983"/>
          </a:xfrm>
          <a:prstGeom prst="rect">
            <a:avLst/>
          </a:prstGeom>
        </p:spPr>
        <p:txBody>
          <a:bodyPr vert="horz" anchor="b">
            <a:noAutofit/>
          </a:bodyPr>
          <a:lstStyle>
            <a:lvl1pPr algn="l" rtl="0" eaLnBrk="1" latinLnBrk="0" hangingPunct="1">
              <a:spcBef>
                <a:spcPct val="0"/>
              </a:spcBef>
              <a:buNone/>
              <a:defRPr kumimoji="0" sz="1800" b="1" kern="1200">
                <a:solidFill>
                  <a:schemeClr val="tx2"/>
                </a:solidFill>
                <a:latin typeface="+mj-lt"/>
                <a:ea typeface="+mj-ea"/>
                <a:cs typeface="+mj-cs"/>
              </a:defRPr>
            </a:lvl1pPr>
          </a:lstStyle>
          <a:p>
            <a:pPr algn="ctr"/>
            <a:r>
              <a:rPr lang="en-US" sz="2000" dirty="0"/>
              <a:t>Please do not request the “Lower Fields” as we will not know which field(s) </a:t>
            </a:r>
            <a:br>
              <a:rPr lang="en-US" sz="2000" dirty="0"/>
            </a:br>
            <a:r>
              <a:rPr lang="en-US" sz="2000" dirty="0"/>
              <a:t>you actually need</a:t>
            </a:r>
          </a:p>
        </p:txBody>
      </p:sp>
    </p:spTree>
    <p:extLst>
      <p:ext uri="{BB962C8B-B14F-4D97-AF65-F5344CB8AC3E}">
        <p14:creationId xmlns:p14="http://schemas.microsoft.com/office/powerpoint/2010/main" val="217125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pic>
        <p:nvPicPr>
          <p:cNvPr id="9" name="Picture 8">
            <a:extLst>
              <a:ext uri="{FF2B5EF4-FFF2-40B4-BE49-F238E27FC236}">
                <a16:creationId xmlns:a16="http://schemas.microsoft.com/office/drawing/2014/main" id="{2CD18DAA-0EC4-49E6-AC7B-5AC10DAED927}"/>
              </a:ext>
            </a:extLst>
          </p:cNvPr>
          <p:cNvPicPr>
            <a:picLocks noChangeAspect="1"/>
          </p:cNvPicPr>
          <p:nvPr/>
        </p:nvPicPr>
        <p:blipFill>
          <a:blip r:embed="rId3"/>
          <a:stretch>
            <a:fillRect/>
          </a:stretch>
        </p:blipFill>
        <p:spPr>
          <a:xfrm>
            <a:off x="772336" y="1091741"/>
            <a:ext cx="5323664" cy="5398411"/>
          </a:xfrm>
          <a:prstGeom prst="rect">
            <a:avLst/>
          </a:prstGeom>
        </p:spPr>
      </p:pic>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6379043" y="1091741"/>
            <a:ext cx="4511040" cy="665452"/>
          </a:xfrm>
        </p:spPr>
        <p:txBody>
          <a:bodyPr anchor="b">
            <a:noAutofit/>
          </a:bodyPr>
          <a:lstStyle/>
          <a:p>
            <a:r>
              <a:rPr lang="en-US" sz="3600" dirty="0"/>
              <a:t>Quad / Amphitheater</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6379043" y="1757193"/>
            <a:ext cx="4361688" cy="4964859"/>
          </a:xfrm>
        </p:spPr>
        <p:txBody>
          <a:bodyPr>
            <a:normAutofit/>
          </a:bodyPr>
          <a:lstStyle/>
          <a:p>
            <a:pPr marL="294894" indent="-285750">
              <a:buFontTx/>
              <a:buChar char="-"/>
            </a:pPr>
            <a:r>
              <a:rPr lang="en-US" sz="2800" dirty="0"/>
              <a:t>The grass and the amphitheater</a:t>
            </a:r>
          </a:p>
          <a:p>
            <a:pPr marL="294894" indent="-285750">
              <a:buFontTx/>
              <a:buChar char="-"/>
            </a:pPr>
            <a:r>
              <a:rPr lang="en-US" sz="2800" dirty="0"/>
              <a:t>Not the covered area with the stage</a:t>
            </a:r>
          </a:p>
          <a:p>
            <a:pPr marL="294894" indent="-285750">
              <a:buFontTx/>
              <a:buChar char="-"/>
            </a:pPr>
            <a:r>
              <a:rPr lang="en-US" sz="2800" dirty="0"/>
              <a:t>This is not a tabling location</a:t>
            </a:r>
          </a:p>
          <a:p>
            <a:pPr marL="294894" indent="-285750">
              <a:buFontTx/>
              <a:buChar char="-"/>
            </a:pPr>
            <a:r>
              <a:rPr lang="en-US" sz="2800" dirty="0"/>
              <a:t>Facilities work order needed for tables, etc. </a:t>
            </a:r>
          </a:p>
          <a:p>
            <a:pPr marL="294894" indent="-285750">
              <a:buFontTx/>
              <a:buChar char="-"/>
            </a:pPr>
            <a:r>
              <a:rPr lang="en-US" sz="2800" dirty="0"/>
              <a:t>Media work order needed for sound / pa system</a:t>
            </a:r>
          </a:p>
        </p:txBody>
      </p:sp>
      <p:sp>
        <p:nvSpPr>
          <p:cNvPr id="7" name="Freeform: Shape 6">
            <a:extLst>
              <a:ext uri="{FF2B5EF4-FFF2-40B4-BE49-F238E27FC236}">
                <a16:creationId xmlns:a16="http://schemas.microsoft.com/office/drawing/2014/main" id="{08093020-6CAD-4A9B-9D54-6EC2FE55DE56}"/>
              </a:ext>
            </a:extLst>
          </p:cNvPr>
          <p:cNvSpPr/>
          <p:nvPr/>
        </p:nvSpPr>
        <p:spPr>
          <a:xfrm>
            <a:off x="2862468" y="2035534"/>
            <a:ext cx="2989691" cy="4108739"/>
          </a:xfrm>
          <a:custGeom>
            <a:avLst/>
            <a:gdLst>
              <a:gd name="connsiteX0" fmla="*/ 365760 w 2751166"/>
              <a:gd name="connsiteY0" fmla="*/ 3959749 h 3961236"/>
              <a:gd name="connsiteX1" fmla="*/ 349857 w 2751166"/>
              <a:gd name="connsiteY1" fmla="*/ 3856382 h 3961236"/>
              <a:gd name="connsiteX2" fmla="*/ 341906 w 2751166"/>
              <a:gd name="connsiteY2" fmla="*/ 3816626 h 3961236"/>
              <a:gd name="connsiteX3" fmla="*/ 326003 w 2751166"/>
              <a:gd name="connsiteY3" fmla="*/ 3792772 h 3961236"/>
              <a:gd name="connsiteX4" fmla="*/ 310101 w 2751166"/>
              <a:gd name="connsiteY4" fmla="*/ 3427012 h 3961236"/>
              <a:gd name="connsiteX5" fmla="*/ 294198 w 2751166"/>
              <a:gd name="connsiteY5" fmla="*/ 3379304 h 3961236"/>
              <a:gd name="connsiteX6" fmla="*/ 286247 w 2751166"/>
              <a:gd name="connsiteY6" fmla="*/ 3347499 h 3961236"/>
              <a:gd name="connsiteX7" fmla="*/ 278295 w 2751166"/>
              <a:gd name="connsiteY7" fmla="*/ 3140765 h 3961236"/>
              <a:gd name="connsiteX8" fmla="*/ 270344 w 2751166"/>
              <a:gd name="connsiteY8" fmla="*/ 3061252 h 3961236"/>
              <a:gd name="connsiteX9" fmla="*/ 262393 w 2751166"/>
              <a:gd name="connsiteY9" fmla="*/ 2830664 h 3961236"/>
              <a:gd name="connsiteX10" fmla="*/ 254442 w 2751166"/>
              <a:gd name="connsiteY10" fmla="*/ 2790908 h 3961236"/>
              <a:gd name="connsiteX11" fmla="*/ 238539 w 2751166"/>
              <a:gd name="connsiteY11" fmla="*/ 2767054 h 3961236"/>
              <a:gd name="connsiteX12" fmla="*/ 198782 w 2751166"/>
              <a:gd name="connsiteY12" fmla="*/ 2703443 h 3961236"/>
              <a:gd name="connsiteX13" fmla="*/ 190831 w 2751166"/>
              <a:gd name="connsiteY13" fmla="*/ 2520563 h 3961236"/>
              <a:gd name="connsiteX14" fmla="*/ 166977 w 2751166"/>
              <a:gd name="connsiteY14" fmla="*/ 2480807 h 3961236"/>
              <a:gd name="connsiteX15" fmla="*/ 143123 w 2751166"/>
              <a:gd name="connsiteY15" fmla="*/ 2433099 h 3961236"/>
              <a:gd name="connsiteX16" fmla="*/ 119269 w 2751166"/>
              <a:gd name="connsiteY16" fmla="*/ 2361537 h 3961236"/>
              <a:gd name="connsiteX17" fmla="*/ 111318 w 2751166"/>
              <a:gd name="connsiteY17" fmla="*/ 2337683 h 3961236"/>
              <a:gd name="connsiteX18" fmla="*/ 103367 w 2751166"/>
              <a:gd name="connsiteY18" fmla="*/ 2162755 h 3961236"/>
              <a:gd name="connsiteX19" fmla="*/ 79513 w 2751166"/>
              <a:gd name="connsiteY19" fmla="*/ 2003729 h 3961236"/>
              <a:gd name="connsiteX20" fmla="*/ 55659 w 2751166"/>
              <a:gd name="connsiteY20" fmla="*/ 1948069 h 3961236"/>
              <a:gd name="connsiteX21" fmla="*/ 39756 w 2751166"/>
              <a:gd name="connsiteY21" fmla="*/ 1900362 h 3961236"/>
              <a:gd name="connsiteX22" fmla="*/ 31805 w 2751166"/>
              <a:gd name="connsiteY22" fmla="*/ 1828800 h 3961236"/>
              <a:gd name="connsiteX23" fmla="*/ 23854 w 2751166"/>
              <a:gd name="connsiteY23" fmla="*/ 1796995 h 3961236"/>
              <a:gd name="connsiteX24" fmla="*/ 0 w 2751166"/>
              <a:gd name="connsiteY24" fmla="*/ 1701579 h 3961236"/>
              <a:gd name="connsiteX25" fmla="*/ 7951 w 2751166"/>
              <a:gd name="connsiteY25" fmla="*/ 1574358 h 3961236"/>
              <a:gd name="connsiteX26" fmla="*/ 23854 w 2751166"/>
              <a:gd name="connsiteY26" fmla="*/ 1200647 h 3961236"/>
              <a:gd name="connsiteX27" fmla="*/ 71562 w 2751166"/>
              <a:gd name="connsiteY27" fmla="*/ 1137036 h 3961236"/>
              <a:gd name="connsiteX28" fmla="*/ 103367 w 2751166"/>
              <a:gd name="connsiteY28" fmla="*/ 1129085 h 3961236"/>
              <a:gd name="connsiteX29" fmla="*/ 190831 w 2751166"/>
              <a:gd name="connsiteY29" fmla="*/ 1073426 h 3961236"/>
              <a:gd name="connsiteX30" fmla="*/ 214685 w 2751166"/>
              <a:gd name="connsiteY30" fmla="*/ 1057523 h 3961236"/>
              <a:gd name="connsiteX31" fmla="*/ 294198 w 2751166"/>
              <a:gd name="connsiteY31" fmla="*/ 1001864 h 3961236"/>
              <a:gd name="connsiteX32" fmla="*/ 326003 w 2751166"/>
              <a:gd name="connsiteY32" fmla="*/ 962108 h 3961236"/>
              <a:gd name="connsiteX33" fmla="*/ 421419 w 2751166"/>
              <a:gd name="connsiteY33" fmla="*/ 874643 h 3961236"/>
              <a:gd name="connsiteX34" fmla="*/ 477078 w 2751166"/>
              <a:gd name="connsiteY34" fmla="*/ 850789 h 3961236"/>
              <a:gd name="connsiteX35" fmla="*/ 532737 w 2751166"/>
              <a:gd name="connsiteY35" fmla="*/ 818984 h 3961236"/>
              <a:gd name="connsiteX36" fmla="*/ 604299 w 2751166"/>
              <a:gd name="connsiteY36" fmla="*/ 787179 h 3961236"/>
              <a:gd name="connsiteX37" fmla="*/ 659958 w 2751166"/>
              <a:gd name="connsiteY37" fmla="*/ 755374 h 3961236"/>
              <a:gd name="connsiteX38" fmla="*/ 707666 w 2751166"/>
              <a:gd name="connsiteY38" fmla="*/ 723569 h 3961236"/>
              <a:gd name="connsiteX39" fmla="*/ 779228 w 2751166"/>
              <a:gd name="connsiteY39" fmla="*/ 691763 h 3961236"/>
              <a:gd name="connsiteX40" fmla="*/ 874643 w 2751166"/>
              <a:gd name="connsiteY40" fmla="*/ 628153 h 3961236"/>
              <a:gd name="connsiteX41" fmla="*/ 898497 w 2751166"/>
              <a:gd name="connsiteY41" fmla="*/ 612250 h 3961236"/>
              <a:gd name="connsiteX42" fmla="*/ 993913 w 2751166"/>
              <a:gd name="connsiteY42" fmla="*/ 532737 h 3961236"/>
              <a:gd name="connsiteX43" fmla="*/ 1152939 w 2751166"/>
              <a:gd name="connsiteY43" fmla="*/ 453224 h 3961236"/>
              <a:gd name="connsiteX44" fmla="*/ 1216549 w 2751166"/>
              <a:gd name="connsiteY44" fmla="*/ 429370 h 3961236"/>
              <a:gd name="connsiteX45" fmla="*/ 1311965 w 2751166"/>
              <a:gd name="connsiteY45" fmla="*/ 326003 h 3961236"/>
              <a:gd name="connsiteX46" fmla="*/ 1367624 w 2751166"/>
              <a:gd name="connsiteY46" fmla="*/ 294198 h 3961236"/>
              <a:gd name="connsiteX47" fmla="*/ 1526650 w 2751166"/>
              <a:gd name="connsiteY47" fmla="*/ 230588 h 3961236"/>
              <a:gd name="connsiteX48" fmla="*/ 1677725 w 2751166"/>
              <a:gd name="connsiteY48" fmla="*/ 190831 h 3961236"/>
              <a:gd name="connsiteX49" fmla="*/ 1932167 w 2751166"/>
              <a:gd name="connsiteY49" fmla="*/ 143123 h 3961236"/>
              <a:gd name="connsiteX50" fmla="*/ 1979875 w 2751166"/>
              <a:gd name="connsiteY50" fmla="*/ 111318 h 3961236"/>
              <a:gd name="connsiteX51" fmla="*/ 2003729 w 2751166"/>
              <a:gd name="connsiteY51" fmla="*/ 79513 h 3961236"/>
              <a:gd name="connsiteX52" fmla="*/ 2059388 w 2751166"/>
              <a:gd name="connsiteY52" fmla="*/ 31805 h 3961236"/>
              <a:gd name="connsiteX53" fmla="*/ 2138901 w 2751166"/>
              <a:gd name="connsiteY53" fmla="*/ 0 h 3961236"/>
              <a:gd name="connsiteX54" fmla="*/ 2250219 w 2751166"/>
              <a:gd name="connsiteY54" fmla="*/ 23854 h 3961236"/>
              <a:gd name="connsiteX55" fmla="*/ 2274073 w 2751166"/>
              <a:gd name="connsiteY55" fmla="*/ 55659 h 3961236"/>
              <a:gd name="connsiteX56" fmla="*/ 2305878 w 2751166"/>
              <a:gd name="connsiteY56" fmla="*/ 79513 h 3961236"/>
              <a:gd name="connsiteX57" fmla="*/ 2369489 w 2751166"/>
              <a:gd name="connsiteY57" fmla="*/ 151075 h 3961236"/>
              <a:gd name="connsiteX58" fmla="*/ 2449002 w 2751166"/>
              <a:gd name="connsiteY58" fmla="*/ 238539 h 3961236"/>
              <a:gd name="connsiteX59" fmla="*/ 2472855 w 2751166"/>
              <a:gd name="connsiteY59" fmla="*/ 246490 h 3961236"/>
              <a:gd name="connsiteX60" fmla="*/ 2512612 w 2751166"/>
              <a:gd name="connsiteY60" fmla="*/ 294198 h 3961236"/>
              <a:gd name="connsiteX61" fmla="*/ 2544417 w 2751166"/>
              <a:gd name="connsiteY61" fmla="*/ 349857 h 3961236"/>
              <a:gd name="connsiteX62" fmla="*/ 2600076 w 2751166"/>
              <a:gd name="connsiteY62" fmla="*/ 421419 h 3961236"/>
              <a:gd name="connsiteX63" fmla="*/ 2671638 w 2751166"/>
              <a:gd name="connsiteY63" fmla="*/ 612250 h 3961236"/>
              <a:gd name="connsiteX64" fmla="*/ 2695492 w 2751166"/>
              <a:gd name="connsiteY64" fmla="*/ 795130 h 3961236"/>
              <a:gd name="connsiteX65" fmla="*/ 2703443 w 2751166"/>
              <a:gd name="connsiteY65" fmla="*/ 842838 h 3961236"/>
              <a:gd name="connsiteX66" fmla="*/ 2711395 w 2751166"/>
              <a:gd name="connsiteY66" fmla="*/ 1097280 h 3961236"/>
              <a:gd name="connsiteX67" fmla="*/ 2735249 w 2751166"/>
              <a:gd name="connsiteY67" fmla="*/ 1208598 h 3961236"/>
              <a:gd name="connsiteX68" fmla="*/ 2743200 w 2751166"/>
              <a:gd name="connsiteY68" fmla="*/ 1280160 h 3961236"/>
              <a:gd name="connsiteX69" fmla="*/ 2751151 w 2751166"/>
              <a:gd name="connsiteY69" fmla="*/ 1327868 h 3961236"/>
              <a:gd name="connsiteX70" fmla="*/ 2735249 w 2751166"/>
              <a:gd name="connsiteY70" fmla="*/ 1630017 h 3961236"/>
              <a:gd name="connsiteX71" fmla="*/ 2727297 w 2751166"/>
              <a:gd name="connsiteY71" fmla="*/ 1685676 h 3961236"/>
              <a:gd name="connsiteX72" fmla="*/ 2687541 w 2751166"/>
              <a:gd name="connsiteY72" fmla="*/ 1781092 h 3961236"/>
              <a:gd name="connsiteX73" fmla="*/ 2655735 w 2751166"/>
              <a:gd name="connsiteY73" fmla="*/ 1900362 h 3961236"/>
              <a:gd name="connsiteX74" fmla="*/ 2639833 w 2751166"/>
              <a:gd name="connsiteY74" fmla="*/ 1995777 h 3961236"/>
              <a:gd name="connsiteX75" fmla="*/ 2631882 w 2751166"/>
              <a:gd name="connsiteY75" fmla="*/ 2019631 h 3961236"/>
              <a:gd name="connsiteX76" fmla="*/ 2600076 w 2751166"/>
              <a:gd name="connsiteY76" fmla="*/ 2059388 h 3961236"/>
              <a:gd name="connsiteX77" fmla="*/ 2576222 w 2751166"/>
              <a:gd name="connsiteY77" fmla="*/ 2146852 h 3961236"/>
              <a:gd name="connsiteX78" fmla="*/ 2528515 w 2751166"/>
              <a:gd name="connsiteY78" fmla="*/ 2218414 h 3961236"/>
              <a:gd name="connsiteX79" fmla="*/ 2504661 w 2751166"/>
              <a:gd name="connsiteY79" fmla="*/ 2274073 h 3961236"/>
              <a:gd name="connsiteX80" fmla="*/ 2488758 w 2751166"/>
              <a:gd name="connsiteY80" fmla="*/ 2321781 h 3961236"/>
              <a:gd name="connsiteX81" fmla="*/ 2441050 w 2751166"/>
              <a:gd name="connsiteY81" fmla="*/ 2409245 h 3961236"/>
              <a:gd name="connsiteX82" fmla="*/ 2417196 w 2751166"/>
              <a:gd name="connsiteY82" fmla="*/ 2449002 h 3961236"/>
              <a:gd name="connsiteX83" fmla="*/ 2337683 w 2751166"/>
              <a:gd name="connsiteY83" fmla="*/ 2528515 h 3961236"/>
              <a:gd name="connsiteX84" fmla="*/ 2186609 w 2751166"/>
              <a:gd name="connsiteY84" fmla="*/ 2663687 h 3961236"/>
              <a:gd name="connsiteX85" fmla="*/ 2091193 w 2751166"/>
              <a:gd name="connsiteY85" fmla="*/ 2782956 h 3961236"/>
              <a:gd name="connsiteX86" fmla="*/ 2051436 w 2751166"/>
              <a:gd name="connsiteY86" fmla="*/ 2822713 h 3961236"/>
              <a:gd name="connsiteX87" fmla="*/ 2035534 w 2751166"/>
              <a:gd name="connsiteY87" fmla="*/ 2846567 h 3961236"/>
              <a:gd name="connsiteX88" fmla="*/ 1971923 w 2751166"/>
              <a:gd name="connsiteY88" fmla="*/ 2910177 h 3961236"/>
              <a:gd name="connsiteX89" fmla="*/ 1948069 w 2751166"/>
              <a:gd name="connsiteY89" fmla="*/ 2934031 h 3961236"/>
              <a:gd name="connsiteX90" fmla="*/ 1916264 w 2751166"/>
              <a:gd name="connsiteY90" fmla="*/ 2981739 h 3961236"/>
              <a:gd name="connsiteX91" fmla="*/ 1828800 w 2751166"/>
              <a:gd name="connsiteY91" fmla="*/ 3108960 h 3961236"/>
              <a:gd name="connsiteX92" fmla="*/ 1796995 w 2751166"/>
              <a:gd name="connsiteY92" fmla="*/ 3180522 h 3961236"/>
              <a:gd name="connsiteX93" fmla="*/ 1765189 w 2751166"/>
              <a:gd name="connsiteY93" fmla="*/ 3228229 h 3961236"/>
              <a:gd name="connsiteX94" fmla="*/ 1725433 w 2751166"/>
              <a:gd name="connsiteY94" fmla="*/ 3307742 h 3961236"/>
              <a:gd name="connsiteX95" fmla="*/ 1661822 w 2751166"/>
              <a:gd name="connsiteY95" fmla="*/ 3387255 h 3961236"/>
              <a:gd name="connsiteX96" fmla="*/ 1614115 w 2751166"/>
              <a:gd name="connsiteY96" fmla="*/ 3427012 h 3961236"/>
              <a:gd name="connsiteX97" fmla="*/ 1343770 w 2751166"/>
              <a:gd name="connsiteY97" fmla="*/ 3570135 h 3961236"/>
              <a:gd name="connsiteX98" fmla="*/ 1200647 w 2751166"/>
              <a:gd name="connsiteY98" fmla="*/ 3633746 h 3961236"/>
              <a:gd name="connsiteX99" fmla="*/ 1105231 w 2751166"/>
              <a:gd name="connsiteY99" fmla="*/ 3665551 h 3961236"/>
              <a:gd name="connsiteX100" fmla="*/ 962108 w 2751166"/>
              <a:gd name="connsiteY100" fmla="*/ 3737113 h 3961236"/>
              <a:gd name="connsiteX101" fmla="*/ 922351 w 2751166"/>
              <a:gd name="connsiteY101" fmla="*/ 3760967 h 3961236"/>
              <a:gd name="connsiteX102" fmla="*/ 858741 w 2751166"/>
              <a:gd name="connsiteY102" fmla="*/ 3784821 h 3961236"/>
              <a:gd name="connsiteX103" fmla="*/ 803082 w 2751166"/>
              <a:gd name="connsiteY103" fmla="*/ 3808675 h 3961236"/>
              <a:gd name="connsiteX104" fmla="*/ 659958 w 2751166"/>
              <a:gd name="connsiteY104" fmla="*/ 3816626 h 3961236"/>
              <a:gd name="connsiteX105" fmla="*/ 492981 w 2751166"/>
              <a:gd name="connsiteY105" fmla="*/ 3872285 h 3961236"/>
              <a:gd name="connsiteX106" fmla="*/ 453224 w 2751166"/>
              <a:gd name="connsiteY106" fmla="*/ 3896139 h 3961236"/>
              <a:gd name="connsiteX107" fmla="*/ 429370 w 2751166"/>
              <a:gd name="connsiteY107" fmla="*/ 3912042 h 3961236"/>
              <a:gd name="connsiteX108" fmla="*/ 365760 w 2751166"/>
              <a:gd name="connsiteY108" fmla="*/ 3959749 h 396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751166" h="3961236">
                <a:moveTo>
                  <a:pt x="365760" y="3959749"/>
                </a:moveTo>
                <a:cubicBezTo>
                  <a:pt x="352508" y="3950472"/>
                  <a:pt x="369113" y="3981540"/>
                  <a:pt x="349857" y="3856382"/>
                </a:cubicBezTo>
                <a:cubicBezTo>
                  <a:pt x="347802" y="3843025"/>
                  <a:pt x="346651" y="3829280"/>
                  <a:pt x="341906" y="3816626"/>
                </a:cubicBezTo>
                <a:cubicBezTo>
                  <a:pt x="338551" y="3807678"/>
                  <a:pt x="331304" y="3800723"/>
                  <a:pt x="326003" y="3792772"/>
                </a:cubicBezTo>
                <a:cubicBezTo>
                  <a:pt x="325693" y="3784709"/>
                  <a:pt x="314045" y="3461195"/>
                  <a:pt x="310101" y="3427012"/>
                </a:cubicBezTo>
                <a:cubicBezTo>
                  <a:pt x="308180" y="3410360"/>
                  <a:pt x="298263" y="3395566"/>
                  <a:pt x="294198" y="3379304"/>
                </a:cubicBezTo>
                <a:lnTo>
                  <a:pt x="286247" y="3347499"/>
                </a:lnTo>
                <a:cubicBezTo>
                  <a:pt x="283596" y="3278588"/>
                  <a:pt x="282120" y="3209621"/>
                  <a:pt x="278295" y="3140765"/>
                </a:cubicBezTo>
                <a:cubicBezTo>
                  <a:pt x="276817" y="3114169"/>
                  <a:pt x="271708" y="3087854"/>
                  <a:pt x="270344" y="3061252"/>
                </a:cubicBezTo>
                <a:cubicBezTo>
                  <a:pt x="266405" y="2984445"/>
                  <a:pt x="266909" y="2907440"/>
                  <a:pt x="262393" y="2830664"/>
                </a:cubicBezTo>
                <a:cubicBezTo>
                  <a:pt x="261599" y="2817173"/>
                  <a:pt x="259187" y="2803562"/>
                  <a:pt x="254442" y="2790908"/>
                </a:cubicBezTo>
                <a:cubicBezTo>
                  <a:pt x="251087" y="2781960"/>
                  <a:pt x="243604" y="2775158"/>
                  <a:pt x="238539" y="2767054"/>
                </a:cubicBezTo>
                <a:cubicBezTo>
                  <a:pt x="190587" y="2690332"/>
                  <a:pt x="235118" y="2757946"/>
                  <a:pt x="198782" y="2703443"/>
                </a:cubicBezTo>
                <a:cubicBezTo>
                  <a:pt x="196132" y="2642483"/>
                  <a:pt x="199460" y="2580967"/>
                  <a:pt x="190831" y="2520563"/>
                </a:cubicBezTo>
                <a:cubicBezTo>
                  <a:pt x="188645" y="2505264"/>
                  <a:pt x="173888" y="2494630"/>
                  <a:pt x="166977" y="2480807"/>
                </a:cubicBezTo>
                <a:cubicBezTo>
                  <a:pt x="134057" y="2414967"/>
                  <a:pt x="188699" y="2501462"/>
                  <a:pt x="143123" y="2433099"/>
                </a:cubicBezTo>
                <a:lnTo>
                  <a:pt x="119269" y="2361537"/>
                </a:lnTo>
                <a:lnTo>
                  <a:pt x="111318" y="2337683"/>
                </a:lnTo>
                <a:cubicBezTo>
                  <a:pt x="108668" y="2279374"/>
                  <a:pt x="106435" y="2221044"/>
                  <a:pt x="103367" y="2162755"/>
                </a:cubicBezTo>
                <a:cubicBezTo>
                  <a:pt x="96210" y="2026773"/>
                  <a:pt x="113989" y="2072682"/>
                  <a:pt x="79513" y="2003729"/>
                </a:cubicBezTo>
                <a:cubicBezTo>
                  <a:pt x="58482" y="1919600"/>
                  <a:pt x="87035" y="2018663"/>
                  <a:pt x="55659" y="1948069"/>
                </a:cubicBezTo>
                <a:cubicBezTo>
                  <a:pt x="48851" y="1932751"/>
                  <a:pt x="39756" y="1900362"/>
                  <a:pt x="39756" y="1900362"/>
                </a:cubicBezTo>
                <a:cubicBezTo>
                  <a:pt x="37106" y="1876508"/>
                  <a:pt x="35454" y="1852522"/>
                  <a:pt x="31805" y="1828800"/>
                </a:cubicBezTo>
                <a:cubicBezTo>
                  <a:pt x="30143" y="1817999"/>
                  <a:pt x="25516" y="1807796"/>
                  <a:pt x="23854" y="1796995"/>
                </a:cubicBezTo>
                <a:cubicBezTo>
                  <a:pt x="10344" y="1709181"/>
                  <a:pt x="31008" y="1748093"/>
                  <a:pt x="0" y="1701579"/>
                </a:cubicBezTo>
                <a:cubicBezTo>
                  <a:pt x="2650" y="1659172"/>
                  <a:pt x="5930" y="1616800"/>
                  <a:pt x="7951" y="1574358"/>
                </a:cubicBezTo>
                <a:cubicBezTo>
                  <a:pt x="13882" y="1449816"/>
                  <a:pt x="11920" y="1324758"/>
                  <a:pt x="23854" y="1200647"/>
                </a:cubicBezTo>
                <a:cubicBezTo>
                  <a:pt x="25072" y="1187976"/>
                  <a:pt x="57459" y="1145095"/>
                  <a:pt x="71562" y="1137036"/>
                </a:cubicBezTo>
                <a:cubicBezTo>
                  <a:pt x="81050" y="1131614"/>
                  <a:pt x="92765" y="1131735"/>
                  <a:pt x="103367" y="1129085"/>
                </a:cubicBezTo>
                <a:cubicBezTo>
                  <a:pt x="132522" y="1110532"/>
                  <a:pt x="162078" y="1092595"/>
                  <a:pt x="190831" y="1073426"/>
                </a:cubicBezTo>
                <a:cubicBezTo>
                  <a:pt x="198782" y="1068125"/>
                  <a:pt x="206581" y="1062588"/>
                  <a:pt x="214685" y="1057523"/>
                </a:cubicBezTo>
                <a:cubicBezTo>
                  <a:pt x="247446" y="1037047"/>
                  <a:pt x="266036" y="1030026"/>
                  <a:pt x="294198" y="1001864"/>
                </a:cubicBezTo>
                <a:cubicBezTo>
                  <a:pt x="306198" y="989864"/>
                  <a:pt x="314728" y="974792"/>
                  <a:pt x="326003" y="962108"/>
                </a:cubicBezTo>
                <a:cubicBezTo>
                  <a:pt x="345507" y="940166"/>
                  <a:pt x="407078" y="884204"/>
                  <a:pt x="421419" y="874643"/>
                </a:cubicBezTo>
                <a:cubicBezTo>
                  <a:pt x="438214" y="863446"/>
                  <a:pt x="459024" y="859816"/>
                  <a:pt x="477078" y="850789"/>
                </a:cubicBezTo>
                <a:cubicBezTo>
                  <a:pt x="496190" y="841233"/>
                  <a:pt x="513624" y="828540"/>
                  <a:pt x="532737" y="818984"/>
                </a:cubicBezTo>
                <a:cubicBezTo>
                  <a:pt x="556085" y="807310"/>
                  <a:pt x="580951" y="798853"/>
                  <a:pt x="604299" y="787179"/>
                </a:cubicBezTo>
                <a:cubicBezTo>
                  <a:pt x="623412" y="777623"/>
                  <a:pt x="641759" y="766573"/>
                  <a:pt x="659958" y="755374"/>
                </a:cubicBezTo>
                <a:cubicBezTo>
                  <a:pt x="676235" y="745357"/>
                  <a:pt x="690802" y="732563"/>
                  <a:pt x="707666" y="723569"/>
                </a:cubicBezTo>
                <a:cubicBezTo>
                  <a:pt x="730699" y="711285"/>
                  <a:pt x="756954" y="705375"/>
                  <a:pt x="779228" y="691763"/>
                </a:cubicBezTo>
                <a:cubicBezTo>
                  <a:pt x="904307" y="615325"/>
                  <a:pt x="809112" y="649996"/>
                  <a:pt x="874643" y="628153"/>
                </a:cubicBezTo>
                <a:cubicBezTo>
                  <a:pt x="882594" y="622852"/>
                  <a:pt x="891241" y="618469"/>
                  <a:pt x="898497" y="612250"/>
                </a:cubicBezTo>
                <a:cubicBezTo>
                  <a:pt x="947586" y="570173"/>
                  <a:pt x="920884" y="574468"/>
                  <a:pt x="993913" y="532737"/>
                </a:cubicBezTo>
                <a:cubicBezTo>
                  <a:pt x="1045370" y="503333"/>
                  <a:pt x="1097447" y="474034"/>
                  <a:pt x="1152939" y="453224"/>
                </a:cubicBezTo>
                <a:cubicBezTo>
                  <a:pt x="1174142" y="445273"/>
                  <a:pt x="1196295" y="439497"/>
                  <a:pt x="1216549" y="429370"/>
                </a:cubicBezTo>
                <a:cubicBezTo>
                  <a:pt x="1335818" y="369735"/>
                  <a:pt x="1085612" y="455347"/>
                  <a:pt x="1311965" y="326003"/>
                </a:cubicBezTo>
                <a:cubicBezTo>
                  <a:pt x="1330518" y="315401"/>
                  <a:pt x="1348512" y="303754"/>
                  <a:pt x="1367624" y="294198"/>
                </a:cubicBezTo>
                <a:cubicBezTo>
                  <a:pt x="1397388" y="279316"/>
                  <a:pt x="1513860" y="234585"/>
                  <a:pt x="1526650" y="230588"/>
                </a:cubicBezTo>
                <a:cubicBezTo>
                  <a:pt x="1576353" y="215056"/>
                  <a:pt x="1626708" y="201266"/>
                  <a:pt x="1677725" y="190831"/>
                </a:cubicBezTo>
                <a:cubicBezTo>
                  <a:pt x="2015104" y="121822"/>
                  <a:pt x="1777612" y="187283"/>
                  <a:pt x="1932167" y="143123"/>
                </a:cubicBezTo>
                <a:cubicBezTo>
                  <a:pt x="1948070" y="132521"/>
                  <a:pt x="1965590" y="124016"/>
                  <a:pt x="1979875" y="111318"/>
                </a:cubicBezTo>
                <a:cubicBezTo>
                  <a:pt x="1989780" y="102514"/>
                  <a:pt x="1995002" y="89486"/>
                  <a:pt x="2003729" y="79513"/>
                </a:cubicBezTo>
                <a:cubicBezTo>
                  <a:pt x="2017044" y="64295"/>
                  <a:pt x="2039151" y="41145"/>
                  <a:pt x="2059388" y="31805"/>
                </a:cubicBezTo>
                <a:cubicBezTo>
                  <a:pt x="2085307" y="19843"/>
                  <a:pt x="2138901" y="0"/>
                  <a:pt x="2138901" y="0"/>
                </a:cubicBezTo>
                <a:cubicBezTo>
                  <a:pt x="2176007" y="7951"/>
                  <a:pt x="2215129" y="9405"/>
                  <a:pt x="2250219" y="23854"/>
                </a:cubicBezTo>
                <a:cubicBezTo>
                  <a:pt x="2262473" y="28900"/>
                  <a:pt x="2264702" y="46288"/>
                  <a:pt x="2274073" y="55659"/>
                </a:cubicBezTo>
                <a:cubicBezTo>
                  <a:pt x="2283444" y="65030"/>
                  <a:pt x="2295276" y="71562"/>
                  <a:pt x="2305878" y="79513"/>
                </a:cubicBezTo>
                <a:cubicBezTo>
                  <a:pt x="2362310" y="173565"/>
                  <a:pt x="2291478" y="65971"/>
                  <a:pt x="2369489" y="151075"/>
                </a:cubicBezTo>
                <a:cubicBezTo>
                  <a:pt x="2414682" y="200377"/>
                  <a:pt x="2401226" y="211238"/>
                  <a:pt x="2449002" y="238539"/>
                </a:cubicBezTo>
                <a:cubicBezTo>
                  <a:pt x="2456279" y="242697"/>
                  <a:pt x="2464904" y="243840"/>
                  <a:pt x="2472855" y="246490"/>
                </a:cubicBezTo>
                <a:cubicBezTo>
                  <a:pt x="2512339" y="305715"/>
                  <a:pt x="2461593" y="232975"/>
                  <a:pt x="2512612" y="294198"/>
                </a:cubicBezTo>
                <a:cubicBezTo>
                  <a:pt x="2544477" y="332435"/>
                  <a:pt x="2512599" y="303897"/>
                  <a:pt x="2544417" y="349857"/>
                </a:cubicBezTo>
                <a:cubicBezTo>
                  <a:pt x="2561618" y="374703"/>
                  <a:pt x="2585206" y="395111"/>
                  <a:pt x="2600076" y="421419"/>
                </a:cubicBezTo>
                <a:cubicBezTo>
                  <a:pt x="2637547" y="487714"/>
                  <a:pt x="2650672" y="542363"/>
                  <a:pt x="2671638" y="612250"/>
                </a:cubicBezTo>
                <a:cubicBezTo>
                  <a:pt x="2682509" y="731832"/>
                  <a:pt x="2674775" y="670831"/>
                  <a:pt x="2695492" y="795130"/>
                </a:cubicBezTo>
                <a:lnTo>
                  <a:pt x="2703443" y="842838"/>
                </a:lnTo>
                <a:cubicBezTo>
                  <a:pt x="2706094" y="927652"/>
                  <a:pt x="2706935" y="1012542"/>
                  <a:pt x="2711395" y="1097280"/>
                </a:cubicBezTo>
                <a:cubicBezTo>
                  <a:pt x="2712935" y="1126530"/>
                  <a:pt x="2728998" y="1183596"/>
                  <a:pt x="2735249" y="1208598"/>
                </a:cubicBezTo>
                <a:cubicBezTo>
                  <a:pt x="2737899" y="1232452"/>
                  <a:pt x="2740028" y="1256370"/>
                  <a:pt x="2743200" y="1280160"/>
                </a:cubicBezTo>
                <a:cubicBezTo>
                  <a:pt x="2745331" y="1296141"/>
                  <a:pt x="2751517" y="1311750"/>
                  <a:pt x="2751151" y="1327868"/>
                </a:cubicBezTo>
                <a:cubicBezTo>
                  <a:pt x="2748860" y="1428698"/>
                  <a:pt x="2741958" y="1529385"/>
                  <a:pt x="2735249" y="1630017"/>
                </a:cubicBezTo>
                <a:cubicBezTo>
                  <a:pt x="2734002" y="1648717"/>
                  <a:pt x="2732941" y="1667805"/>
                  <a:pt x="2727297" y="1685676"/>
                </a:cubicBezTo>
                <a:cubicBezTo>
                  <a:pt x="2716921" y="1718532"/>
                  <a:pt x="2695016" y="1747457"/>
                  <a:pt x="2687541" y="1781092"/>
                </a:cubicBezTo>
                <a:cubicBezTo>
                  <a:pt x="2668002" y="1869018"/>
                  <a:pt x="2679365" y="1829472"/>
                  <a:pt x="2655735" y="1900362"/>
                </a:cubicBezTo>
                <a:cubicBezTo>
                  <a:pt x="2649282" y="1951988"/>
                  <a:pt x="2651507" y="1954916"/>
                  <a:pt x="2639833" y="1995777"/>
                </a:cubicBezTo>
                <a:cubicBezTo>
                  <a:pt x="2637531" y="2003836"/>
                  <a:pt x="2636324" y="2012524"/>
                  <a:pt x="2631882" y="2019631"/>
                </a:cubicBezTo>
                <a:cubicBezTo>
                  <a:pt x="2622887" y="2034023"/>
                  <a:pt x="2610678" y="2046136"/>
                  <a:pt x="2600076" y="2059388"/>
                </a:cubicBezTo>
                <a:cubicBezTo>
                  <a:pt x="2549014" y="2187047"/>
                  <a:pt x="2619473" y="2002682"/>
                  <a:pt x="2576222" y="2146852"/>
                </a:cubicBezTo>
                <a:cubicBezTo>
                  <a:pt x="2564223" y="2186849"/>
                  <a:pt x="2551270" y="2179406"/>
                  <a:pt x="2528515" y="2218414"/>
                </a:cubicBezTo>
                <a:cubicBezTo>
                  <a:pt x="2518344" y="2235849"/>
                  <a:pt x="2511907" y="2255233"/>
                  <a:pt x="2504661" y="2274073"/>
                </a:cubicBezTo>
                <a:cubicBezTo>
                  <a:pt x="2498643" y="2289719"/>
                  <a:pt x="2495361" y="2306373"/>
                  <a:pt x="2488758" y="2321781"/>
                </a:cubicBezTo>
                <a:cubicBezTo>
                  <a:pt x="2459248" y="2390638"/>
                  <a:pt x="2467455" y="2366997"/>
                  <a:pt x="2441050" y="2409245"/>
                </a:cubicBezTo>
                <a:cubicBezTo>
                  <a:pt x="2432859" y="2422351"/>
                  <a:pt x="2427318" y="2437323"/>
                  <a:pt x="2417196" y="2449002"/>
                </a:cubicBezTo>
                <a:cubicBezTo>
                  <a:pt x="2392647" y="2477327"/>
                  <a:pt x="2366478" y="2504519"/>
                  <a:pt x="2337683" y="2528515"/>
                </a:cubicBezTo>
                <a:cubicBezTo>
                  <a:pt x="2283965" y="2573280"/>
                  <a:pt x="2232343" y="2611420"/>
                  <a:pt x="2186609" y="2663687"/>
                </a:cubicBezTo>
                <a:cubicBezTo>
                  <a:pt x="2170670" y="2681903"/>
                  <a:pt x="2114381" y="2759768"/>
                  <a:pt x="2091193" y="2782956"/>
                </a:cubicBezTo>
                <a:cubicBezTo>
                  <a:pt x="2077941" y="2796208"/>
                  <a:pt x="2063777" y="2808608"/>
                  <a:pt x="2051436" y="2822713"/>
                </a:cubicBezTo>
                <a:cubicBezTo>
                  <a:pt x="2045143" y="2829905"/>
                  <a:pt x="2041962" y="2839496"/>
                  <a:pt x="2035534" y="2846567"/>
                </a:cubicBezTo>
                <a:cubicBezTo>
                  <a:pt x="2015363" y="2868755"/>
                  <a:pt x="1993127" y="2888974"/>
                  <a:pt x="1971923" y="2910177"/>
                </a:cubicBezTo>
                <a:cubicBezTo>
                  <a:pt x="1963972" y="2918128"/>
                  <a:pt x="1954306" y="2924675"/>
                  <a:pt x="1948069" y="2934031"/>
                </a:cubicBezTo>
                <a:cubicBezTo>
                  <a:pt x="1937467" y="2949934"/>
                  <a:pt x="1927373" y="2966186"/>
                  <a:pt x="1916264" y="2981739"/>
                </a:cubicBezTo>
                <a:cubicBezTo>
                  <a:pt x="1878698" y="3034331"/>
                  <a:pt x="1858881" y="3052139"/>
                  <a:pt x="1828800" y="3108960"/>
                </a:cubicBezTo>
                <a:cubicBezTo>
                  <a:pt x="1816587" y="3132030"/>
                  <a:pt x="1809279" y="3157489"/>
                  <a:pt x="1796995" y="3180522"/>
                </a:cubicBezTo>
                <a:cubicBezTo>
                  <a:pt x="1788001" y="3197386"/>
                  <a:pt x="1774559" y="3211571"/>
                  <a:pt x="1765189" y="3228229"/>
                </a:cubicBezTo>
                <a:cubicBezTo>
                  <a:pt x="1750661" y="3254056"/>
                  <a:pt x="1740135" y="3282014"/>
                  <a:pt x="1725433" y="3307742"/>
                </a:cubicBezTo>
                <a:cubicBezTo>
                  <a:pt x="1717544" y="3321547"/>
                  <a:pt x="1665725" y="3383352"/>
                  <a:pt x="1661822" y="3387255"/>
                </a:cubicBezTo>
                <a:cubicBezTo>
                  <a:pt x="1647185" y="3401892"/>
                  <a:pt x="1630455" y="3414303"/>
                  <a:pt x="1614115" y="3427012"/>
                </a:cubicBezTo>
                <a:cubicBezTo>
                  <a:pt x="1473756" y="3536181"/>
                  <a:pt x="1546848" y="3483827"/>
                  <a:pt x="1343770" y="3570135"/>
                </a:cubicBezTo>
                <a:cubicBezTo>
                  <a:pt x="1295722" y="3590555"/>
                  <a:pt x="1250175" y="3617237"/>
                  <a:pt x="1200647" y="3633746"/>
                </a:cubicBezTo>
                <a:cubicBezTo>
                  <a:pt x="1168842" y="3644348"/>
                  <a:pt x="1135993" y="3652221"/>
                  <a:pt x="1105231" y="3665551"/>
                </a:cubicBezTo>
                <a:cubicBezTo>
                  <a:pt x="1056290" y="3686759"/>
                  <a:pt x="1007846" y="3709671"/>
                  <a:pt x="962108" y="3737113"/>
                </a:cubicBezTo>
                <a:cubicBezTo>
                  <a:pt x="948856" y="3745064"/>
                  <a:pt x="936383" y="3754491"/>
                  <a:pt x="922351" y="3760967"/>
                </a:cubicBezTo>
                <a:cubicBezTo>
                  <a:pt x="901790" y="3770457"/>
                  <a:pt x="879767" y="3776411"/>
                  <a:pt x="858741" y="3784821"/>
                </a:cubicBezTo>
                <a:cubicBezTo>
                  <a:pt x="840000" y="3792318"/>
                  <a:pt x="823014" y="3805486"/>
                  <a:pt x="803082" y="3808675"/>
                </a:cubicBezTo>
                <a:cubicBezTo>
                  <a:pt x="755901" y="3816224"/>
                  <a:pt x="707666" y="3813976"/>
                  <a:pt x="659958" y="3816626"/>
                </a:cubicBezTo>
                <a:cubicBezTo>
                  <a:pt x="593340" y="3827729"/>
                  <a:pt x="565266" y="3828914"/>
                  <a:pt x="492981" y="3872285"/>
                </a:cubicBezTo>
                <a:cubicBezTo>
                  <a:pt x="479729" y="3880236"/>
                  <a:pt x="466330" y="3887948"/>
                  <a:pt x="453224" y="3896139"/>
                </a:cubicBezTo>
                <a:cubicBezTo>
                  <a:pt x="445120" y="3901204"/>
                  <a:pt x="437917" y="3907768"/>
                  <a:pt x="429370" y="3912042"/>
                </a:cubicBezTo>
                <a:cubicBezTo>
                  <a:pt x="388082" y="3932686"/>
                  <a:pt x="379012" y="3969026"/>
                  <a:pt x="365760" y="3959749"/>
                </a:cubicBezTo>
                <a:close/>
              </a:path>
            </a:pathLst>
          </a:custGeom>
          <a:noFill/>
          <a:ln w="1016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426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pic>
        <p:nvPicPr>
          <p:cNvPr id="9" name="Picture 8">
            <a:extLst>
              <a:ext uri="{FF2B5EF4-FFF2-40B4-BE49-F238E27FC236}">
                <a16:creationId xmlns:a16="http://schemas.microsoft.com/office/drawing/2014/main" id="{2CD18DAA-0EC4-49E6-AC7B-5AC10DAED927}"/>
              </a:ext>
            </a:extLst>
          </p:cNvPr>
          <p:cNvPicPr>
            <a:picLocks noChangeAspect="1"/>
          </p:cNvPicPr>
          <p:nvPr/>
        </p:nvPicPr>
        <p:blipFill>
          <a:blip r:embed="rId3"/>
          <a:stretch>
            <a:fillRect/>
          </a:stretch>
        </p:blipFill>
        <p:spPr>
          <a:xfrm>
            <a:off x="772336" y="1037711"/>
            <a:ext cx="5323664" cy="5398411"/>
          </a:xfrm>
          <a:prstGeom prst="rect">
            <a:avLst/>
          </a:prstGeom>
        </p:spPr>
      </p:pic>
      <p:sp>
        <p:nvSpPr>
          <p:cNvPr id="10" name="Rectangle: Rounded Corners 9">
            <a:extLst>
              <a:ext uri="{FF2B5EF4-FFF2-40B4-BE49-F238E27FC236}">
                <a16:creationId xmlns:a16="http://schemas.microsoft.com/office/drawing/2014/main" id="{B0C7560E-08CF-4BBE-A4F6-EEB6C8F18ECD}"/>
              </a:ext>
            </a:extLst>
          </p:cNvPr>
          <p:cNvSpPr/>
          <p:nvPr/>
        </p:nvSpPr>
        <p:spPr>
          <a:xfrm rot="19788488">
            <a:off x="1413663" y="2911332"/>
            <a:ext cx="1413882" cy="989901"/>
          </a:xfrm>
          <a:prstGeom prst="roundRect">
            <a:avLst/>
          </a:prstGeom>
          <a:noFill/>
          <a:ln w="1365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6379043" y="1091741"/>
            <a:ext cx="4511040" cy="665452"/>
          </a:xfrm>
        </p:spPr>
        <p:txBody>
          <a:bodyPr anchor="b">
            <a:noAutofit/>
          </a:bodyPr>
          <a:lstStyle/>
          <a:p>
            <a:r>
              <a:rPr lang="en-US" sz="4400" dirty="0"/>
              <a:t>Courtyard</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6379043" y="1757193"/>
            <a:ext cx="5206232" cy="4964859"/>
          </a:xfrm>
        </p:spPr>
        <p:txBody>
          <a:bodyPr>
            <a:normAutofit/>
          </a:bodyPr>
          <a:lstStyle/>
          <a:p>
            <a:pPr marL="294894" indent="-285750">
              <a:buFontTx/>
              <a:buChar char="-"/>
            </a:pPr>
            <a:r>
              <a:rPr lang="en-US" sz="2800" dirty="0"/>
              <a:t>Covered area with the stage and shade sails</a:t>
            </a:r>
          </a:p>
          <a:p>
            <a:pPr marL="294894" indent="-285750">
              <a:buFontTx/>
              <a:buChar char="-"/>
            </a:pPr>
            <a:r>
              <a:rPr lang="en-US" sz="2800" dirty="0"/>
              <a:t>Not the grassy area</a:t>
            </a:r>
          </a:p>
          <a:p>
            <a:pPr marL="294894" indent="-285750">
              <a:buFontTx/>
              <a:buChar char="-"/>
            </a:pPr>
            <a:r>
              <a:rPr lang="en-US" sz="2800" dirty="0"/>
              <a:t>This is not a tabling location</a:t>
            </a:r>
          </a:p>
          <a:p>
            <a:pPr marL="294894" indent="-285750">
              <a:buFontTx/>
              <a:buChar char="-"/>
            </a:pPr>
            <a:r>
              <a:rPr lang="en-US" sz="2800" dirty="0"/>
              <a:t>Dinning tables and chairs may be there (metal, round)</a:t>
            </a:r>
          </a:p>
          <a:p>
            <a:pPr marL="294894" indent="-285750">
              <a:buFontTx/>
              <a:buChar char="-"/>
            </a:pPr>
            <a:r>
              <a:rPr lang="en-US" sz="2800" dirty="0"/>
              <a:t>Facilities work order needed for anything else (including grills)</a:t>
            </a:r>
          </a:p>
          <a:p>
            <a:pPr marL="294894" indent="-285750">
              <a:buFontTx/>
              <a:buChar char="-"/>
            </a:pPr>
            <a:r>
              <a:rPr lang="en-US" sz="2800" dirty="0"/>
              <a:t>Media work order needed for sound / pa system</a:t>
            </a:r>
          </a:p>
        </p:txBody>
      </p:sp>
    </p:spTree>
    <p:extLst>
      <p:ext uri="{BB962C8B-B14F-4D97-AF65-F5344CB8AC3E}">
        <p14:creationId xmlns:p14="http://schemas.microsoft.com/office/powerpoint/2010/main" val="320477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Department of Student Engagement (DSE)</a:t>
            </a:r>
          </a:p>
        </p:txBody>
      </p:sp>
      <p:grpSp>
        <p:nvGrpSpPr>
          <p:cNvPr id="6" name="Group 5">
            <a:extLst>
              <a:ext uri="{FF2B5EF4-FFF2-40B4-BE49-F238E27FC236}">
                <a16:creationId xmlns:a16="http://schemas.microsoft.com/office/drawing/2014/main" id="{FF07E496-92F6-E760-6DE6-5BEF94749B66}"/>
              </a:ext>
            </a:extLst>
          </p:cNvPr>
          <p:cNvGrpSpPr/>
          <p:nvPr/>
        </p:nvGrpSpPr>
        <p:grpSpPr>
          <a:xfrm>
            <a:off x="828215" y="1882267"/>
            <a:ext cx="10535569" cy="4803656"/>
            <a:chOff x="544911" y="1915823"/>
            <a:chExt cx="10535569" cy="4803656"/>
          </a:xfrm>
        </p:grpSpPr>
        <p:grpSp>
          <p:nvGrpSpPr>
            <p:cNvPr id="10" name="Group 9"/>
            <p:cNvGrpSpPr/>
            <p:nvPr/>
          </p:nvGrpSpPr>
          <p:grpSpPr>
            <a:xfrm>
              <a:off x="544911" y="1915823"/>
              <a:ext cx="3401032" cy="4803656"/>
              <a:chOff x="2514506" y="1915823"/>
              <a:chExt cx="3401032" cy="4803656"/>
            </a:xfrm>
          </p:grpSpPr>
          <p:pic>
            <p:nvPicPr>
              <p:cNvPr id="7" name="Picture 6" descr="A person smiling for the camera&#10;&#10;Description automatically generated with medium confidence">
                <a:extLst>
                  <a:ext uri="{FF2B5EF4-FFF2-40B4-BE49-F238E27FC236}">
                    <a16:creationId xmlns:a16="http://schemas.microsoft.com/office/drawing/2014/main" id="{0709EB22-7C4B-4061-8191-E41EBC3CB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07" y="1915823"/>
                <a:ext cx="3401031" cy="3401032"/>
              </a:xfrm>
              <a:prstGeom prst="rect">
                <a:avLst/>
              </a:prstGeom>
            </p:spPr>
          </p:pic>
          <p:sp>
            <p:nvSpPr>
              <p:cNvPr id="13" name="Content Placeholder 2">
                <a:extLst>
                  <a:ext uri="{FF2B5EF4-FFF2-40B4-BE49-F238E27FC236}">
                    <a16:creationId xmlns:a16="http://schemas.microsoft.com/office/drawing/2014/main" id="{71ECF09B-3302-4733-B221-0996B591C9DC}"/>
                  </a:ext>
                </a:extLst>
              </p:cNvPr>
              <p:cNvSpPr txBox="1">
                <a:spLocks/>
              </p:cNvSpPr>
              <p:nvPr/>
            </p:nvSpPr>
            <p:spPr>
              <a:xfrm>
                <a:off x="2514506" y="5338159"/>
                <a:ext cx="3396007" cy="1381320"/>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spcBef>
                    <a:spcPts val="0"/>
                  </a:spcBef>
                  <a:buFont typeface="Georgia"/>
                  <a:buNone/>
                </a:pPr>
                <a:r>
                  <a:rPr lang="en-US" sz="1800" b="1" dirty="0"/>
                  <a:t>Kelsey Tempas</a:t>
                </a:r>
              </a:p>
              <a:p>
                <a:pPr marL="109728" indent="0" algn="ctr">
                  <a:spcBef>
                    <a:spcPts val="0"/>
                  </a:spcBef>
                  <a:buFont typeface="Georgia"/>
                  <a:buNone/>
                </a:pPr>
                <a:r>
                  <a:rPr lang="en-US" sz="1800" i="1" dirty="0"/>
                  <a:t>Director</a:t>
                </a:r>
              </a:p>
              <a:p>
                <a:pPr marL="109728" indent="0" algn="ctr">
                  <a:spcBef>
                    <a:spcPts val="0"/>
                  </a:spcBef>
                  <a:buFont typeface="Georgia"/>
                  <a:buNone/>
                </a:pPr>
                <a:r>
                  <a:rPr lang="en-US" sz="1800" i="1" dirty="0">
                    <a:hlinkClick r:id="rId4"/>
                  </a:rPr>
                  <a:t>tempask@erau.edu</a:t>
                </a:r>
                <a:endParaRPr lang="en-US" sz="1800" i="1" dirty="0"/>
              </a:p>
            </p:txBody>
          </p:sp>
        </p:grpSp>
        <p:pic>
          <p:nvPicPr>
            <p:cNvPr id="9" name="Picture 8" descr="A person with glasses smiling&#10;&#10;Description automatically generated with low confidence">
              <a:extLst>
                <a:ext uri="{FF2B5EF4-FFF2-40B4-BE49-F238E27FC236}">
                  <a16:creationId xmlns:a16="http://schemas.microsoft.com/office/drawing/2014/main" id="{311A2CC2-9648-4300-8CF1-DA8EC14EF8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2180" y="1915823"/>
              <a:ext cx="3401031" cy="3401032"/>
            </a:xfrm>
            <a:prstGeom prst="rect">
              <a:avLst/>
            </a:prstGeom>
          </p:spPr>
        </p:pic>
        <p:sp>
          <p:nvSpPr>
            <p:cNvPr id="14" name="Content Placeholder 2">
              <a:extLst>
                <a:ext uri="{FF2B5EF4-FFF2-40B4-BE49-F238E27FC236}">
                  <a16:creationId xmlns:a16="http://schemas.microsoft.com/office/drawing/2014/main" id="{B4E40F99-790A-4454-8C80-A28D681DEF73}"/>
                </a:ext>
              </a:extLst>
            </p:cNvPr>
            <p:cNvSpPr txBox="1">
              <a:spLocks/>
            </p:cNvSpPr>
            <p:nvPr/>
          </p:nvSpPr>
          <p:spPr>
            <a:xfrm>
              <a:off x="4107153" y="5316855"/>
              <a:ext cx="3396007" cy="1381320"/>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spcBef>
                  <a:spcPts val="0"/>
                </a:spcBef>
                <a:buFont typeface="Georgia"/>
                <a:buNone/>
              </a:pPr>
              <a:r>
                <a:rPr lang="en-US" sz="1800" b="1" dirty="0"/>
                <a:t>Chris Swann-Gunlefinger</a:t>
              </a:r>
            </a:p>
            <a:p>
              <a:pPr marL="109728" indent="0" algn="ctr">
                <a:spcBef>
                  <a:spcPts val="0"/>
                </a:spcBef>
                <a:buFont typeface="Georgia"/>
                <a:buNone/>
              </a:pPr>
              <a:r>
                <a:rPr lang="en-US" sz="1800" i="1" dirty="0"/>
                <a:t>Assistant Director</a:t>
              </a:r>
            </a:p>
            <a:p>
              <a:pPr marL="109728" indent="0" algn="ctr">
                <a:spcBef>
                  <a:spcPts val="0"/>
                </a:spcBef>
                <a:buFont typeface="Georgia"/>
                <a:buNone/>
              </a:pPr>
              <a:r>
                <a:rPr lang="en-US" sz="1800" i="1" dirty="0">
                  <a:hlinkClick r:id="rId6"/>
                </a:rPr>
                <a:t>swannguc@erau.edu</a:t>
              </a:r>
              <a:endParaRPr lang="en-US" sz="1800" i="1" dirty="0"/>
            </a:p>
          </p:txBody>
        </p:sp>
        <p:pic>
          <p:nvPicPr>
            <p:cNvPr id="4" name="Picture 3" descr="A person smiling at camera&#10;&#10;Description automatically generated">
              <a:extLst>
                <a:ext uri="{FF2B5EF4-FFF2-40B4-BE49-F238E27FC236}">
                  <a16:creationId xmlns:a16="http://schemas.microsoft.com/office/drawing/2014/main" id="{C98C0A97-9448-2386-635A-1F92F35E9E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448" y="1915823"/>
              <a:ext cx="3401032" cy="3401032"/>
            </a:xfrm>
            <a:prstGeom prst="rect">
              <a:avLst/>
            </a:prstGeom>
          </p:spPr>
        </p:pic>
        <p:sp>
          <p:nvSpPr>
            <p:cNvPr id="5" name="Content Placeholder 2">
              <a:extLst>
                <a:ext uri="{FF2B5EF4-FFF2-40B4-BE49-F238E27FC236}">
                  <a16:creationId xmlns:a16="http://schemas.microsoft.com/office/drawing/2014/main" id="{D3673649-AF69-9A41-37C1-F068E3B65BFD}"/>
                </a:ext>
              </a:extLst>
            </p:cNvPr>
            <p:cNvSpPr txBox="1">
              <a:spLocks/>
            </p:cNvSpPr>
            <p:nvPr/>
          </p:nvSpPr>
          <p:spPr>
            <a:xfrm>
              <a:off x="7684473" y="5316855"/>
              <a:ext cx="3396007" cy="1381320"/>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spcBef>
                  <a:spcPts val="0"/>
                </a:spcBef>
                <a:buFont typeface="Georgia"/>
                <a:buNone/>
              </a:pPr>
              <a:r>
                <a:rPr lang="en-US" sz="1800" b="1" dirty="0"/>
                <a:t>Molly Webb</a:t>
              </a:r>
            </a:p>
            <a:p>
              <a:pPr marL="109728" indent="0" algn="ctr">
                <a:spcBef>
                  <a:spcPts val="0"/>
                </a:spcBef>
                <a:buFont typeface="Georgia"/>
                <a:buNone/>
              </a:pPr>
              <a:r>
                <a:rPr lang="en-US" sz="1800" i="1" dirty="0"/>
                <a:t>Assistant Director</a:t>
              </a:r>
            </a:p>
            <a:p>
              <a:pPr marL="109728" indent="0" algn="ctr">
                <a:spcBef>
                  <a:spcPts val="0"/>
                </a:spcBef>
                <a:buFont typeface="Georgia"/>
                <a:buNone/>
              </a:pPr>
              <a:r>
                <a:rPr lang="en-US" sz="1800" i="1" dirty="0">
                  <a:hlinkClick r:id="rId6"/>
                </a:rPr>
                <a:t>webbm3@erau.edu</a:t>
              </a:r>
              <a:endParaRPr lang="en-US" sz="1800" i="1" dirty="0"/>
            </a:p>
          </p:txBody>
        </p:sp>
      </p:grpSp>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6BF5E2-10BE-45EC-9C6F-7B42BA62EE5C}"/>
              </a:ext>
            </a:extLst>
          </p:cNvPr>
          <p:cNvPicPr>
            <a:picLocks noChangeAspect="1"/>
          </p:cNvPicPr>
          <p:nvPr/>
        </p:nvPicPr>
        <p:blipFill>
          <a:blip r:embed="rId3"/>
          <a:stretch>
            <a:fillRect/>
          </a:stretch>
        </p:blipFill>
        <p:spPr>
          <a:xfrm>
            <a:off x="307053" y="697832"/>
            <a:ext cx="7549502" cy="5907485"/>
          </a:xfrm>
          <a:prstGeom prst="rect">
            <a:avLst/>
          </a:prstGeom>
          <a:noFill/>
        </p:spPr>
      </p:pic>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2DCD654-DC7B-4821-95E1-6C9048489D22}"/>
              </a:ext>
            </a:extLst>
          </p:cNvPr>
          <p:cNvSpPr txBox="1">
            <a:spLocks/>
          </p:cNvSpPr>
          <p:nvPr/>
        </p:nvSpPr>
        <p:spPr>
          <a:xfrm>
            <a:off x="7980869" y="910796"/>
            <a:ext cx="4511040" cy="665452"/>
          </a:xfrm>
          <a:prstGeom prst="rect">
            <a:avLst/>
          </a:prstGeom>
        </p:spPr>
        <p:txBody>
          <a:bodyPr vert="horz" anchor="b">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4400" b="1" dirty="0"/>
              <a:t>Tabling Spaces</a:t>
            </a:r>
          </a:p>
        </p:txBody>
      </p:sp>
      <p:sp>
        <p:nvSpPr>
          <p:cNvPr id="15" name="Text Placeholder 3">
            <a:extLst>
              <a:ext uri="{FF2B5EF4-FFF2-40B4-BE49-F238E27FC236}">
                <a16:creationId xmlns:a16="http://schemas.microsoft.com/office/drawing/2014/main" id="{AE156E34-DF9C-4402-9AF9-29D00422D4BC}"/>
              </a:ext>
            </a:extLst>
          </p:cNvPr>
          <p:cNvSpPr txBox="1">
            <a:spLocks/>
          </p:cNvSpPr>
          <p:nvPr/>
        </p:nvSpPr>
        <p:spPr>
          <a:xfrm>
            <a:off x="8163608" y="1576248"/>
            <a:ext cx="2900009" cy="3476529"/>
          </a:xfrm>
          <a:prstGeom prst="rect">
            <a:avLst/>
          </a:prstGeom>
        </p:spPr>
        <p:txBody>
          <a:bodyPr>
            <a:normAutofit lnSpcReduction="1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523494" indent="-514350">
              <a:buAutoNum type="arabicPeriod"/>
            </a:pPr>
            <a:r>
              <a:rPr lang="en-US" dirty="0"/>
              <a:t>Student Union Entry Way (2 spots)</a:t>
            </a:r>
          </a:p>
          <a:p>
            <a:pPr marL="523494" indent="-514350">
              <a:buAutoNum type="arabicPeriod"/>
            </a:pPr>
            <a:r>
              <a:rPr lang="en-US" dirty="0"/>
              <a:t>Student Union Exterior (3 spots)</a:t>
            </a:r>
          </a:p>
          <a:p>
            <a:pPr marL="523494" indent="-514350">
              <a:buAutoNum type="arabicPeriod"/>
            </a:pPr>
            <a:r>
              <a:rPr lang="en-US" dirty="0"/>
              <a:t>Library (1 spot)</a:t>
            </a:r>
          </a:p>
          <a:p>
            <a:pPr marL="523494" indent="-514350">
              <a:buAutoNum type="arabicPeriod"/>
            </a:pPr>
            <a:r>
              <a:rPr lang="en-US" dirty="0"/>
              <a:t>AC1 (1 spot)</a:t>
            </a:r>
          </a:p>
        </p:txBody>
      </p:sp>
      <p:sp>
        <p:nvSpPr>
          <p:cNvPr id="3" name="Arrow: Right 2">
            <a:extLst>
              <a:ext uri="{FF2B5EF4-FFF2-40B4-BE49-F238E27FC236}">
                <a16:creationId xmlns:a16="http://schemas.microsoft.com/office/drawing/2014/main" id="{65DDBEB9-761B-77EB-3067-F1AB14648499}"/>
              </a:ext>
            </a:extLst>
          </p:cNvPr>
          <p:cNvSpPr/>
          <p:nvPr/>
        </p:nvSpPr>
        <p:spPr>
          <a:xfrm rot="372221">
            <a:off x="3919199" y="1448425"/>
            <a:ext cx="538869" cy="3238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EBF357E-8A79-388A-BE83-15CEAA4E95DD}"/>
              </a:ext>
            </a:extLst>
          </p:cNvPr>
          <p:cNvSpPr/>
          <p:nvPr/>
        </p:nvSpPr>
        <p:spPr>
          <a:xfrm rot="11114711">
            <a:off x="5153778" y="1528099"/>
            <a:ext cx="538869" cy="3238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831009A-D29D-CD71-EB3E-1717C7598529}"/>
              </a:ext>
            </a:extLst>
          </p:cNvPr>
          <p:cNvSpPr/>
          <p:nvPr/>
        </p:nvSpPr>
        <p:spPr>
          <a:xfrm rot="11114711">
            <a:off x="1589855" y="6093108"/>
            <a:ext cx="538869" cy="3238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7CFED56-C6B1-847E-B9EA-AFA69AFA42AC}"/>
              </a:ext>
            </a:extLst>
          </p:cNvPr>
          <p:cNvSpPr/>
          <p:nvPr/>
        </p:nvSpPr>
        <p:spPr>
          <a:xfrm rot="17188131">
            <a:off x="6574643" y="3539886"/>
            <a:ext cx="538869" cy="3238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9169D992-F222-589F-61F5-EBA99716258C}"/>
              </a:ext>
            </a:extLst>
          </p:cNvPr>
          <p:cNvSpPr txBox="1">
            <a:spLocks/>
          </p:cNvSpPr>
          <p:nvPr/>
        </p:nvSpPr>
        <p:spPr>
          <a:xfrm>
            <a:off x="7964641" y="5317543"/>
            <a:ext cx="4119273" cy="1540457"/>
          </a:xfrm>
          <a:prstGeom prst="rect">
            <a:avLst/>
          </a:prstGeom>
        </p:spPr>
        <p:txBody>
          <a:bodyPr>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9144" indent="0">
              <a:buNone/>
            </a:pPr>
            <a:r>
              <a:rPr lang="en-US" b="1" dirty="0"/>
              <a:t>Tables must be checked out from and returned to DSE everyday you table. </a:t>
            </a:r>
          </a:p>
        </p:txBody>
      </p:sp>
    </p:spTree>
    <p:extLst>
      <p:ext uri="{BB962C8B-B14F-4D97-AF65-F5344CB8AC3E}">
        <p14:creationId xmlns:p14="http://schemas.microsoft.com/office/powerpoint/2010/main" val="137429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2DCD654-DC7B-4821-95E1-6C9048489D22}"/>
              </a:ext>
            </a:extLst>
          </p:cNvPr>
          <p:cNvSpPr txBox="1">
            <a:spLocks/>
          </p:cNvSpPr>
          <p:nvPr/>
        </p:nvSpPr>
        <p:spPr>
          <a:xfrm>
            <a:off x="8163608" y="2522916"/>
            <a:ext cx="4511040" cy="665452"/>
          </a:xfrm>
          <a:prstGeom prst="rect">
            <a:avLst/>
          </a:prstGeom>
        </p:spPr>
        <p:txBody>
          <a:bodyPr vert="horz" anchor="b">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4400" b="1" dirty="0"/>
              <a:t>Student Union Exterior Tabling Spaces</a:t>
            </a:r>
          </a:p>
        </p:txBody>
      </p:sp>
      <p:pic>
        <p:nvPicPr>
          <p:cNvPr id="3" name="Picture 2" descr="A concrete parking lot with trees and a blue sky&#10;&#10;Description automatically generated">
            <a:extLst>
              <a:ext uri="{FF2B5EF4-FFF2-40B4-BE49-F238E27FC236}">
                <a16:creationId xmlns:a16="http://schemas.microsoft.com/office/drawing/2014/main" id="{E34B5EBD-B276-8328-DE37-F925250C1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09" y="1199101"/>
            <a:ext cx="7609620" cy="4790639"/>
          </a:xfrm>
          <a:prstGeom prst="rect">
            <a:avLst/>
          </a:prstGeom>
        </p:spPr>
      </p:pic>
      <p:sp>
        <p:nvSpPr>
          <p:cNvPr id="5" name="Text Placeholder 3">
            <a:extLst>
              <a:ext uri="{FF2B5EF4-FFF2-40B4-BE49-F238E27FC236}">
                <a16:creationId xmlns:a16="http://schemas.microsoft.com/office/drawing/2014/main" id="{F53E6988-F3AE-D2E0-9151-9328BAD0CE1A}"/>
              </a:ext>
            </a:extLst>
          </p:cNvPr>
          <p:cNvSpPr txBox="1">
            <a:spLocks/>
          </p:cNvSpPr>
          <p:nvPr/>
        </p:nvSpPr>
        <p:spPr>
          <a:xfrm>
            <a:off x="364309" y="5946922"/>
            <a:ext cx="7609620" cy="665452"/>
          </a:xfrm>
          <a:prstGeom prst="rect">
            <a:avLst/>
          </a:prstGeom>
        </p:spPr>
        <p:txBody>
          <a:bodyPr>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9144" indent="0" algn="ctr">
              <a:buNone/>
            </a:pPr>
            <a:endParaRPr lang="en-US" dirty="0">
              <a:solidFill>
                <a:srgbClr val="FF0000"/>
              </a:solidFill>
            </a:endParaRPr>
          </a:p>
        </p:txBody>
      </p:sp>
      <p:sp>
        <p:nvSpPr>
          <p:cNvPr id="6" name="Text Placeholder 3">
            <a:extLst>
              <a:ext uri="{FF2B5EF4-FFF2-40B4-BE49-F238E27FC236}">
                <a16:creationId xmlns:a16="http://schemas.microsoft.com/office/drawing/2014/main" id="{3A43D6F9-0E03-17E7-084C-C1FC302C7871}"/>
              </a:ext>
            </a:extLst>
          </p:cNvPr>
          <p:cNvSpPr txBox="1">
            <a:spLocks/>
          </p:cNvSpPr>
          <p:nvPr/>
        </p:nvSpPr>
        <p:spPr>
          <a:xfrm>
            <a:off x="8163608" y="3283324"/>
            <a:ext cx="3489454" cy="2648245"/>
          </a:xfrm>
          <a:prstGeom prst="rect">
            <a:avLst/>
          </a:prstGeom>
        </p:spPr>
        <p:txBody>
          <a:bodyPr>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466344" indent="-457200">
              <a:buFontTx/>
              <a:buChar char="-"/>
            </a:pPr>
            <a:r>
              <a:rPr lang="en-US" dirty="0">
                <a:solidFill>
                  <a:schemeClr val="tx1"/>
                </a:solidFill>
              </a:rPr>
              <a:t>Spaces are numbered.</a:t>
            </a:r>
          </a:p>
          <a:p>
            <a:pPr marL="466344" indent="-457200">
              <a:buFontTx/>
              <a:buChar char="-"/>
            </a:pPr>
            <a:r>
              <a:rPr lang="en-US" dirty="0">
                <a:solidFill>
                  <a:schemeClr val="tx1"/>
                </a:solidFill>
              </a:rPr>
              <a:t>The bench is the back of the space</a:t>
            </a:r>
          </a:p>
        </p:txBody>
      </p:sp>
    </p:spTree>
    <p:extLst>
      <p:ext uri="{BB962C8B-B14F-4D97-AF65-F5344CB8AC3E}">
        <p14:creationId xmlns:p14="http://schemas.microsoft.com/office/powerpoint/2010/main" val="12689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6379043" y="1476169"/>
            <a:ext cx="4511040" cy="665452"/>
          </a:xfrm>
        </p:spPr>
        <p:txBody>
          <a:bodyPr anchor="b">
            <a:noAutofit/>
          </a:bodyPr>
          <a:lstStyle/>
          <a:p>
            <a:r>
              <a:rPr lang="en-US" sz="3600" dirty="0"/>
              <a:t>Lower Hangar</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6379042" y="2141621"/>
            <a:ext cx="5007825" cy="4964859"/>
          </a:xfrm>
        </p:spPr>
        <p:txBody>
          <a:bodyPr>
            <a:normAutofit/>
          </a:bodyPr>
          <a:lstStyle/>
          <a:p>
            <a:pPr marL="294894" indent="-285750">
              <a:buFontTx/>
              <a:buChar char="-"/>
            </a:pPr>
            <a:r>
              <a:rPr lang="en-US" sz="2800" dirty="0"/>
              <a:t>Facilities work order needed for tables, etc.</a:t>
            </a:r>
          </a:p>
          <a:p>
            <a:pPr marL="944118" lvl="1" indent="-285750">
              <a:buFontTx/>
              <a:buChar char="-"/>
            </a:pPr>
            <a:r>
              <a:rPr lang="en-US" sz="2600" dirty="0"/>
              <a:t>There is no “default setup” </a:t>
            </a:r>
          </a:p>
          <a:p>
            <a:pPr marL="294894" indent="-285750">
              <a:buFontTx/>
              <a:buChar char="-"/>
            </a:pPr>
            <a:r>
              <a:rPr lang="en-US" sz="2800" dirty="0"/>
              <a:t>Self-service, plug and play for audio and video.</a:t>
            </a:r>
          </a:p>
          <a:p>
            <a:pPr marL="294894" indent="-285750">
              <a:buFontTx/>
              <a:buChar char="-"/>
            </a:pPr>
            <a:r>
              <a:rPr lang="en-US" sz="2800" dirty="0"/>
              <a:t>Media work order still needed for a microphone.</a:t>
            </a:r>
          </a:p>
        </p:txBody>
      </p:sp>
      <p:pic>
        <p:nvPicPr>
          <p:cNvPr id="3" name="Picture 2" descr="A room with tables and chairs&#10;&#10;Description automatically generated with low confidence">
            <a:extLst>
              <a:ext uri="{FF2B5EF4-FFF2-40B4-BE49-F238E27FC236}">
                <a16:creationId xmlns:a16="http://schemas.microsoft.com/office/drawing/2014/main" id="{01CBB91C-5B4E-40CF-8C6C-0A7AD96DE8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73"/>
          <a:stretch/>
        </p:blipFill>
        <p:spPr>
          <a:xfrm>
            <a:off x="794520" y="1091741"/>
            <a:ext cx="5301480" cy="5236755"/>
          </a:xfrm>
          <a:prstGeom prst="rect">
            <a:avLst/>
          </a:prstGeom>
        </p:spPr>
      </p:pic>
    </p:spTree>
    <p:extLst>
      <p:ext uri="{BB962C8B-B14F-4D97-AF65-F5344CB8AC3E}">
        <p14:creationId xmlns:p14="http://schemas.microsoft.com/office/powerpoint/2010/main" val="10959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7435162" y="1616390"/>
            <a:ext cx="4511040" cy="665452"/>
          </a:xfrm>
        </p:spPr>
        <p:txBody>
          <a:bodyPr anchor="b">
            <a:noAutofit/>
          </a:bodyPr>
          <a:lstStyle/>
          <a:p>
            <a:r>
              <a:rPr lang="en-US" sz="3600" dirty="0"/>
              <a:t>DLC Auditorium</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7290600" y="2281842"/>
            <a:ext cx="4444181" cy="3745535"/>
          </a:xfrm>
        </p:spPr>
        <p:txBody>
          <a:bodyPr>
            <a:normAutofit fontScale="85000" lnSpcReduction="10000"/>
          </a:bodyPr>
          <a:lstStyle/>
          <a:p>
            <a:pPr marL="294894" indent="-285750">
              <a:buFontTx/>
              <a:buChar char="-"/>
            </a:pPr>
            <a:r>
              <a:rPr lang="en-US" sz="2800" dirty="0"/>
              <a:t>Self service for basic projection, sound, lights</a:t>
            </a:r>
          </a:p>
          <a:p>
            <a:pPr marL="944118" lvl="1" indent="-285750">
              <a:buFontTx/>
              <a:buChar char="-"/>
            </a:pPr>
            <a:r>
              <a:rPr lang="en-US" sz="2600" dirty="0"/>
              <a:t>Media requests needed for more complicated requests</a:t>
            </a:r>
          </a:p>
          <a:p>
            <a:pPr marL="294894" indent="-285750">
              <a:buFontTx/>
              <a:buChar char="-"/>
            </a:pPr>
            <a:r>
              <a:rPr lang="en-US" sz="2800" dirty="0"/>
              <a:t>Generally not much facilities setup, unless you need something specific</a:t>
            </a:r>
          </a:p>
          <a:p>
            <a:endParaRPr lang="en-US" sz="2800" dirty="0"/>
          </a:p>
          <a:p>
            <a:r>
              <a:rPr lang="en-US" sz="2800" dirty="0"/>
              <a:t>MEDIA WORKORDER IS </a:t>
            </a:r>
            <a:r>
              <a:rPr lang="en-US" sz="2800" b="1" dirty="0"/>
              <a:t>REQUIRED</a:t>
            </a:r>
            <a:r>
              <a:rPr lang="en-US" sz="2800" dirty="0"/>
              <a:t> TO MOVE THE PODIUM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588" y="1610374"/>
            <a:ext cx="6846777" cy="4167996"/>
          </a:xfrm>
          <a:prstGeom prst="rect">
            <a:avLst/>
          </a:prstGeom>
        </p:spPr>
      </p:pic>
    </p:spTree>
    <p:extLst>
      <p:ext uri="{BB962C8B-B14F-4D97-AF65-F5344CB8AC3E}">
        <p14:creationId xmlns:p14="http://schemas.microsoft.com/office/powerpoint/2010/main" val="411081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7921752" y="1792186"/>
            <a:ext cx="4511040" cy="665452"/>
          </a:xfrm>
        </p:spPr>
        <p:txBody>
          <a:bodyPr anchor="b">
            <a:noAutofit/>
          </a:bodyPr>
          <a:lstStyle/>
          <a:p>
            <a:r>
              <a:rPr lang="en-US" sz="3600" dirty="0"/>
              <a:t>Chapel</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7830312" y="2459107"/>
            <a:ext cx="4361688" cy="3425732"/>
          </a:xfrm>
        </p:spPr>
        <p:txBody>
          <a:bodyPr>
            <a:normAutofit lnSpcReduction="10000"/>
          </a:bodyPr>
          <a:lstStyle/>
          <a:p>
            <a:pPr marL="294894" indent="-285750">
              <a:buFontTx/>
              <a:buChar char="-"/>
            </a:pPr>
            <a:r>
              <a:rPr lang="en-US" sz="2800" dirty="0"/>
              <a:t>Available evenings and weekends</a:t>
            </a:r>
          </a:p>
          <a:p>
            <a:pPr marL="294894" indent="-285750">
              <a:buFontTx/>
              <a:buChar char="-"/>
            </a:pPr>
            <a:r>
              <a:rPr lang="en-US" sz="2800" dirty="0"/>
              <a:t>Self service setup</a:t>
            </a:r>
          </a:p>
          <a:p>
            <a:pPr marL="944118" lvl="1" indent="-285750">
              <a:buFontTx/>
              <a:buChar char="-"/>
            </a:pPr>
            <a:r>
              <a:rPr lang="en-US" sz="2600" dirty="0"/>
              <a:t>Put things back as you found them when finished</a:t>
            </a:r>
          </a:p>
          <a:p>
            <a:pPr marL="294894" indent="-285750">
              <a:buFontTx/>
              <a:buChar char="-"/>
            </a:pPr>
            <a:r>
              <a:rPr lang="en-US" sz="2800" dirty="0"/>
              <a:t>NOW SELF SERVICE FOR AUDIO AND VIDEO! </a:t>
            </a:r>
          </a:p>
        </p:txBody>
      </p:sp>
      <p:pic>
        <p:nvPicPr>
          <p:cNvPr id="5" name="Picture 4" descr="A picture containing sky, outdoor, ground, paving&#10;&#10;Description automatically generated">
            <a:extLst>
              <a:ext uri="{FF2B5EF4-FFF2-40B4-BE49-F238E27FC236}">
                <a16:creationId xmlns:a16="http://schemas.microsoft.com/office/drawing/2014/main" id="{FD35C2F8-2B32-4B85-8662-1AAF6AE55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90" y="1095836"/>
            <a:ext cx="7315200" cy="4882896"/>
          </a:xfrm>
          <a:prstGeom prst="rect">
            <a:avLst/>
          </a:prstGeom>
        </p:spPr>
      </p:pic>
    </p:spTree>
    <p:extLst>
      <p:ext uri="{BB962C8B-B14F-4D97-AF65-F5344CB8AC3E}">
        <p14:creationId xmlns:p14="http://schemas.microsoft.com/office/powerpoint/2010/main" val="373151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277648"/>
            <a:ext cx="12192000" cy="66545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endParaRPr lang="en-US" sz="2400" dirty="0"/>
          </a:p>
        </p:txBody>
      </p:sp>
      <p:sp>
        <p:nvSpPr>
          <p:cNvPr id="14" name="Title 1">
            <a:extLst>
              <a:ext uri="{FF2B5EF4-FFF2-40B4-BE49-F238E27FC236}">
                <a16:creationId xmlns:a16="http://schemas.microsoft.com/office/drawing/2014/main" id="{5D26F531-6191-403E-9E3C-B3955C992448}"/>
              </a:ext>
            </a:extLst>
          </p:cNvPr>
          <p:cNvSpPr>
            <a:spLocks noGrp="1"/>
          </p:cNvSpPr>
          <p:nvPr>
            <p:ph type="title"/>
          </p:nvPr>
        </p:nvSpPr>
        <p:spPr>
          <a:xfrm>
            <a:off x="6881531" y="1853819"/>
            <a:ext cx="4511040" cy="665452"/>
          </a:xfrm>
        </p:spPr>
        <p:txBody>
          <a:bodyPr anchor="b">
            <a:noAutofit/>
          </a:bodyPr>
          <a:lstStyle/>
          <a:p>
            <a:r>
              <a:rPr lang="en-US" sz="3600" dirty="0"/>
              <a:t>Center for Diversity and Inclusion</a:t>
            </a:r>
          </a:p>
        </p:txBody>
      </p:sp>
      <p:sp>
        <p:nvSpPr>
          <p:cNvPr id="16" name="Text Placeholder 3">
            <a:extLst>
              <a:ext uri="{FF2B5EF4-FFF2-40B4-BE49-F238E27FC236}">
                <a16:creationId xmlns:a16="http://schemas.microsoft.com/office/drawing/2014/main" id="{01D37BAC-4762-427F-83ED-DAE7591534EC}"/>
              </a:ext>
            </a:extLst>
          </p:cNvPr>
          <p:cNvSpPr>
            <a:spLocks noGrp="1"/>
          </p:cNvSpPr>
          <p:nvPr>
            <p:ph type="body" idx="2"/>
          </p:nvPr>
        </p:nvSpPr>
        <p:spPr>
          <a:xfrm>
            <a:off x="6956207" y="2452159"/>
            <a:ext cx="4361688" cy="3425732"/>
          </a:xfrm>
        </p:spPr>
        <p:txBody>
          <a:bodyPr>
            <a:normAutofit fontScale="85000" lnSpcReduction="10000"/>
          </a:bodyPr>
          <a:lstStyle/>
          <a:p>
            <a:pPr marL="294894" indent="-285750">
              <a:buFontTx/>
              <a:buChar char="-"/>
            </a:pPr>
            <a:endParaRPr lang="en-US" sz="2800" dirty="0"/>
          </a:p>
          <a:p>
            <a:pPr marL="294894" indent="-285750">
              <a:buFontTx/>
              <a:buChar char="-"/>
            </a:pPr>
            <a:r>
              <a:rPr lang="en-US" sz="2800" dirty="0"/>
              <a:t>Available nights and weekends</a:t>
            </a:r>
          </a:p>
          <a:p>
            <a:pPr marL="294894" indent="-285750">
              <a:buFontTx/>
              <a:buChar char="-"/>
            </a:pPr>
            <a:r>
              <a:rPr lang="en-US" sz="2800" dirty="0"/>
              <a:t>Open to everyone</a:t>
            </a:r>
          </a:p>
          <a:p>
            <a:pPr marL="294894" indent="-285750">
              <a:buFontTx/>
              <a:buChar char="-"/>
            </a:pPr>
            <a:r>
              <a:rPr lang="en-US" sz="2800" dirty="0"/>
              <a:t>Casual club meeting and hangout / work space</a:t>
            </a:r>
          </a:p>
          <a:p>
            <a:pPr marL="294894" indent="-285750">
              <a:buFontTx/>
              <a:buChar char="-"/>
            </a:pPr>
            <a:r>
              <a:rPr lang="en-US" sz="2800" dirty="0"/>
              <a:t>2 computers available for use</a:t>
            </a:r>
          </a:p>
          <a:p>
            <a:pPr marL="294894" indent="-285750">
              <a:buFontTx/>
              <a:buChar char="-"/>
            </a:pPr>
            <a:r>
              <a:rPr lang="en-US" sz="2800" dirty="0"/>
              <a:t>Big screen available for presentations and streaming</a:t>
            </a:r>
          </a:p>
          <a:p>
            <a:pPr marL="294894" indent="-285750">
              <a:buFontTx/>
              <a:buChar char="-"/>
            </a:pPr>
            <a:endParaRPr lang="en-US" sz="2800" dirty="0"/>
          </a:p>
        </p:txBody>
      </p:sp>
      <p:pic>
        <p:nvPicPr>
          <p:cNvPr id="5" name="Picture 4" descr="A room with a colorful wall and chairs&#10;&#10;Description automatically generated">
            <a:extLst>
              <a:ext uri="{FF2B5EF4-FFF2-40B4-BE49-F238E27FC236}">
                <a16:creationId xmlns:a16="http://schemas.microsoft.com/office/drawing/2014/main" id="{AF449D91-24E6-8719-76B5-D78A9D0FDC54}"/>
              </a:ext>
            </a:extLst>
          </p:cNvPr>
          <p:cNvPicPr>
            <a:picLocks noChangeAspect="1"/>
          </p:cNvPicPr>
          <p:nvPr/>
        </p:nvPicPr>
        <p:blipFill rotWithShape="1">
          <a:blip r:embed="rId3">
            <a:extLst>
              <a:ext uri="{28A0092B-C50C-407E-A947-70E740481C1C}">
                <a14:useLocalDpi xmlns:a14="http://schemas.microsoft.com/office/drawing/2010/main" val="0"/>
              </a:ext>
            </a:extLst>
          </a:blip>
          <a:srcRect l="20971"/>
          <a:stretch/>
        </p:blipFill>
        <p:spPr>
          <a:xfrm>
            <a:off x="799429" y="1378326"/>
            <a:ext cx="5903584" cy="4202026"/>
          </a:xfrm>
          <a:prstGeom prst="rect">
            <a:avLst/>
          </a:prstGeom>
        </p:spPr>
      </p:pic>
    </p:spTree>
    <p:extLst>
      <p:ext uri="{BB962C8B-B14F-4D97-AF65-F5344CB8AC3E}">
        <p14:creationId xmlns:p14="http://schemas.microsoft.com/office/powerpoint/2010/main" val="80962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51" y="708152"/>
            <a:ext cx="12192000" cy="1066800"/>
          </a:xfrm>
        </p:spPr>
        <p:txBody>
          <a:bodyPr/>
          <a:lstStyle/>
          <a:p>
            <a:r>
              <a:rPr lang="en-US" dirty="0">
                <a:latin typeface="Arial Black" panose="020B0A04020102020204" pitchFamily="34" charset="0"/>
              </a:rPr>
              <a:t>Facilities work orders</a:t>
            </a:r>
          </a:p>
        </p:txBody>
      </p:sp>
      <p:sp>
        <p:nvSpPr>
          <p:cNvPr id="6" name="Text Placeholder 3">
            <a:extLst>
              <a:ext uri="{FF2B5EF4-FFF2-40B4-BE49-F238E27FC236}">
                <a16:creationId xmlns:a16="http://schemas.microsoft.com/office/drawing/2014/main" id="{2AF522EC-9AC9-4FDF-8201-B9528FD95D46}"/>
              </a:ext>
            </a:extLst>
          </p:cNvPr>
          <p:cNvSpPr txBox="1">
            <a:spLocks/>
          </p:cNvSpPr>
          <p:nvPr/>
        </p:nvSpPr>
        <p:spPr>
          <a:xfrm>
            <a:off x="963171" y="1657166"/>
            <a:ext cx="10043186" cy="3543667"/>
          </a:xfrm>
          <a:prstGeom prst="rect">
            <a:avLst/>
          </a:prstGeom>
        </p:spPr>
        <p:txBody>
          <a:bodyPr>
            <a:normAutofit lnSpcReduction="1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294894" indent="-285750">
              <a:buFontTx/>
              <a:buChar char="-"/>
            </a:pPr>
            <a:r>
              <a:rPr lang="en-US" sz="2400" dirty="0"/>
              <a:t>ERNIE</a:t>
            </a:r>
          </a:p>
          <a:p>
            <a:pPr marL="587502" lvl="1" indent="-285750">
              <a:buFontTx/>
              <a:buChar char="-"/>
            </a:pPr>
            <a:r>
              <a:rPr lang="en-US" sz="2400" dirty="0"/>
              <a:t>Departments</a:t>
            </a:r>
          </a:p>
          <a:p>
            <a:pPr marL="852678" lvl="2" indent="-285750">
              <a:buFontTx/>
              <a:buChar char="-"/>
            </a:pPr>
            <a:r>
              <a:rPr lang="en-US" dirty="0"/>
              <a:t>Facilities Management</a:t>
            </a:r>
          </a:p>
          <a:p>
            <a:pPr marL="1108710" lvl="3" indent="-285750">
              <a:buFontTx/>
              <a:buChar char="-"/>
            </a:pPr>
            <a:r>
              <a:rPr lang="en-US" sz="2400" dirty="0"/>
              <a:t>- Prescott Campus</a:t>
            </a:r>
          </a:p>
          <a:p>
            <a:pPr marL="1319022" lvl="4" indent="-285750">
              <a:buFontTx/>
              <a:buChar char="-"/>
            </a:pPr>
            <a:r>
              <a:rPr lang="en-US" sz="2400" dirty="0"/>
              <a:t>“Make a Maintenance Request (</a:t>
            </a:r>
            <a:r>
              <a:rPr lang="en-US" sz="2400" dirty="0" err="1"/>
              <a:t>ReADY</a:t>
            </a:r>
            <a:r>
              <a:rPr lang="en-US" sz="2400" dirty="0"/>
              <a:t>)” </a:t>
            </a:r>
          </a:p>
          <a:p>
            <a:pPr marL="1538478" lvl="5" indent="-285750">
              <a:buFontTx/>
              <a:buChar char="-"/>
            </a:pPr>
            <a:r>
              <a:rPr lang="en-US" sz="2400" dirty="0"/>
              <a:t>“Event Support Request”</a:t>
            </a:r>
          </a:p>
          <a:p>
            <a:pPr marL="294894" indent="-285750">
              <a:buFontTx/>
              <a:buChar char="-"/>
            </a:pPr>
            <a:r>
              <a:rPr lang="en-US" sz="2600" dirty="0"/>
              <a:t>Layout may be required – any drawing you can produce will work, but we can help you create a detailed and to-scale layout for major event spaces on campus.</a:t>
            </a:r>
          </a:p>
          <a:p>
            <a:pPr marL="822960" lvl="3" indent="0">
              <a:buNone/>
            </a:pPr>
            <a:endParaRPr lang="en-US" dirty="0"/>
          </a:p>
        </p:txBody>
      </p:sp>
      <p:sp>
        <p:nvSpPr>
          <p:cNvPr id="7" name="Title 1">
            <a:extLst>
              <a:ext uri="{FF2B5EF4-FFF2-40B4-BE49-F238E27FC236}">
                <a16:creationId xmlns:a16="http://schemas.microsoft.com/office/drawing/2014/main" id="{C5EDBD8A-850D-4A05-839F-EBCD2F81D47A}"/>
              </a:ext>
            </a:extLst>
          </p:cNvPr>
          <p:cNvSpPr txBox="1">
            <a:spLocks/>
          </p:cNvSpPr>
          <p:nvPr/>
        </p:nvSpPr>
        <p:spPr>
          <a:xfrm>
            <a:off x="481207" y="5264790"/>
            <a:ext cx="12192000" cy="1066800"/>
          </a:xfrm>
          <a:prstGeom prst="rect">
            <a:avLst/>
          </a:prstGeom>
        </p:spPr>
        <p:txBody>
          <a:bodyPr vert="horz" anchor="ctr">
            <a:normAutofit fontScale="92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latin typeface="Arial Black" panose="020B0A04020102020204" pitchFamily="34" charset="0"/>
              </a:rPr>
              <a:t>Must be submitted at least 10 days prior</a:t>
            </a:r>
          </a:p>
          <a:p>
            <a:r>
              <a:rPr lang="en-US" dirty="0">
                <a:latin typeface="Arial Black" panose="020B0A04020102020204" pitchFamily="34" charset="0"/>
              </a:rPr>
              <a:t>DSE Point of Contact can help! </a:t>
            </a:r>
          </a:p>
        </p:txBody>
      </p:sp>
    </p:spTree>
    <p:extLst>
      <p:ext uri="{BB962C8B-B14F-4D97-AF65-F5344CB8AC3E}">
        <p14:creationId xmlns:p14="http://schemas.microsoft.com/office/powerpoint/2010/main" val="257184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68" y="650303"/>
            <a:ext cx="10384375" cy="1066800"/>
          </a:xfrm>
        </p:spPr>
        <p:txBody>
          <a:bodyPr>
            <a:normAutofit fontScale="90000"/>
          </a:bodyPr>
          <a:lstStyle/>
          <a:p>
            <a:r>
              <a:rPr lang="en-US" dirty="0">
                <a:latin typeface="Arial Black" panose="020B0A04020102020204" pitchFamily="34" charset="0"/>
              </a:rPr>
              <a:t>Media Services Request</a:t>
            </a:r>
            <a:br>
              <a:rPr lang="en-US" dirty="0">
                <a:latin typeface="Arial Black" panose="020B0A04020102020204" pitchFamily="34" charset="0"/>
              </a:rPr>
            </a:br>
            <a:r>
              <a:rPr lang="en-US" dirty="0">
                <a:latin typeface="Arial Black" panose="020B0A04020102020204" pitchFamily="34" charset="0"/>
              </a:rPr>
              <a:t>	(Event Technology Work Order)</a:t>
            </a:r>
          </a:p>
        </p:txBody>
      </p:sp>
      <p:sp>
        <p:nvSpPr>
          <p:cNvPr id="7" name="Title 1">
            <a:extLst>
              <a:ext uri="{FF2B5EF4-FFF2-40B4-BE49-F238E27FC236}">
                <a16:creationId xmlns:a16="http://schemas.microsoft.com/office/drawing/2014/main" id="{C5EDBD8A-850D-4A05-839F-EBCD2F81D47A}"/>
              </a:ext>
            </a:extLst>
          </p:cNvPr>
          <p:cNvSpPr txBox="1">
            <a:spLocks/>
          </p:cNvSpPr>
          <p:nvPr/>
        </p:nvSpPr>
        <p:spPr>
          <a:xfrm>
            <a:off x="354268" y="5638979"/>
            <a:ext cx="12192000" cy="1066800"/>
          </a:xfrm>
          <a:prstGeom prst="rect">
            <a:avLst/>
          </a:prstGeom>
        </p:spPr>
        <p:txBody>
          <a:bodyPr vert="horz" anchor="ctr">
            <a:normAutofit fontScale="92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latin typeface="Arial Black" panose="020B0A04020102020204" pitchFamily="34" charset="0"/>
              </a:rPr>
              <a:t>Must be submitted at least 10 days prior</a:t>
            </a:r>
          </a:p>
          <a:p>
            <a:r>
              <a:rPr lang="en-US" dirty="0">
                <a:latin typeface="Arial Black" panose="020B0A04020102020204" pitchFamily="34" charset="0"/>
              </a:rPr>
              <a:t>DSE Point of Contact can help! </a:t>
            </a:r>
          </a:p>
        </p:txBody>
      </p:sp>
      <p:sp>
        <p:nvSpPr>
          <p:cNvPr id="3" name="Text Placeholder 3">
            <a:extLst>
              <a:ext uri="{FF2B5EF4-FFF2-40B4-BE49-F238E27FC236}">
                <a16:creationId xmlns:a16="http://schemas.microsoft.com/office/drawing/2014/main" id="{0B4FFD4F-7451-A6B1-9A76-DBE04FEF7987}"/>
              </a:ext>
            </a:extLst>
          </p:cNvPr>
          <p:cNvSpPr txBox="1">
            <a:spLocks/>
          </p:cNvSpPr>
          <p:nvPr/>
        </p:nvSpPr>
        <p:spPr>
          <a:xfrm>
            <a:off x="468109" y="2284494"/>
            <a:ext cx="4019891" cy="3543667"/>
          </a:xfrm>
          <a:prstGeom prst="rect">
            <a:avLst/>
          </a:prstGeom>
        </p:spPr>
        <p:txBody>
          <a:bodyPr>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294894" indent="-285750">
              <a:buFontTx/>
              <a:buChar char="-"/>
            </a:pPr>
            <a:r>
              <a:rPr lang="en-US" sz="2400" dirty="0"/>
              <a:t>ERNIE</a:t>
            </a:r>
          </a:p>
          <a:p>
            <a:pPr marL="587502" lvl="1" indent="-285750">
              <a:buFontTx/>
              <a:buChar char="-"/>
            </a:pPr>
            <a:r>
              <a:rPr lang="en-US" sz="2400" dirty="0"/>
              <a:t>Search for “event” or “events”</a:t>
            </a:r>
          </a:p>
          <a:p>
            <a:pPr marL="852678" lvl="2" indent="-285750">
              <a:buFontTx/>
              <a:buChar char="-"/>
            </a:pPr>
            <a:r>
              <a:rPr lang="en-US" dirty="0"/>
              <a:t>Select “Event Technology”</a:t>
            </a:r>
          </a:p>
          <a:p>
            <a:pPr marL="852678" lvl="2" indent="-285750">
              <a:buFontTx/>
              <a:buChar char="-"/>
            </a:pPr>
            <a:r>
              <a:rPr lang="en-US" dirty="0"/>
              <a:t>Complete the form</a:t>
            </a:r>
          </a:p>
          <a:p>
            <a:pPr marL="822960" lvl="3" indent="0">
              <a:buNone/>
            </a:pPr>
            <a:endParaRPr lang="en-US" dirty="0"/>
          </a:p>
        </p:txBody>
      </p:sp>
      <p:grpSp>
        <p:nvGrpSpPr>
          <p:cNvPr id="11" name="Group 10">
            <a:extLst>
              <a:ext uri="{FF2B5EF4-FFF2-40B4-BE49-F238E27FC236}">
                <a16:creationId xmlns:a16="http://schemas.microsoft.com/office/drawing/2014/main" id="{290B5401-6B2E-8248-DB47-3B8061024D8E}"/>
              </a:ext>
            </a:extLst>
          </p:cNvPr>
          <p:cNvGrpSpPr/>
          <p:nvPr/>
        </p:nvGrpSpPr>
        <p:grpSpPr>
          <a:xfrm>
            <a:off x="4134098" y="1815542"/>
            <a:ext cx="6529457" cy="3381982"/>
            <a:chOff x="772217" y="802870"/>
            <a:chExt cx="10807412" cy="5464925"/>
          </a:xfrm>
        </p:grpSpPr>
        <p:pic>
          <p:nvPicPr>
            <p:cNvPr id="5" name="Picture 4">
              <a:extLst>
                <a:ext uri="{FF2B5EF4-FFF2-40B4-BE49-F238E27FC236}">
                  <a16:creationId xmlns:a16="http://schemas.microsoft.com/office/drawing/2014/main" id="{33853B4A-57A2-C87A-BDBF-332DE20F3069}"/>
                </a:ext>
              </a:extLst>
            </p:cNvPr>
            <p:cNvPicPr>
              <a:picLocks noChangeAspect="1"/>
            </p:cNvPicPr>
            <p:nvPr/>
          </p:nvPicPr>
          <p:blipFill>
            <a:blip r:embed="rId3"/>
            <a:stretch>
              <a:fillRect/>
            </a:stretch>
          </p:blipFill>
          <p:spPr>
            <a:xfrm>
              <a:off x="772217" y="802870"/>
              <a:ext cx="10807412" cy="5464925"/>
            </a:xfrm>
            <a:prstGeom prst="rect">
              <a:avLst/>
            </a:prstGeom>
          </p:spPr>
        </p:pic>
        <p:sp>
          <p:nvSpPr>
            <p:cNvPr id="8" name="Flowchart: Alternate Process 7">
              <a:extLst>
                <a:ext uri="{FF2B5EF4-FFF2-40B4-BE49-F238E27FC236}">
                  <a16:creationId xmlns:a16="http://schemas.microsoft.com/office/drawing/2014/main" id="{56E70EAC-8E7E-7D1E-3498-14D895D3E407}"/>
                </a:ext>
              </a:extLst>
            </p:cNvPr>
            <p:cNvSpPr/>
            <p:nvPr/>
          </p:nvSpPr>
          <p:spPr>
            <a:xfrm>
              <a:off x="4879571" y="5815445"/>
              <a:ext cx="3765665" cy="452349"/>
            </a:xfrm>
            <a:prstGeom prst="flowChartAlternate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3">
              <a:extLst>
                <a:ext uri="{FF2B5EF4-FFF2-40B4-BE49-F238E27FC236}">
                  <a16:creationId xmlns:a16="http://schemas.microsoft.com/office/drawing/2014/main" id="{3F94AD58-E6CA-85EC-FC1B-FB0D3B393E9B}"/>
                </a:ext>
              </a:extLst>
            </p:cNvPr>
            <p:cNvSpPr/>
            <p:nvPr/>
          </p:nvSpPr>
          <p:spPr>
            <a:xfrm>
              <a:off x="8723798" y="5966804"/>
              <a:ext cx="259977" cy="14962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B1C64C5-952B-6439-FC8C-78AF46A9FF4C}"/>
                </a:ext>
              </a:extLst>
            </p:cNvPr>
            <p:cNvSpPr txBox="1"/>
            <p:nvPr/>
          </p:nvSpPr>
          <p:spPr>
            <a:xfrm>
              <a:off x="8983775" y="5856953"/>
              <a:ext cx="2530629" cy="369332"/>
            </a:xfrm>
            <a:prstGeom prst="rect">
              <a:avLst/>
            </a:prstGeom>
            <a:noFill/>
          </p:spPr>
          <p:txBody>
            <a:bodyPr wrap="none" rtlCol="0">
              <a:spAutoFit/>
            </a:bodyPr>
            <a:lstStyle/>
            <a:p>
              <a:r>
                <a:rPr lang="en-US" dirty="0">
                  <a:solidFill>
                    <a:schemeClr val="bg1"/>
                  </a:solidFill>
                </a:rPr>
                <a:t>Select “Event Technology”</a:t>
              </a:r>
            </a:p>
          </p:txBody>
        </p:sp>
      </p:grpSp>
    </p:spTree>
    <p:extLst>
      <p:ext uri="{BB962C8B-B14F-4D97-AF65-F5344CB8AC3E}">
        <p14:creationId xmlns:p14="http://schemas.microsoft.com/office/powerpoint/2010/main" val="34142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7952"/>
            <a:ext cx="12192000" cy="1066800"/>
          </a:xfrm>
        </p:spPr>
        <p:txBody>
          <a:bodyPr/>
          <a:lstStyle/>
          <a:p>
            <a:pPr algn="ctr"/>
            <a:r>
              <a:rPr lang="en-US" dirty="0">
                <a:latin typeface="Arial Black" panose="020B0A04020102020204" pitchFamily="34" charset="0"/>
              </a:rPr>
              <a:t>Posting Policy</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711836" y="1691517"/>
            <a:ext cx="10312722" cy="4071720"/>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sz="2000" dirty="0">
                <a:solidFill>
                  <a:schemeClr val="tx1"/>
                </a:solidFill>
              </a:rPr>
              <a:t>Where CAN I post?</a:t>
            </a:r>
          </a:p>
          <a:p>
            <a:pPr lvl="1"/>
            <a:r>
              <a:rPr lang="en-US" sz="2000" dirty="0">
                <a:solidFill>
                  <a:schemeClr val="tx1"/>
                </a:solidFill>
              </a:rPr>
              <a:t>Bulletin boards on exterior of buildings</a:t>
            </a:r>
          </a:p>
          <a:p>
            <a:pPr lvl="1"/>
            <a:r>
              <a:rPr lang="en-US" sz="2000" dirty="0">
                <a:solidFill>
                  <a:schemeClr val="tx1"/>
                </a:solidFill>
              </a:rPr>
              <a:t>Brick walls with blue painters’ tape only</a:t>
            </a:r>
          </a:p>
          <a:p>
            <a:r>
              <a:rPr lang="en-US" sz="2000" dirty="0">
                <a:solidFill>
                  <a:schemeClr val="tx1"/>
                </a:solidFill>
              </a:rPr>
              <a:t>Where CAN’T I post?</a:t>
            </a:r>
          </a:p>
          <a:p>
            <a:pPr lvl="1"/>
            <a:r>
              <a:rPr lang="en-US" sz="2000" dirty="0">
                <a:solidFill>
                  <a:schemeClr val="tx1"/>
                </a:solidFill>
              </a:rPr>
              <a:t>Anywhere else</a:t>
            </a:r>
          </a:p>
          <a:p>
            <a:pPr lvl="1"/>
            <a:r>
              <a:rPr lang="en-US" sz="2000" dirty="0">
                <a:solidFill>
                  <a:schemeClr val="tx1"/>
                </a:solidFill>
              </a:rPr>
              <a:t>DO NOT POST on glass surfaces</a:t>
            </a:r>
          </a:p>
          <a:p>
            <a:pPr lvl="1"/>
            <a:r>
              <a:rPr lang="en-US" sz="2000" dirty="0">
                <a:solidFill>
                  <a:schemeClr val="tx1"/>
                </a:solidFill>
              </a:rPr>
              <a:t>DO NOT scatter fliers (or any other printed materials) on tables anywhere on campus</a:t>
            </a:r>
          </a:p>
          <a:p>
            <a:r>
              <a:rPr lang="en-US" sz="2000" dirty="0">
                <a:solidFill>
                  <a:schemeClr val="tx1"/>
                </a:solidFill>
              </a:rPr>
              <a:t>What needs to be on my flyer?</a:t>
            </a:r>
          </a:p>
          <a:p>
            <a:pPr lvl="1"/>
            <a:r>
              <a:rPr lang="en-US" sz="2000" dirty="0">
                <a:solidFill>
                  <a:schemeClr val="tx1"/>
                </a:solidFill>
              </a:rPr>
              <a:t>Take down date (or event date) no more than one month in advance</a:t>
            </a:r>
          </a:p>
          <a:p>
            <a:pPr lvl="1"/>
            <a:r>
              <a:rPr lang="en-US" sz="2000" dirty="0">
                <a:solidFill>
                  <a:schemeClr val="tx1"/>
                </a:solidFill>
              </a:rPr>
              <a:t>Contact information (email or phone number)</a:t>
            </a:r>
          </a:p>
          <a:p>
            <a:r>
              <a:rPr lang="en-US" sz="2000" dirty="0">
                <a:solidFill>
                  <a:schemeClr val="tx1"/>
                </a:solidFill>
              </a:rPr>
              <a:t>When can I post?</a:t>
            </a:r>
          </a:p>
          <a:p>
            <a:pPr lvl="1"/>
            <a:r>
              <a:rPr lang="en-US" sz="2000" dirty="0">
                <a:solidFill>
                  <a:schemeClr val="tx1"/>
                </a:solidFill>
              </a:rPr>
              <a:t>AFTER your event has been approved in Eagle Life</a:t>
            </a:r>
          </a:p>
        </p:txBody>
      </p:sp>
    </p:spTree>
    <p:extLst>
      <p:ext uri="{BB962C8B-B14F-4D97-AF65-F5344CB8AC3E}">
        <p14:creationId xmlns:p14="http://schemas.microsoft.com/office/powerpoint/2010/main" val="188536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1" y="1211363"/>
            <a:ext cx="12192000" cy="1066800"/>
          </a:xfrm>
        </p:spPr>
        <p:txBody>
          <a:bodyPr/>
          <a:lstStyle/>
          <a:p>
            <a:pPr algn="ctr"/>
            <a:r>
              <a:rPr lang="en-US" dirty="0">
                <a:latin typeface="Arial Black" panose="020B0A04020102020204" pitchFamily="34" charset="0"/>
              </a:rPr>
              <a:t>Posting Policy Violations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744109" y="2417658"/>
            <a:ext cx="10312722" cy="1616460"/>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sz="3600" dirty="0">
                <a:solidFill>
                  <a:schemeClr val="tx1"/>
                </a:solidFill>
              </a:rPr>
              <a:t>1</a:t>
            </a:r>
            <a:r>
              <a:rPr lang="en-US" sz="3600" baseline="30000" dirty="0">
                <a:solidFill>
                  <a:schemeClr val="tx1"/>
                </a:solidFill>
              </a:rPr>
              <a:t>st</a:t>
            </a:r>
            <a:r>
              <a:rPr lang="en-US" sz="3600" dirty="0">
                <a:solidFill>
                  <a:schemeClr val="tx1"/>
                </a:solidFill>
              </a:rPr>
              <a:t> Offense: 1 warning per semester with 1 week grace period to correct any issues / remove or update fliers</a:t>
            </a:r>
          </a:p>
          <a:p>
            <a:r>
              <a:rPr lang="en-US" sz="3600" dirty="0">
                <a:solidFill>
                  <a:schemeClr val="tx1"/>
                </a:solidFill>
              </a:rPr>
              <a:t>2</a:t>
            </a:r>
            <a:r>
              <a:rPr lang="en-US" sz="3600" baseline="30000" dirty="0">
                <a:solidFill>
                  <a:schemeClr val="tx1"/>
                </a:solidFill>
              </a:rPr>
              <a:t>nd</a:t>
            </a:r>
            <a:r>
              <a:rPr lang="en-US" sz="3600" dirty="0">
                <a:solidFill>
                  <a:schemeClr val="tx1"/>
                </a:solidFill>
              </a:rPr>
              <a:t> Offense: fliers taken down immediately, org may be subject to conduct</a:t>
            </a:r>
          </a:p>
          <a:p>
            <a:endParaRPr lang="en-US" sz="3600" dirty="0">
              <a:solidFill>
                <a:schemeClr val="tx1"/>
              </a:solidFill>
            </a:endParaRPr>
          </a:p>
        </p:txBody>
      </p:sp>
    </p:spTree>
    <p:extLst>
      <p:ext uri="{BB962C8B-B14F-4D97-AF65-F5344CB8AC3E}">
        <p14:creationId xmlns:p14="http://schemas.microsoft.com/office/powerpoint/2010/main" val="405460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4715"/>
            <a:ext cx="12192000" cy="1066800"/>
          </a:xfrm>
        </p:spPr>
        <p:txBody>
          <a:bodyPr/>
          <a:lstStyle/>
          <a:p>
            <a:pPr algn="ctr"/>
            <a:r>
              <a:rPr lang="en-US" dirty="0">
                <a:latin typeface="Arial Black" panose="020B0A04020102020204" pitchFamily="34" charset="0"/>
              </a:rPr>
              <a:t>  DSE Mission Statement</a:t>
            </a:r>
          </a:p>
        </p:txBody>
      </p:sp>
      <p:sp>
        <p:nvSpPr>
          <p:cNvPr id="3" name="Content Placeholder 2"/>
          <p:cNvSpPr>
            <a:spLocks noGrp="1"/>
          </p:cNvSpPr>
          <p:nvPr>
            <p:ph idx="1"/>
          </p:nvPr>
        </p:nvSpPr>
        <p:spPr>
          <a:xfrm>
            <a:off x="336913" y="1931515"/>
            <a:ext cx="10972800" cy="4061770"/>
          </a:xfrm>
        </p:spPr>
        <p:txBody>
          <a:bodyPr>
            <a:normAutofit/>
          </a:bodyPr>
          <a:lstStyle/>
          <a:p>
            <a:pPr marL="109728" indent="0" algn="ctr">
              <a:buNone/>
            </a:pPr>
            <a:r>
              <a:rPr lang="en-US" sz="4000" b="0" i="1" dirty="0">
                <a:solidFill>
                  <a:srgbClr val="0C153C"/>
                </a:solidFill>
                <a:effectLst/>
              </a:rPr>
              <a:t>The Department of Student Engagement will provide intentional programs and services for holistic growth and skill development, resulting in personal and professional success and contributing to the meaningful co-curricular experience of Embry-Riddle Prescott students. </a:t>
            </a:r>
          </a:p>
        </p:txBody>
      </p:sp>
    </p:spTree>
    <p:extLst>
      <p:ext uri="{BB962C8B-B14F-4D97-AF65-F5344CB8AC3E}">
        <p14:creationId xmlns:p14="http://schemas.microsoft.com/office/powerpoint/2010/main" val="38989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3641"/>
            <a:ext cx="12192000" cy="1066800"/>
          </a:xfrm>
        </p:spPr>
        <p:txBody>
          <a:bodyPr/>
          <a:lstStyle/>
          <a:p>
            <a:pPr algn="ctr"/>
            <a:r>
              <a:rPr lang="en-US" dirty="0">
                <a:latin typeface="Arial Black" panose="020B0A04020102020204" pitchFamily="34" charset="0"/>
              </a:rPr>
              <a:t>Other Advertising Methods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0" y="1840441"/>
            <a:ext cx="6621150" cy="2846927"/>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lvl="1"/>
            <a:r>
              <a:rPr lang="en-US" sz="2200" dirty="0">
                <a:solidFill>
                  <a:schemeClr val="tx1"/>
                </a:solidFill>
              </a:rPr>
              <a:t>Desktop Wallpaper</a:t>
            </a:r>
          </a:p>
          <a:p>
            <a:pPr lvl="2"/>
            <a:r>
              <a:rPr lang="en-US" sz="2200" dirty="0">
                <a:solidFill>
                  <a:schemeClr val="tx1"/>
                </a:solidFill>
              </a:rPr>
              <a:t>Point of contact: Debbie Celebucki (</a:t>
            </a:r>
            <a:r>
              <a:rPr lang="en-US" sz="2200" dirty="0">
                <a:solidFill>
                  <a:schemeClr val="tx1"/>
                </a:solidFill>
                <a:hlinkClick r:id="rId3"/>
              </a:rPr>
              <a:t>celebucd@erau.edu</a:t>
            </a:r>
            <a:r>
              <a:rPr lang="en-US" sz="2200" dirty="0">
                <a:solidFill>
                  <a:schemeClr val="tx1"/>
                </a:solidFill>
              </a:rPr>
              <a:t>)</a:t>
            </a:r>
          </a:p>
          <a:p>
            <a:pPr lvl="2"/>
            <a:r>
              <a:rPr lang="en-US" sz="2200" dirty="0">
                <a:solidFill>
                  <a:schemeClr val="tx1"/>
                </a:solidFill>
              </a:rPr>
              <a:t>Events must be approved in Eagle Life before submitting wallpaper</a:t>
            </a:r>
          </a:p>
          <a:p>
            <a:pPr lvl="2"/>
            <a:r>
              <a:rPr lang="en-US" sz="2200" dirty="0">
                <a:solidFill>
                  <a:schemeClr val="tx1"/>
                </a:solidFill>
              </a:rPr>
              <a:t>Wallpaper must include:</a:t>
            </a:r>
          </a:p>
          <a:p>
            <a:pPr lvl="3"/>
            <a:r>
              <a:rPr lang="en-US" dirty="0">
                <a:solidFill>
                  <a:schemeClr val="tx1"/>
                </a:solidFill>
              </a:rPr>
              <a:t>Organization name</a:t>
            </a:r>
          </a:p>
          <a:p>
            <a:pPr lvl="3"/>
            <a:r>
              <a:rPr lang="en-US" dirty="0">
                <a:solidFill>
                  <a:schemeClr val="tx1"/>
                </a:solidFill>
              </a:rPr>
              <a:t>Contact information with ERAU email</a:t>
            </a:r>
          </a:p>
          <a:p>
            <a:pPr lvl="3"/>
            <a:r>
              <a:rPr lang="en-US" dirty="0">
                <a:solidFill>
                  <a:schemeClr val="tx1"/>
                </a:solidFill>
              </a:rPr>
              <a:t>Date, time, and location of event</a:t>
            </a:r>
          </a:p>
          <a:p>
            <a:pPr lvl="2"/>
            <a:r>
              <a:rPr lang="en-US" sz="2200" dirty="0">
                <a:solidFill>
                  <a:schemeClr val="tx1"/>
                </a:solidFill>
              </a:rPr>
              <a:t>Format requirements</a:t>
            </a:r>
          </a:p>
          <a:p>
            <a:pPr lvl="3"/>
            <a:r>
              <a:rPr lang="en-US" dirty="0">
                <a:solidFill>
                  <a:schemeClr val="tx1"/>
                </a:solidFill>
              </a:rPr>
              <a:t>JPEG</a:t>
            </a:r>
          </a:p>
        </p:txBody>
      </p:sp>
      <p:pic>
        <p:nvPicPr>
          <p:cNvPr id="5" name="Picture 4" descr="A computer on a desk&#10;&#10;Description automatically generated">
            <a:extLst>
              <a:ext uri="{FF2B5EF4-FFF2-40B4-BE49-F238E27FC236}">
                <a16:creationId xmlns:a16="http://schemas.microsoft.com/office/drawing/2014/main" id="{044236E9-5A03-8D51-E052-5D3F435A16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310" y="2231452"/>
            <a:ext cx="4620782" cy="3479177"/>
          </a:xfrm>
          <a:prstGeom prst="rect">
            <a:avLst/>
          </a:prstGeom>
        </p:spPr>
      </p:pic>
    </p:spTree>
    <p:extLst>
      <p:ext uri="{BB962C8B-B14F-4D97-AF65-F5344CB8AC3E}">
        <p14:creationId xmlns:p14="http://schemas.microsoft.com/office/powerpoint/2010/main" val="11278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5284"/>
            <a:ext cx="12192000" cy="1066800"/>
          </a:xfrm>
        </p:spPr>
        <p:txBody>
          <a:bodyPr/>
          <a:lstStyle/>
          <a:p>
            <a:pPr algn="ctr"/>
            <a:r>
              <a:rPr lang="en-US" dirty="0">
                <a:latin typeface="Arial Black" panose="020B0A04020102020204" pitchFamily="34" charset="0"/>
              </a:rPr>
              <a:t>Other Advertising Methods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212463" y="1518007"/>
            <a:ext cx="6521823" cy="3942697"/>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lvl="1"/>
            <a:r>
              <a:rPr lang="en-US" sz="2200" dirty="0">
                <a:solidFill>
                  <a:schemeClr val="tx1"/>
                </a:solidFill>
              </a:rPr>
              <a:t>Student Union Pool Room TVs</a:t>
            </a:r>
          </a:p>
          <a:p>
            <a:pPr lvl="2"/>
            <a:r>
              <a:rPr lang="en-US" sz="2200" dirty="0">
                <a:solidFill>
                  <a:schemeClr val="tx1"/>
                </a:solidFill>
              </a:rPr>
              <a:t>Email advertisement to prdse@erau.edu</a:t>
            </a:r>
          </a:p>
          <a:p>
            <a:pPr lvl="2"/>
            <a:r>
              <a:rPr lang="en-US" sz="2200" dirty="0">
                <a:solidFill>
                  <a:schemeClr val="tx1"/>
                </a:solidFill>
              </a:rPr>
              <a:t>Events must be approved in Eagle Life before submitting an advertisement</a:t>
            </a:r>
          </a:p>
          <a:p>
            <a:pPr lvl="2"/>
            <a:r>
              <a:rPr lang="en-US" sz="2200" dirty="0">
                <a:solidFill>
                  <a:schemeClr val="tx1"/>
                </a:solidFill>
              </a:rPr>
              <a:t>Ads will be run up to 2 weeks before the event</a:t>
            </a:r>
          </a:p>
          <a:p>
            <a:pPr lvl="2"/>
            <a:r>
              <a:rPr lang="en-US" sz="2200" dirty="0">
                <a:solidFill>
                  <a:schemeClr val="tx1"/>
                </a:solidFill>
              </a:rPr>
              <a:t>Advertisement must include:</a:t>
            </a:r>
          </a:p>
          <a:p>
            <a:pPr lvl="3"/>
            <a:r>
              <a:rPr lang="en-US" dirty="0">
                <a:solidFill>
                  <a:schemeClr val="tx1"/>
                </a:solidFill>
              </a:rPr>
              <a:t>Organization name</a:t>
            </a:r>
          </a:p>
          <a:p>
            <a:pPr lvl="3"/>
            <a:r>
              <a:rPr lang="en-US" dirty="0">
                <a:solidFill>
                  <a:schemeClr val="tx1"/>
                </a:solidFill>
              </a:rPr>
              <a:t>Contact information with ERAU email</a:t>
            </a:r>
          </a:p>
          <a:p>
            <a:pPr lvl="3"/>
            <a:r>
              <a:rPr lang="en-US" dirty="0">
                <a:solidFill>
                  <a:schemeClr val="tx1"/>
                </a:solidFill>
              </a:rPr>
              <a:t>Date, time, and location of event</a:t>
            </a:r>
          </a:p>
          <a:p>
            <a:pPr lvl="2"/>
            <a:r>
              <a:rPr lang="en-US" sz="2200" dirty="0">
                <a:solidFill>
                  <a:schemeClr val="tx1"/>
                </a:solidFill>
              </a:rPr>
              <a:t>Format requirements</a:t>
            </a:r>
          </a:p>
          <a:p>
            <a:pPr lvl="3"/>
            <a:r>
              <a:rPr lang="en-US" dirty="0">
                <a:solidFill>
                  <a:schemeClr val="tx1"/>
                </a:solidFill>
              </a:rPr>
              <a:t>Landscape orientation</a:t>
            </a:r>
          </a:p>
          <a:p>
            <a:pPr lvl="3"/>
            <a:r>
              <a:rPr lang="en-US" dirty="0">
                <a:solidFill>
                  <a:schemeClr val="tx1"/>
                </a:solidFill>
              </a:rPr>
              <a:t>8.5 X 11 is OK</a:t>
            </a:r>
          </a:p>
          <a:p>
            <a:pPr lvl="3"/>
            <a:r>
              <a:rPr lang="en-US" dirty="0">
                <a:solidFill>
                  <a:schemeClr val="tx1"/>
                </a:solidFill>
              </a:rPr>
              <a:t>PNG or JPG</a:t>
            </a:r>
          </a:p>
        </p:txBody>
      </p:sp>
      <p:pic>
        <p:nvPicPr>
          <p:cNvPr id="5" name="Picture 4" descr="A ping pong table in a room&#10;&#10;Description automatically generated">
            <a:extLst>
              <a:ext uri="{FF2B5EF4-FFF2-40B4-BE49-F238E27FC236}">
                <a16:creationId xmlns:a16="http://schemas.microsoft.com/office/drawing/2014/main" id="{68D5DB16-0719-4C68-47FD-6E21922FD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342" y="2097357"/>
            <a:ext cx="5236394" cy="3942697"/>
          </a:xfrm>
          <a:prstGeom prst="rect">
            <a:avLst/>
          </a:prstGeom>
        </p:spPr>
      </p:pic>
      <p:sp>
        <p:nvSpPr>
          <p:cNvPr id="3" name="Text Placeholder 3">
            <a:extLst>
              <a:ext uri="{FF2B5EF4-FFF2-40B4-BE49-F238E27FC236}">
                <a16:creationId xmlns:a16="http://schemas.microsoft.com/office/drawing/2014/main" id="{0279A6EC-83D5-4BCF-861E-97E2E3FF0DFD}"/>
              </a:ext>
            </a:extLst>
          </p:cNvPr>
          <p:cNvSpPr txBox="1">
            <a:spLocks/>
          </p:cNvSpPr>
          <p:nvPr/>
        </p:nvSpPr>
        <p:spPr>
          <a:xfrm>
            <a:off x="2291190" y="6194477"/>
            <a:ext cx="7609620" cy="665452"/>
          </a:xfrm>
          <a:prstGeom prst="rect">
            <a:avLst/>
          </a:prstGeom>
        </p:spPr>
        <p:txBody>
          <a:bodyPr>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9144" indent="0" algn="ctr">
              <a:buNone/>
            </a:pPr>
            <a:endParaRPr lang="en-US" dirty="0">
              <a:solidFill>
                <a:srgbClr val="FF0000"/>
              </a:solidFill>
            </a:endParaRPr>
          </a:p>
        </p:txBody>
      </p:sp>
    </p:spTree>
    <p:extLst>
      <p:ext uri="{BB962C8B-B14F-4D97-AF65-F5344CB8AC3E}">
        <p14:creationId xmlns:p14="http://schemas.microsoft.com/office/powerpoint/2010/main" val="199611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2785"/>
            <a:ext cx="12192000" cy="1066800"/>
          </a:xfrm>
        </p:spPr>
        <p:txBody>
          <a:bodyPr/>
          <a:lstStyle/>
          <a:p>
            <a:pPr algn="ctr"/>
            <a:r>
              <a:rPr lang="en-US" dirty="0">
                <a:latin typeface="Arial Black" panose="020B0A04020102020204" pitchFamily="34" charset="0"/>
              </a:rPr>
              <a:t>Other Advertising Methods</a:t>
            </a:r>
          </a:p>
        </p:txBody>
      </p:sp>
      <p:sp>
        <p:nvSpPr>
          <p:cNvPr id="4" name="Content Placeholder 2">
            <a:extLst>
              <a:ext uri="{FF2B5EF4-FFF2-40B4-BE49-F238E27FC236}">
                <a16:creationId xmlns:a16="http://schemas.microsoft.com/office/drawing/2014/main" id="{D34DB01A-A1F8-4187-83B1-F632BA851708}"/>
              </a:ext>
            </a:extLst>
          </p:cNvPr>
          <p:cNvSpPr txBox="1">
            <a:spLocks/>
          </p:cNvSpPr>
          <p:nvPr/>
        </p:nvSpPr>
        <p:spPr>
          <a:xfrm>
            <a:off x="729369" y="2019191"/>
            <a:ext cx="9884636" cy="3300121"/>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lvl="1"/>
            <a:r>
              <a:rPr lang="en-US" sz="3200" dirty="0">
                <a:solidFill>
                  <a:schemeClr val="tx1"/>
                </a:solidFill>
              </a:rPr>
              <a:t>Housing and Residence Life bulletin boards</a:t>
            </a:r>
          </a:p>
          <a:p>
            <a:pPr lvl="2"/>
            <a:r>
              <a:rPr lang="en-US" sz="2800" dirty="0">
                <a:solidFill>
                  <a:schemeClr val="tx1"/>
                </a:solidFill>
              </a:rPr>
              <a:t>Staff will post in residence halls for you </a:t>
            </a:r>
          </a:p>
          <a:p>
            <a:pPr lvl="2"/>
            <a:r>
              <a:rPr lang="en-US" sz="2800" dirty="0">
                <a:solidFill>
                  <a:schemeClr val="tx1"/>
                </a:solidFill>
              </a:rPr>
              <a:t>Up to 35 locations</a:t>
            </a:r>
          </a:p>
          <a:p>
            <a:pPr lvl="2"/>
            <a:r>
              <a:rPr lang="en-US" sz="2800" dirty="0">
                <a:solidFill>
                  <a:schemeClr val="tx1"/>
                </a:solidFill>
              </a:rPr>
              <a:t>Deliver fliers to residence life office</a:t>
            </a:r>
          </a:p>
          <a:p>
            <a:pPr lvl="1"/>
            <a:r>
              <a:rPr lang="en-US" sz="3200" dirty="0">
                <a:solidFill>
                  <a:schemeClr val="tx1"/>
                </a:solidFill>
              </a:rPr>
              <a:t>Chalking</a:t>
            </a:r>
          </a:p>
          <a:p>
            <a:pPr lvl="2"/>
            <a:r>
              <a:rPr lang="en-US" sz="2800" dirty="0">
                <a:solidFill>
                  <a:schemeClr val="tx1"/>
                </a:solidFill>
              </a:rPr>
              <a:t>Student Engagement office has chalk available</a:t>
            </a:r>
          </a:p>
          <a:p>
            <a:pPr lvl="1"/>
            <a:r>
              <a:rPr lang="en-US" sz="3200" dirty="0">
                <a:solidFill>
                  <a:schemeClr val="tx1"/>
                </a:solidFill>
              </a:rPr>
              <a:t>Paint the Rock!</a:t>
            </a:r>
          </a:p>
          <a:p>
            <a:pPr lvl="2"/>
            <a:r>
              <a:rPr lang="en-US" sz="2600" dirty="0">
                <a:solidFill>
                  <a:schemeClr val="tx1"/>
                </a:solidFill>
              </a:rPr>
              <a:t>SGA has spray paint available</a:t>
            </a:r>
          </a:p>
        </p:txBody>
      </p:sp>
    </p:spTree>
    <p:extLst>
      <p:ext uri="{BB962C8B-B14F-4D97-AF65-F5344CB8AC3E}">
        <p14:creationId xmlns:p14="http://schemas.microsoft.com/office/powerpoint/2010/main" val="3670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883"/>
            <a:ext cx="12192000" cy="1066800"/>
          </a:xfrm>
        </p:spPr>
        <p:txBody>
          <a:bodyPr/>
          <a:lstStyle/>
          <a:p>
            <a:pPr algn="ctr"/>
            <a:r>
              <a:rPr lang="en-US" dirty="0">
                <a:latin typeface="Arial Black" panose="020B0A04020102020204" pitchFamily="34" charset="0"/>
              </a:rPr>
              <a:t>Mail</a:t>
            </a:r>
          </a:p>
        </p:txBody>
      </p:sp>
      <p:sp>
        <p:nvSpPr>
          <p:cNvPr id="7" name="Content Placeholder 2">
            <a:extLst>
              <a:ext uri="{FF2B5EF4-FFF2-40B4-BE49-F238E27FC236}">
                <a16:creationId xmlns:a16="http://schemas.microsoft.com/office/drawing/2014/main" id="{4AFCE087-2C72-4E31-93B2-E8AAAED143BA}"/>
              </a:ext>
            </a:extLst>
          </p:cNvPr>
          <p:cNvSpPr txBox="1">
            <a:spLocks/>
          </p:cNvSpPr>
          <p:nvPr/>
        </p:nvSpPr>
        <p:spPr>
          <a:xfrm>
            <a:off x="4377610" y="2699477"/>
            <a:ext cx="7089058" cy="2400012"/>
          </a:xfrm>
          <a:prstGeom prst="rect">
            <a:avLst/>
          </a:prstGeom>
        </p:spPr>
        <p:txBody>
          <a:bodyPr vert="horz">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sz="2400" dirty="0"/>
              <a:t>Student org mailboxes are in the </a:t>
            </a:r>
            <a:br>
              <a:rPr lang="en-US" sz="2400" dirty="0"/>
            </a:br>
            <a:r>
              <a:rPr lang="en-US" sz="2400" dirty="0"/>
              <a:t>Student Union room 123</a:t>
            </a:r>
          </a:p>
          <a:p>
            <a:r>
              <a:rPr lang="en-US" sz="2400" dirty="0"/>
              <a:t>Pick up your mail, please!</a:t>
            </a:r>
          </a:p>
          <a:p>
            <a:r>
              <a:rPr lang="en-US" sz="2400" dirty="0"/>
              <a:t>If you get mail sent to campus, please request a box</a:t>
            </a:r>
          </a:p>
        </p:txBody>
      </p:sp>
      <p:pic>
        <p:nvPicPr>
          <p:cNvPr id="6" name="Picture 5" descr="A picture containing text, indoor, shelf, lots&#10;&#10;Description automatically generated">
            <a:extLst>
              <a:ext uri="{FF2B5EF4-FFF2-40B4-BE49-F238E27FC236}">
                <a16:creationId xmlns:a16="http://schemas.microsoft.com/office/drawing/2014/main" id="{341283F6-C1E2-4A3F-9851-DE79EF689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62" t="15326" r="9137" b="7870"/>
          <a:stretch/>
        </p:blipFill>
        <p:spPr>
          <a:xfrm rot="5400000">
            <a:off x="157939" y="2111067"/>
            <a:ext cx="4163578" cy="3470853"/>
          </a:xfrm>
          <a:prstGeom prst="rect">
            <a:avLst/>
          </a:prstGeom>
        </p:spPr>
      </p:pic>
    </p:spTree>
    <p:extLst>
      <p:ext uri="{BB962C8B-B14F-4D97-AF65-F5344CB8AC3E}">
        <p14:creationId xmlns:p14="http://schemas.microsoft.com/office/powerpoint/2010/main" val="34426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CED5FDCF-9D24-3276-7B1C-F8E8004D486C}"/>
              </a:ext>
            </a:extLst>
          </p:cNvPr>
          <p:cNvSpPr txBox="1">
            <a:spLocks/>
          </p:cNvSpPr>
          <p:nvPr/>
        </p:nvSpPr>
        <p:spPr>
          <a:xfrm>
            <a:off x="267800" y="1622596"/>
            <a:ext cx="10901516" cy="83725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sz="4800" dirty="0"/>
              <a:t>Lower hangar</a:t>
            </a:r>
          </a:p>
        </p:txBody>
      </p:sp>
      <p:pic>
        <p:nvPicPr>
          <p:cNvPr id="6" name="Picture 5" descr="A group of people posing for a photo&#10;&#10;Description automatically generated">
            <a:extLst>
              <a:ext uri="{FF2B5EF4-FFF2-40B4-BE49-F238E27FC236}">
                <a16:creationId xmlns:a16="http://schemas.microsoft.com/office/drawing/2014/main" id="{FA7CAC53-C341-07CC-D591-E73FF78046DC}"/>
              </a:ext>
            </a:extLst>
          </p:cNvPr>
          <p:cNvPicPr>
            <a:picLocks noChangeAspect="1"/>
          </p:cNvPicPr>
          <p:nvPr/>
        </p:nvPicPr>
        <p:blipFill>
          <a:blip r:embed="rId3"/>
          <a:stretch>
            <a:fillRect/>
          </a:stretch>
        </p:blipFill>
        <p:spPr>
          <a:xfrm>
            <a:off x="6101429" y="2538585"/>
            <a:ext cx="5712152" cy="3808101"/>
          </a:xfrm>
          <a:prstGeom prst="rect">
            <a:avLst/>
          </a:prstGeom>
        </p:spPr>
      </p:pic>
      <p:sp>
        <p:nvSpPr>
          <p:cNvPr id="7" name="Title 9">
            <a:extLst>
              <a:ext uri="{FF2B5EF4-FFF2-40B4-BE49-F238E27FC236}">
                <a16:creationId xmlns:a16="http://schemas.microsoft.com/office/drawing/2014/main" id="{1CE2C69D-C00C-CACC-0429-0CF0B5A5A81E}"/>
              </a:ext>
            </a:extLst>
          </p:cNvPr>
          <p:cNvSpPr txBox="1">
            <a:spLocks/>
          </p:cNvSpPr>
          <p:nvPr/>
        </p:nvSpPr>
        <p:spPr>
          <a:xfrm>
            <a:off x="259779" y="493238"/>
            <a:ext cx="10901516" cy="78408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sz="4800" dirty="0"/>
              <a:t>Organization fair</a:t>
            </a:r>
          </a:p>
        </p:txBody>
      </p:sp>
      <p:sp>
        <p:nvSpPr>
          <p:cNvPr id="8" name="Title 9">
            <a:extLst>
              <a:ext uri="{FF2B5EF4-FFF2-40B4-BE49-F238E27FC236}">
                <a16:creationId xmlns:a16="http://schemas.microsoft.com/office/drawing/2014/main" id="{D7899398-C2D6-FE58-DD92-FDD40A179779}"/>
              </a:ext>
            </a:extLst>
          </p:cNvPr>
          <p:cNvSpPr txBox="1">
            <a:spLocks/>
          </p:cNvSpPr>
          <p:nvPr/>
        </p:nvSpPr>
        <p:spPr>
          <a:xfrm>
            <a:off x="259779" y="1057917"/>
            <a:ext cx="11333806" cy="78408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sz="4800" dirty="0"/>
              <a:t>Thursday, January 25 6:00– 8:oo PM</a:t>
            </a:r>
          </a:p>
        </p:txBody>
      </p:sp>
      <p:pic>
        <p:nvPicPr>
          <p:cNvPr id="9" name="Picture 8" descr="A group of people standing together&#10;&#10;Description automatically generated">
            <a:extLst>
              <a:ext uri="{FF2B5EF4-FFF2-40B4-BE49-F238E27FC236}">
                <a16:creationId xmlns:a16="http://schemas.microsoft.com/office/drawing/2014/main" id="{FF4627C2-6719-AF49-467D-3FF800E022E0}"/>
              </a:ext>
            </a:extLst>
          </p:cNvPr>
          <p:cNvPicPr>
            <a:picLocks noChangeAspect="1"/>
          </p:cNvPicPr>
          <p:nvPr/>
        </p:nvPicPr>
        <p:blipFill rotWithShape="1">
          <a:blip r:embed="rId4">
            <a:extLst>
              <a:ext uri="{28A0092B-C50C-407E-A947-70E740481C1C}">
                <a14:useLocalDpi xmlns:a14="http://schemas.microsoft.com/office/drawing/2010/main" val="0"/>
              </a:ext>
            </a:extLst>
          </a:blip>
          <a:srcRect l="5137" t="5227"/>
          <a:stretch/>
        </p:blipFill>
        <p:spPr>
          <a:xfrm>
            <a:off x="267800" y="2538585"/>
            <a:ext cx="5717581" cy="3808101"/>
          </a:xfrm>
          <a:prstGeom prst="rect">
            <a:avLst/>
          </a:prstGeom>
        </p:spPr>
      </p:pic>
    </p:spTree>
    <p:extLst>
      <p:ext uri="{BB962C8B-B14F-4D97-AF65-F5344CB8AC3E}">
        <p14:creationId xmlns:p14="http://schemas.microsoft.com/office/powerpoint/2010/main" val="465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515898"/>
            <a:ext cx="12192000" cy="1066800"/>
          </a:xfrm>
        </p:spPr>
        <p:txBody>
          <a:bodyPr/>
          <a:lstStyle/>
          <a:p>
            <a:pPr algn="ctr"/>
            <a:r>
              <a:rPr lang="en-US" dirty="0">
                <a:latin typeface="Arial Black" panose="020B0A04020102020204" pitchFamily="34" charset="0"/>
              </a:rPr>
              <a:t>SGA Funding</a:t>
            </a:r>
          </a:p>
        </p:txBody>
      </p:sp>
      <p:sp>
        <p:nvSpPr>
          <p:cNvPr id="7" name="Content Placeholder 2">
            <a:extLst>
              <a:ext uri="{FF2B5EF4-FFF2-40B4-BE49-F238E27FC236}">
                <a16:creationId xmlns:a16="http://schemas.microsoft.com/office/drawing/2014/main" id="{4AFCE087-2C72-4E31-93B2-E8AAAED143BA}"/>
              </a:ext>
            </a:extLst>
          </p:cNvPr>
          <p:cNvSpPr txBox="1">
            <a:spLocks/>
          </p:cNvSpPr>
          <p:nvPr/>
        </p:nvSpPr>
        <p:spPr>
          <a:xfrm>
            <a:off x="5518764" y="3278011"/>
            <a:ext cx="6362700" cy="2551176"/>
          </a:xfrm>
          <a:prstGeom prst="rect">
            <a:avLst/>
          </a:prstGeom>
        </p:spPr>
        <p:txBody>
          <a:bodyPr vert="horz" lIns="91440" tIns="45720" rIns="91440" bIns="45720" anchor="t">
            <a:no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5905"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mn-cs"/>
              </a:rPr>
              <a:t>Contact SGA Treasurer Makayla Gill</a:t>
            </a:r>
            <a:endParaRPr kumimoji="0" lang="en-US" sz="2800" b="0" i="0" u="none" strike="noStrike" kern="1200" cap="none" spc="0" normalizeH="0" baseline="0" noProof="0" dirty="0">
              <a:ln>
                <a:noFill/>
              </a:ln>
              <a:solidFill>
                <a:srgbClr val="03539E"/>
              </a:solidFill>
              <a:effectLst/>
              <a:uLnTx/>
              <a:uFillTx/>
              <a:latin typeface="Calibri" panose="020F0502020204030204"/>
              <a:ea typeface="+mn-ea"/>
              <a:cs typeface="+mn-cs"/>
            </a:endParaRPr>
          </a:p>
          <a:p>
            <a:pPr marL="365760" marR="0" lvl="0" indent="-255905"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mn-cs"/>
                <a:hlinkClick r:id="rId3"/>
              </a:rPr>
              <a:t>prsgatre@erau.edu</a:t>
            </a:r>
            <a:endPar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Calibri" panose="020F0502020204030204"/>
            </a:endParaRPr>
          </a:p>
          <a:p>
            <a:pPr marL="365760" marR="0" lvl="0" indent="-255905"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mn-cs"/>
              </a:rPr>
              <a:t>760-987-7247</a:t>
            </a:r>
            <a:endPar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Calibri" panose="020F0502020204030204"/>
            </a:endParaRPr>
          </a:p>
          <a:p>
            <a:pPr marL="109220" marR="0" lvl="0" indent="0" algn="l"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400" b="0" i="0" u="none" strike="noStrike" kern="1200" cap="none" spc="0" normalizeH="0" baseline="0" noProof="0" dirty="0">
              <a:ln>
                <a:noFill/>
              </a:ln>
              <a:solidFill>
                <a:srgbClr val="03539E"/>
              </a:solidFill>
              <a:effectLst/>
              <a:uLnTx/>
              <a:uFillTx/>
              <a:latin typeface="Calibri" panose="020F0502020204030204"/>
              <a:ea typeface="+mn-ea"/>
              <a:cs typeface="Calibri" panose="020F0502020204030204"/>
            </a:endParaRPr>
          </a:p>
        </p:txBody>
      </p:sp>
      <p:pic>
        <p:nvPicPr>
          <p:cNvPr id="3" name="Picture 2">
            <a:extLst>
              <a:ext uri="{FF2B5EF4-FFF2-40B4-BE49-F238E27FC236}">
                <a16:creationId xmlns:a16="http://schemas.microsoft.com/office/drawing/2014/main" id="{636FDAB4-EBBA-EE55-0685-6AFAC7ECA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40" y="1110513"/>
            <a:ext cx="4334996" cy="4334996"/>
          </a:xfrm>
          <a:prstGeom prst="rect">
            <a:avLst/>
          </a:prstGeom>
        </p:spPr>
      </p:pic>
    </p:spTree>
    <p:extLst>
      <p:ext uri="{BB962C8B-B14F-4D97-AF65-F5344CB8AC3E}">
        <p14:creationId xmlns:p14="http://schemas.microsoft.com/office/powerpoint/2010/main" val="47366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3480510" y="3059604"/>
            <a:ext cx="5229785" cy="738787"/>
          </a:xfrm>
        </p:spPr>
        <p:txBody>
          <a:bodyPr>
            <a:normAutofit fontScale="90000"/>
          </a:bodyPr>
          <a:lstStyle/>
          <a:p>
            <a:r>
              <a:rPr lang="en-US" dirty="0" err="1">
                <a:solidFill>
                  <a:schemeClr val="bg1"/>
                </a:solidFill>
              </a:rPr>
              <a:t>Sga</a:t>
            </a:r>
            <a:r>
              <a:rPr lang="en-US" dirty="0">
                <a:solidFill>
                  <a:schemeClr val="bg1"/>
                </a:solidFill>
              </a:rPr>
              <a:t> </a:t>
            </a:r>
            <a:r>
              <a:rPr lang="en-US" dirty="0"/>
              <a:t>RSO</a:t>
            </a:r>
            <a:r>
              <a:rPr lang="en-US" dirty="0">
                <a:solidFill>
                  <a:schemeClr val="bg1"/>
                </a:solidFill>
              </a:rPr>
              <a:t> Grants</a:t>
            </a:r>
          </a:p>
        </p:txBody>
      </p:sp>
      <p:pic>
        <p:nvPicPr>
          <p:cNvPr id="2" name="Picture 1">
            <a:extLst>
              <a:ext uri="{FF2B5EF4-FFF2-40B4-BE49-F238E27FC236}">
                <a16:creationId xmlns:a16="http://schemas.microsoft.com/office/drawing/2014/main" id="{BA873D14-2E6D-2D83-3AA4-BD66A14D9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2976225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A8DB-1B75-5B45-8463-DF717F1E3A09}"/>
              </a:ext>
            </a:extLst>
          </p:cNvPr>
          <p:cNvSpPr>
            <a:spLocks noGrp="1"/>
          </p:cNvSpPr>
          <p:nvPr>
            <p:ph type="ctrTitle"/>
          </p:nvPr>
        </p:nvSpPr>
        <p:spPr/>
        <p:txBody>
          <a:bodyPr/>
          <a:lstStyle/>
          <a:p>
            <a:r>
              <a:rPr lang="en-US" dirty="0">
                <a:latin typeface="Sagona ExtraLight"/>
              </a:rPr>
              <a:t>Proposal Process</a:t>
            </a:r>
            <a:endParaRPr lang="en-US" dirty="0"/>
          </a:p>
        </p:txBody>
      </p:sp>
      <p:sp>
        <p:nvSpPr>
          <p:cNvPr id="3" name="Text Placeholder 2">
            <a:extLst>
              <a:ext uri="{FF2B5EF4-FFF2-40B4-BE49-F238E27FC236}">
                <a16:creationId xmlns:a16="http://schemas.microsoft.com/office/drawing/2014/main" id="{FA3EFAF7-1DBC-E644-AB64-FA04C356B7AE}"/>
              </a:ext>
            </a:extLst>
          </p:cNvPr>
          <p:cNvSpPr>
            <a:spLocks noGrp="1"/>
          </p:cNvSpPr>
          <p:nvPr>
            <p:ph type="body" sz="quarter" idx="14"/>
          </p:nvPr>
        </p:nvSpPr>
        <p:spPr>
          <a:xfrm>
            <a:off x="1442764" y="2190147"/>
            <a:ext cx="10124475" cy="4318379"/>
          </a:xfrm>
        </p:spPr>
        <p:txBody>
          <a:bodyPr>
            <a:normAutofit/>
          </a:bodyPr>
          <a:lstStyle/>
          <a:p>
            <a:pPr marL="285750" indent="-285750">
              <a:buFont typeface="Arial" panose="020B0604020202020204" pitchFamily="34" charset="0"/>
              <a:buChar char="•"/>
            </a:pPr>
            <a:r>
              <a:rPr lang="en-US" sz="1800" dirty="0">
                <a:cs typeface="Calibri Light"/>
              </a:rPr>
              <a:t>There were be one SGA Grant process this semester.</a:t>
            </a:r>
            <a:endParaRPr lang="en-US" dirty="0">
              <a:cs typeface="Calibri Light"/>
            </a:endParaRPr>
          </a:p>
          <a:p>
            <a:pPr marL="285750" indent="-285750">
              <a:buFont typeface="Arial" panose="020B0604020202020204" pitchFamily="34" charset="0"/>
              <a:buChar char="•"/>
            </a:pPr>
            <a:r>
              <a:rPr lang="en-US" sz="1800" dirty="0">
                <a:cs typeface="Calibri Light"/>
              </a:rPr>
              <a:t>For more information on the proposal process please visit </a:t>
            </a:r>
            <a:r>
              <a:rPr lang="en-US" sz="1800" b="1" dirty="0" err="1">
                <a:cs typeface="Calibri Light"/>
              </a:rPr>
              <a:t>EagleLife</a:t>
            </a:r>
            <a:r>
              <a:rPr lang="en-US" sz="1800" b="1" dirty="0">
                <a:cs typeface="Calibri Light"/>
              </a:rPr>
              <a:t> &gt; Org Resources &gt; Financial Resources &gt; SGA RSO Grant Requests</a:t>
            </a:r>
          </a:p>
          <a:p>
            <a:pPr marL="742950" lvl="1" indent="-285750">
              <a:buChar char="•"/>
            </a:pPr>
            <a:r>
              <a:rPr lang="en-US" sz="1800" dirty="0">
                <a:cs typeface="Calibri Light"/>
              </a:rPr>
              <a:t>Here you will find an info sheet, templates and the </a:t>
            </a:r>
            <a:r>
              <a:rPr lang="en-US" sz="1800" b="1" u="sng" dirty="0">
                <a:cs typeface="Calibri Light"/>
              </a:rPr>
              <a:t>grant request form</a:t>
            </a:r>
            <a:r>
              <a:rPr lang="en-US" sz="1800" dirty="0">
                <a:cs typeface="Calibri Light"/>
              </a:rPr>
              <a:t>!</a:t>
            </a:r>
            <a:endParaRPr lang="en-US" sz="1800" b="1" dirty="0">
              <a:cs typeface="Calibri Light"/>
            </a:endParaRPr>
          </a:p>
          <a:p>
            <a:pPr marL="285750" indent="-285750">
              <a:buChar char="•"/>
            </a:pPr>
            <a:r>
              <a:rPr lang="en-US" sz="1800" dirty="0">
                <a:cs typeface="Calibri Light"/>
              </a:rPr>
              <a:t>Proposal Presentations will be </a:t>
            </a:r>
            <a:r>
              <a:rPr lang="en-US" sz="1800" b="1" u="sng" dirty="0">
                <a:cs typeface="Calibri Light"/>
              </a:rPr>
              <a:t>February 13th and 14th</a:t>
            </a:r>
            <a:r>
              <a:rPr lang="en-US" sz="1800" dirty="0">
                <a:cs typeface="Calibri Light"/>
              </a:rPr>
              <a:t> @6-9pm in a maze building most likely </a:t>
            </a:r>
            <a:endParaRPr lang="en-US" sz="1800" b="1" u="sng" dirty="0">
              <a:cs typeface="Calibri Light"/>
            </a:endParaRPr>
          </a:p>
          <a:p>
            <a:pPr marL="742950" lvl="1" indent="-285750">
              <a:buChar char="•"/>
            </a:pPr>
            <a:r>
              <a:rPr lang="en-US" sz="1800" dirty="0">
                <a:cs typeface="Calibri Light"/>
              </a:rPr>
              <a:t>Grant form are due on </a:t>
            </a:r>
            <a:r>
              <a:rPr lang="en-US" sz="1800" b="1" u="sng" dirty="0">
                <a:cs typeface="Calibri Light"/>
              </a:rPr>
              <a:t>February 8th @11:55pm on </a:t>
            </a:r>
            <a:r>
              <a:rPr lang="en-US" sz="1800" b="1" u="sng" dirty="0" err="1">
                <a:cs typeface="Calibri Light"/>
              </a:rPr>
              <a:t>EagleLife</a:t>
            </a:r>
            <a:r>
              <a:rPr lang="en-US" sz="1800" b="1" u="sng" dirty="0">
                <a:cs typeface="Calibri Light"/>
              </a:rPr>
              <a:t>!</a:t>
            </a:r>
          </a:p>
          <a:p>
            <a:pPr marL="1200150" lvl="2" indent="-285750">
              <a:buFont typeface="Wingdings" panose="020B0604020202020204" pitchFamily="34" charset="0"/>
              <a:buChar char="§"/>
            </a:pPr>
            <a:r>
              <a:rPr lang="en-US" sz="1800" b="1" u="sng" dirty="0">
                <a:cs typeface="Calibri Light"/>
              </a:rPr>
              <a:t>Each day it is late is a 25% reduction to the amount you can request from grants</a:t>
            </a:r>
          </a:p>
          <a:p>
            <a:pPr marL="1657350" lvl="3" indent="-285750">
              <a:buFont typeface="Arial" panose="020B0604020202020204" pitchFamily="34" charset="0"/>
              <a:buChar char="•"/>
            </a:pPr>
            <a:r>
              <a:rPr lang="en-US" sz="1800" dirty="0">
                <a:cs typeface="Calibri Light"/>
              </a:rPr>
              <a:t>Yes, Saturday and Sunday each count as days that are late even though they are not the "work week"</a:t>
            </a:r>
            <a:endParaRPr lang="en-US" sz="1800" b="1" u="sng" dirty="0">
              <a:cs typeface="Calibri Light"/>
            </a:endParaRPr>
          </a:p>
          <a:p>
            <a:pPr marL="285750" indent="-285750">
              <a:buChar char="•"/>
            </a:pPr>
            <a:endParaRPr lang="en-US" sz="1800" dirty="0">
              <a:cs typeface="Calibri Light"/>
            </a:endParaRPr>
          </a:p>
        </p:txBody>
      </p:sp>
      <p:pic>
        <p:nvPicPr>
          <p:cNvPr id="5" name="Picture 4">
            <a:extLst>
              <a:ext uri="{FF2B5EF4-FFF2-40B4-BE49-F238E27FC236}">
                <a16:creationId xmlns:a16="http://schemas.microsoft.com/office/drawing/2014/main" id="{7AB8F303-5F6A-AA42-AC31-0D9EB433BF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4259333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Overview</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429686" y="1845578"/>
            <a:ext cx="10134371" cy="3699545"/>
          </a:xfrm>
        </p:spPr>
        <p:txBody>
          <a:bodyPr>
            <a:normAutofit/>
          </a:bodyPr>
          <a:lstStyle/>
          <a:p>
            <a:endParaRPr lang="en-US" dirty="0"/>
          </a:p>
          <a:p>
            <a:pPr marL="285750" indent="-285750">
              <a:buFont typeface="Arial" panose="020B0604020202020204" pitchFamily="34" charset="0"/>
              <a:buChar char="•"/>
            </a:pPr>
            <a:r>
              <a:rPr lang="en-US" sz="1800" dirty="0">
                <a:cs typeface="Calibri Light"/>
              </a:rPr>
              <a:t>Designed to help clubs with operations, equipment, and supplies</a:t>
            </a:r>
          </a:p>
          <a:p>
            <a:pPr marL="285750" indent="-285750">
              <a:buChar char="•"/>
            </a:pPr>
            <a:r>
              <a:rPr lang="en-US" sz="1800" dirty="0">
                <a:cs typeface="Calibri Light"/>
              </a:rPr>
              <a:t>Travel and registration expenses are funded on matching basis</a:t>
            </a:r>
          </a:p>
          <a:p>
            <a:pPr marL="742950" lvl="1">
              <a:buChar char="•"/>
            </a:pPr>
            <a:r>
              <a:rPr lang="en-US" sz="1800" dirty="0">
                <a:cs typeface="Calibri Light"/>
              </a:rPr>
              <a:t>Ex: If approved, we would fund $500 of $1000 of proposed travel expenses</a:t>
            </a:r>
          </a:p>
          <a:p>
            <a:pPr marL="285750" indent="-285750">
              <a:buChar char="•"/>
            </a:pPr>
            <a:r>
              <a:rPr lang="en-US" sz="1800" dirty="0">
                <a:cs typeface="Calibri Light"/>
              </a:rPr>
              <a:t>All items must be ordered through Leah Richwine before </a:t>
            </a:r>
            <a:r>
              <a:rPr lang="en-US" sz="1800" b="1" i="1" dirty="0">
                <a:cs typeface="Calibri Light"/>
              </a:rPr>
              <a:t>April 8</a:t>
            </a:r>
            <a:r>
              <a:rPr lang="en-US" sz="1800" b="1" i="1" baseline="30000" dirty="0">
                <a:cs typeface="Calibri Light"/>
              </a:rPr>
              <a:t>th</a:t>
            </a:r>
            <a:r>
              <a:rPr lang="en-US" sz="1800" b="1" i="1" dirty="0">
                <a:cs typeface="Calibri Light"/>
              </a:rPr>
              <a:t>, 2024.</a:t>
            </a:r>
          </a:p>
          <a:p>
            <a:pPr marL="285750" indent="-285750">
              <a:buChar char="•"/>
            </a:pPr>
            <a:r>
              <a:rPr lang="en-US" sz="1800" dirty="0">
                <a:cs typeface="Calibri Light"/>
              </a:rPr>
              <a:t>RSO Grants </a:t>
            </a:r>
            <a:r>
              <a:rPr lang="en-US" sz="1800" b="1" dirty="0">
                <a:cs typeface="Calibri Light"/>
              </a:rPr>
              <a:t>cannot</a:t>
            </a:r>
            <a:r>
              <a:rPr lang="en-US" sz="1800" dirty="0">
                <a:cs typeface="Calibri Light"/>
              </a:rPr>
              <a:t> fund:</a:t>
            </a:r>
          </a:p>
          <a:p>
            <a:pPr marL="742950" lvl="1">
              <a:buChar char="•"/>
            </a:pPr>
            <a:r>
              <a:rPr lang="en-US" sz="1800" dirty="0">
                <a:cs typeface="Calibri Light"/>
              </a:rPr>
              <a:t>Food, clothing, gifts, philanthropy, other personal items, anything prohibited by university policy</a:t>
            </a:r>
          </a:p>
          <a:p>
            <a:pPr lvl="1"/>
            <a:endParaRPr lang="en-US" sz="1800" dirty="0">
              <a:cs typeface="Calibri Light"/>
            </a:endParaRPr>
          </a:p>
          <a:p>
            <a:pPr marL="742950" lvl="1" indent="-285750">
              <a:buChar char="•"/>
            </a:pPr>
            <a:endParaRPr lang="en-US" sz="1800" dirty="0">
              <a:cs typeface="Calibri Light"/>
            </a:endParaRPr>
          </a:p>
        </p:txBody>
      </p:sp>
      <p:pic>
        <p:nvPicPr>
          <p:cNvPr id="4" name="Picture 3">
            <a:extLst>
              <a:ext uri="{FF2B5EF4-FFF2-40B4-BE49-F238E27FC236}">
                <a16:creationId xmlns:a16="http://schemas.microsoft.com/office/drawing/2014/main" id="{9DB914E5-39A2-2838-F4CF-C62B4E96D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3106755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Tiered funding feedback</a:t>
            </a:r>
          </a:p>
        </p:txBody>
      </p:sp>
      <p:pic>
        <p:nvPicPr>
          <p:cNvPr id="6" name="Picture 5">
            <a:extLst>
              <a:ext uri="{FF2B5EF4-FFF2-40B4-BE49-F238E27FC236}">
                <a16:creationId xmlns:a16="http://schemas.microsoft.com/office/drawing/2014/main" id="{80936E8E-F9D0-DAAB-8211-2466A674F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pic>
        <p:nvPicPr>
          <p:cNvPr id="2" name="Picture 3" descr="A qr code with a dinosaur&#10;&#10;Description automatically generated">
            <a:extLst>
              <a:ext uri="{FF2B5EF4-FFF2-40B4-BE49-F238E27FC236}">
                <a16:creationId xmlns:a16="http://schemas.microsoft.com/office/drawing/2014/main" id="{0F541409-EB70-FE50-CB5B-C0A31C8ADEB5}"/>
              </a:ext>
            </a:extLst>
          </p:cNvPr>
          <p:cNvPicPr>
            <a:picLocks noChangeAspect="1"/>
          </p:cNvPicPr>
          <p:nvPr/>
        </p:nvPicPr>
        <p:blipFill>
          <a:blip r:embed="rId4"/>
          <a:stretch>
            <a:fillRect/>
          </a:stretch>
        </p:blipFill>
        <p:spPr>
          <a:xfrm>
            <a:off x="3498850" y="1339850"/>
            <a:ext cx="5194300" cy="5194300"/>
          </a:xfrm>
          <a:prstGeom prst="rect">
            <a:avLst/>
          </a:prstGeom>
        </p:spPr>
      </p:pic>
    </p:spTree>
    <p:extLst>
      <p:ext uri="{BB962C8B-B14F-4D97-AF65-F5344CB8AC3E}">
        <p14:creationId xmlns:p14="http://schemas.microsoft.com/office/powerpoint/2010/main" val="130693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Recognized Student Organizations (RSOs)</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1706499"/>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formal name for all clubs and orgs on campus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Recognition = university oversight and support</a:t>
            </a:r>
          </a:p>
          <a:p>
            <a:pPr marL="109728" marR="0" lvl="0" indent="0" algn="l"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none" strike="noStrike" kern="1200" cap="none" spc="0" normalizeH="0" baseline="0" noProof="0" dirty="0">
              <a:ln>
                <a:noFill/>
              </a:ln>
              <a:solidFill>
                <a:srgbClr val="03539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E1E4BF7C-8F48-4B8B-A3A6-98CAA7A926FA}"/>
              </a:ext>
            </a:extLst>
          </p:cNvPr>
          <p:cNvSpPr txBox="1">
            <a:spLocks/>
          </p:cNvSpPr>
          <p:nvPr/>
        </p:nvSpPr>
        <p:spPr>
          <a:xfrm>
            <a:off x="1076325" y="2906649"/>
            <a:ext cx="5305425" cy="354177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OVERSIGHT</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Faculty and staff advisors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Appropriate use of university facilities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Review and approval of approved activities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9728" marR="0" lvl="0" indent="0" algn="ctr"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109728" marR="0" lvl="0" indent="0" algn="ctr"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none" strike="noStrike" kern="1200" cap="none" spc="0" normalizeH="0" baseline="0" noProof="0" dirty="0">
              <a:ln>
                <a:noFill/>
              </a:ln>
              <a:solidFill>
                <a:srgbClr val="03539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90D71539-BFC9-4FB9-86F6-2DCB35C6FFBD}"/>
              </a:ext>
            </a:extLst>
          </p:cNvPr>
          <p:cNvSpPr txBox="1">
            <a:spLocks/>
          </p:cNvSpPr>
          <p:nvPr/>
        </p:nvSpPr>
        <p:spPr>
          <a:xfrm>
            <a:off x="5810250" y="2943987"/>
            <a:ext cx="5305425" cy="354177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SUPPORT</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Faculty and staff advisors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 of university facilities and resources</a:t>
            </a:r>
          </a:p>
          <a:p>
            <a:pPr marL="109728" marR="0" lvl="0" indent="0" algn="ctr"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109728" marR="0" lvl="0" indent="0" algn="ctr"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none" strike="noStrike" kern="1200" cap="none" spc="0" normalizeH="0" baseline="0" noProof="0" dirty="0">
              <a:ln>
                <a:noFill/>
              </a:ln>
              <a:solidFill>
                <a:srgbClr val="03539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1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3171-A6AC-B2B5-F13E-6CA493696E2F}"/>
              </a:ext>
            </a:extLst>
          </p:cNvPr>
          <p:cNvSpPr>
            <a:spLocks noGrp="1"/>
          </p:cNvSpPr>
          <p:nvPr>
            <p:ph type="ctrTitle"/>
          </p:nvPr>
        </p:nvSpPr>
        <p:spPr/>
        <p:txBody>
          <a:bodyPr/>
          <a:lstStyle/>
          <a:p>
            <a:r>
              <a:rPr lang="en-US" dirty="0">
                <a:latin typeface="Sagona ExtraLight"/>
              </a:rPr>
              <a:t>tier system</a:t>
            </a:r>
          </a:p>
        </p:txBody>
      </p:sp>
      <p:sp>
        <p:nvSpPr>
          <p:cNvPr id="8" name="Text Placeholder 2">
            <a:extLst>
              <a:ext uri="{FF2B5EF4-FFF2-40B4-BE49-F238E27FC236}">
                <a16:creationId xmlns:a16="http://schemas.microsoft.com/office/drawing/2014/main" id="{0DBA2A07-EA39-455E-E932-CD1D0D9B8C87}"/>
              </a:ext>
            </a:extLst>
          </p:cNvPr>
          <p:cNvSpPr txBox="1">
            <a:spLocks/>
          </p:cNvSpPr>
          <p:nvPr/>
        </p:nvSpPr>
        <p:spPr>
          <a:xfrm>
            <a:off x="1442764" y="2190147"/>
            <a:ext cx="10124475" cy="3605860"/>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The Tier system would allow SGA to give out more funding to clubs while still being assured that it will be put to good use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Tier 1  - $250 subsidy</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Tier 2  - $2000 + $250 subsidy</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Tier 3  - $3500 + $250 subsidy</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Tier 4 - $5000 + $250 subsidy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rPr>
              <a:t>Tier Request Forms must be completed every semester to receive funding the following semester!!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rPr>
              <a:t>TRFs are due this semester on </a:t>
            </a:r>
            <a:r>
              <a:rPr kumimoji="0" lang="en-US" sz="1800" b="1" i="0" u="sng"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rPr>
              <a:t>April 8th @11:55pm</a:t>
            </a:r>
            <a:r>
              <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rPr>
              <a:t> on </a:t>
            </a:r>
            <a:r>
              <a:rPr kumimoji="0" lang="en-US" sz="1800" b="1" i="0" u="none" strike="noStrike" kern="1200" cap="none" spc="0" normalizeH="0" baseline="0" noProof="0" dirty="0" err="1">
                <a:ln>
                  <a:noFill/>
                </a:ln>
                <a:solidFill>
                  <a:srgbClr val="FF0000"/>
                </a:solidFill>
                <a:effectLst/>
                <a:uLnTx/>
                <a:uFillTx/>
                <a:latin typeface="Calibri Light" panose="020F0302020204030204"/>
                <a:ea typeface="+mn-ea"/>
                <a:cs typeface="Calibri Light" panose="020F0302020204030204"/>
              </a:rPr>
              <a:t>EagleLife</a:t>
            </a:r>
            <a:endParaRPr kumimoji="0" lang="en-US" sz="1800" b="1" i="0" u="none" strike="noStrike" kern="1200" cap="none" spc="0" normalizeH="0" baseline="0" noProof="0">
              <a:ln>
                <a:noFill/>
              </a:ln>
              <a:solidFill>
                <a:srgbClr val="FF0000"/>
              </a:solidFill>
              <a:effectLst/>
              <a:uLnTx/>
              <a:uFillTx/>
              <a:latin typeface="Calibri Light" panose="020F0302020204030204"/>
              <a:ea typeface="+mn-ea"/>
              <a:cs typeface="Calibri Light" panose="020F0302020204030204"/>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rPr>
              <a:t>NO LATE FORMS ARE ACCEPTED </a:t>
            </a:r>
            <a:endParaRPr kumimoji="0" lang="en-US" sz="1800" b="1" i="0" u="none" strike="noStrike" kern="1200" cap="none" spc="0" normalizeH="0" baseline="0" noProof="0" dirty="0">
              <a:ln>
                <a:noFill/>
              </a:ln>
              <a:solidFill>
                <a:srgbClr val="FF0000"/>
              </a:solidFill>
              <a:effectLst/>
              <a:uLnTx/>
              <a:uFillTx/>
              <a:latin typeface="Calibri Light" panose="020F0302020204030204"/>
              <a:ea typeface="+mn-ea"/>
              <a:cs typeface="Calibri Light" panose="020F0302020204030204"/>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For Information regarding the Tier Funding System requirements please go to </a:t>
            </a:r>
            <a:endPar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srgbClr val="000000"/>
                </a:solidFill>
                <a:effectLst/>
                <a:uLnTx/>
                <a:uFillTx/>
                <a:latin typeface="Calibri Light" panose="020F0302020204030204"/>
                <a:ea typeface="+mn-ea"/>
                <a:cs typeface="Calibri Light" panose="020F0302020204030204"/>
              </a:rPr>
              <a:t>EagleLife</a:t>
            </a:r>
            <a:r>
              <a:rPr kumimoji="0" lang="en-US" sz="1800" b="1"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 &gt; Org Resources &gt; Financial Resources &gt; SGA RSO Tier Requests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and view </a:t>
            </a:r>
            <a:r>
              <a:rPr kumimoji="0" lang="en-US" sz="1800" b="1" i="0" u="sng"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all</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rPr>
              <a:t> the documents</a:t>
            </a:r>
            <a:endPar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Calibri Light"/>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endParaRPr>
          </a:p>
        </p:txBody>
      </p:sp>
      <p:pic>
        <p:nvPicPr>
          <p:cNvPr id="3" name="Picture 2">
            <a:extLst>
              <a:ext uri="{FF2B5EF4-FFF2-40B4-BE49-F238E27FC236}">
                <a16:creationId xmlns:a16="http://schemas.microsoft.com/office/drawing/2014/main" id="{36C03B9D-1B9B-385E-3E37-41AB854B6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232083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3171-A6AC-B2B5-F13E-6CA493696E2F}"/>
              </a:ext>
            </a:extLst>
          </p:cNvPr>
          <p:cNvSpPr>
            <a:spLocks noGrp="1"/>
          </p:cNvSpPr>
          <p:nvPr>
            <p:ph type="ctrTitle"/>
          </p:nvPr>
        </p:nvSpPr>
        <p:spPr/>
        <p:txBody>
          <a:bodyPr/>
          <a:lstStyle/>
          <a:p>
            <a:r>
              <a:rPr lang="en-US" dirty="0"/>
              <a:t>Tier appeals</a:t>
            </a:r>
          </a:p>
        </p:txBody>
      </p:sp>
      <p:sp>
        <p:nvSpPr>
          <p:cNvPr id="8" name="Text Placeholder 2">
            <a:extLst>
              <a:ext uri="{FF2B5EF4-FFF2-40B4-BE49-F238E27FC236}">
                <a16:creationId xmlns:a16="http://schemas.microsoft.com/office/drawing/2014/main" id="{0DBA2A07-EA39-455E-E932-CD1D0D9B8C87}"/>
              </a:ext>
            </a:extLst>
          </p:cNvPr>
          <p:cNvSpPr txBox="1">
            <a:spLocks/>
          </p:cNvSpPr>
          <p:nvPr/>
        </p:nvSpPr>
        <p:spPr>
          <a:xfrm>
            <a:off x="1442764" y="1685926"/>
            <a:ext cx="10124475" cy="499726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Tier appeals will be conducted in April</a:t>
            </a:r>
          </a:p>
          <a:p>
            <a:pPr marL="742950" marR="0" lvl="1"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Appeal paperwork is due on April 15</a:t>
            </a:r>
            <a:r>
              <a:rPr kumimoji="0" lang="en-US" sz="1800" b="0" i="0" u="none" strike="noStrike" kern="1200" cap="none" spc="0" normalizeH="0" baseline="30000" noProof="0" dirty="0">
                <a:ln>
                  <a:noFill/>
                </a:ln>
                <a:solidFill>
                  <a:srgbClr val="000000"/>
                </a:solidFill>
                <a:effectLst/>
                <a:uLnTx/>
                <a:uFillTx/>
                <a:latin typeface="Calibri Light" panose="020F0302020204030204"/>
                <a:ea typeface="+mj-lt"/>
                <a:cs typeface="Calibri Light" panose="020F0302020204030204"/>
              </a:rPr>
              <a:t>th</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 @ 11:55pm on </a:t>
            </a:r>
            <a:r>
              <a:rPr kumimoji="0" lang="en-US" sz="1800" b="0" i="0" u="none" strike="noStrike" kern="1200" cap="none" spc="0" normalizeH="0" baseline="0" noProof="0" dirty="0" err="1">
                <a:ln>
                  <a:noFill/>
                </a:ln>
                <a:solidFill>
                  <a:srgbClr val="000000"/>
                </a:solidFill>
                <a:effectLst/>
                <a:uLnTx/>
                <a:uFillTx/>
                <a:latin typeface="Calibri Light" panose="020F0302020204030204"/>
                <a:ea typeface="+mj-lt"/>
                <a:cs typeface="Calibri Light" panose="020F0302020204030204"/>
              </a:rPr>
              <a:t>EagleLife</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 </a:t>
            </a:r>
          </a:p>
          <a:p>
            <a:pPr marL="742950" marR="0" lvl="1"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Appeal presentations dates will be sent to you if we need you to present </a:t>
            </a:r>
          </a:p>
          <a:p>
            <a:pPr marL="742950" marR="0" lvl="1"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Appeal decisions will be sent out the week of the presentations</a:t>
            </a:r>
            <a:endParaRPr kumimoji="0" lang="en-US" sz="1800" b="0" i="0" u="none" strike="noStrike" kern="1200" cap="none" spc="0" normalizeH="0" baseline="30000" noProof="0" dirty="0">
              <a:ln>
                <a:noFill/>
              </a:ln>
              <a:solidFill>
                <a:srgbClr val="000000"/>
              </a:solidFill>
              <a:effectLst/>
              <a:uLnTx/>
              <a:uFillTx/>
              <a:latin typeface="Calibri Light" panose="020F0302020204030204"/>
              <a:ea typeface="+mj-lt"/>
              <a:cs typeface="Calibri Light" panose="020F0302020204030204"/>
            </a:endParaRPr>
          </a:p>
          <a:p>
            <a:pPr marL="285750" marR="0" lvl="0" indent="-285750" algn="l" defTabSz="914400" rtl="0" eaLnBrk="1" fontAlgn="auto" latinLnBrk="0" hangingPunct="1">
              <a:lnSpc>
                <a:spcPct val="100000"/>
              </a:lnSpc>
              <a:spcBef>
                <a:spcPts val="10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Steps in the Tier Appeal Process:</a:t>
            </a:r>
          </a:p>
          <a:p>
            <a:pPr marL="742950" marR="0" lvl="1"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Submit the Tier Appeal Form</a:t>
            </a:r>
          </a:p>
          <a:p>
            <a:pPr marL="742950" marR="0" lvl="1"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Present your case to the Student Treasury Board </a:t>
            </a:r>
          </a:p>
          <a:p>
            <a:pPr marL="1200150" marR="0" lvl="2"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Presentations must be no longer than 3 minutes (no minimum time)</a:t>
            </a:r>
          </a:p>
          <a:p>
            <a:pPr marL="1200150" marR="0" lvl="2"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No dress code</a:t>
            </a:r>
          </a:p>
          <a:p>
            <a:pPr marL="1200150" marR="0" lvl="2"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Please include: </a:t>
            </a:r>
          </a:p>
          <a:p>
            <a:pPr marL="1657350" marR="0" lvl="3"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Your current tier</a:t>
            </a:r>
          </a:p>
          <a:p>
            <a:pPr marL="1657350" marR="0" lvl="3"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The tier you want to be in</a:t>
            </a:r>
          </a:p>
          <a:p>
            <a:pPr marL="1657350" marR="0" lvl="3"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The requirement(s) you are challenging</a:t>
            </a:r>
          </a:p>
          <a:p>
            <a:pPr marL="1657350" marR="0" lvl="3" indent="-285750" algn="l" defTabSz="914400" rtl="0" eaLnBrk="1" fontAlgn="auto" latinLnBrk="0" hangingPunct="1">
              <a:lnSpc>
                <a:spcPct val="100000"/>
              </a:lnSpc>
              <a:spcBef>
                <a:spcPts val="500"/>
              </a:spcBef>
              <a:spcAft>
                <a:spcPts val="0"/>
              </a:spcAft>
              <a:buClrTx/>
              <a:buSzTx/>
              <a:buFont typeface="Arial,Sans-Serif"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The evidence for your challenge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endParaRPr>
          </a:p>
        </p:txBody>
      </p:sp>
      <p:pic>
        <p:nvPicPr>
          <p:cNvPr id="3" name="Picture 2">
            <a:extLst>
              <a:ext uri="{FF2B5EF4-FFF2-40B4-BE49-F238E27FC236}">
                <a16:creationId xmlns:a16="http://schemas.microsoft.com/office/drawing/2014/main" id="{D15D06AA-4DCE-C643-B581-880DDB257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2209727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3171-A6AC-B2B5-F13E-6CA493696E2F}"/>
              </a:ext>
            </a:extLst>
          </p:cNvPr>
          <p:cNvSpPr>
            <a:spLocks noGrp="1"/>
          </p:cNvSpPr>
          <p:nvPr>
            <p:ph type="ctrTitle"/>
          </p:nvPr>
        </p:nvSpPr>
        <p:spPr/>
        <p:txBody>
          <a:bodyPr/>
          <a:lstStyle/>
          <a:p>
            <a:r>
              <a:rPr lang="en-US" dirty="0"/>
              <a:t>Tier appeals</a:t>
            </a:r>
          </a:p>
        </p:txBody>
      </p:sp>
      <p:sp>
        <p:nvSpPr>
          <p:cNvPr id="8" name="Text Placeholder 2">
            <a:extLst>
              <a:ext uri="{FF2B5EF4-FFF2-40B4-BE49-F238E27FC236}">
                <a16:creationId xmlns:a16="http://schemas.microsoft.com/office/drawing/2014/main" id="{0DBA2A07-EA39-455E-E932-CD1D0D9B8C87}"/>
              </a:ext>
            </a:extLst>
          </p:cNvPr>
          <p:cNvSpPr txBox="1">
            <a:spLocks/>
          </p:cNvSpPr>
          <p:nvPr/>
        </p:nvSpPr>
        <p:spPr>
          <a:xfrm>
            <a:off x="1442764" y="2190146"/>
            <a:ext cx="10124475" cy="44930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Please note: </a:t>
            </a:r>
            <a:r>
              <a:rPr kumimoji="0" lang="en-US" sz="2000" b="0"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rPr>
              <a:t>the appeals process is not for RSOs to challenge the legitimacy of a requirement. The purpose of the appeals process is for RSOs who can give new information that was not submitted with their TRF or to clarify information that was submitted.</a:t>
            </a:r>
            <a:endParaRPr kumimoji="0" lang="en-US" sz="2000" b="1" i="0" u="none" strike="noStrike" kern="1200" cap="none" spc="0" normalizeH="0" baseline="0" noProof="0" dirty="0">
              <a:ln>
                <a:noFill/>
              </a:ln>
              <a:solidFill>
                <a:srgbClr val="000000"/>
              </a:solidFill>
              <a:effectLst/>
              <a:uLnTx/>
              <a:uFillTx/>
              <a:latin typeface="Calibri Light" panose="020F0302020204030204"/>
              <a:ea typeface="+mj-lt"/>
              <a:cs typeface="Calibri Light" panose="020F0302020204030204"/>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Calibri Light" panose="020F0302020204030204"/>
            </a:endParaRPr>
          </a:p>
        </p:txBody>
      </p:sp>
      <p:pic>
        <p:nvPicPr>
          <p:cNvPr id="3" name="Picture 2">
            <a:extLst>
              <a:ext uri="{FF2B5EF4-FFF2-40B4-BE49-F238E27FC236}">
                <a16:creationId xmlns:a16="http://schemas.microsoft.com/office/drawing/2014/main" id="{D15D06AA-4DCE-C643-B581-880DDB257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2888112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3290011" y="3059604"/>
            <a:ext cx="5536877" cy="738787"/>
          </a:xfrm>
        </p:spPr>
        <p:txBody>
          <a:bodyPr>
            <a:normAutofit fontScale="90000"/>
          </a:bodyPr>
          <a:lstStyle/>
          <a:p>
            <a:r>
              <a:rPr lang="en-US" dirty="0">
                <a:solidFill>
                  <a:schemeClr val="bg1"/>
                </a:solidFill>
              </a:rPr>
              <a:t>Sga Club Subsides</a:t>
            </a:r>
          </a:p>
        </p:txBody>
      </p:sp>
      <p:pic>
        <p:nvPicPr>
          <p:cNvPr id="2" name="Picture 1">
            <a:extLst>
              <a:ext uri="{FF2B5EF4-FFF2-40B4-BE49-F238E27FC236}">
                <a16:creationId xmlns:a16="http://schemas.microsoft.com/office/drawing/2014/main" id="{CD7D32CF-1770-51B1-EC7A-993667CB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3226458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Overview</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429686" y="1845578"/>
            <a:ext cx="10124475" cy="4619882"/>
          </a:xfrm>
        </p:spPr>
        <p:txBody>
          <a:bodyPr>
            <a:normAutofit/>
          </a:bodyPr>
          <a:lstStyle/>
          <a:p>
            <a:pPr marL="285750" indent="-285750">
              <a:buChar char="•"/>
            </a:pPr>
            <a:r>
              <a:rPr lang="en-US" dirty="0">
                <a:cs typeface="Calibri Light" panose="020F0302020204030204"/>
              </a:rPr>
              <a:t>In addition to the SGA Grant, clubs are eligible for a $250 subsidy every semester</a:t>
            </a:r>
          </a:p>
          <a:p>
            <a:pPr marL="742950" lvl="1">
              <a:buChar char="•"/>
            </a:pPr>
            <a:r>
              <a:rPr lang="en-US" dirty="0">
                <a:cs typeface="Calibri Light" panose="020F0302020204030204"/>
              </a:rPr>
              <a:t>Same eligibility requirements as club grants, except brand new clubs are eligible for this as well</a:t>
            </a:r>
          </a:p>
          <a:p>
            <a:pPr marL="285750" indent="-285750">
              <a:buFont typeface="Arial" panose="020B0604020202020204" pitchFamily="34" charset="0"/>
              <a:buChar char="•"/>
            </a:pPr>
            <a:r>
              <a:rPr lang="en-US" dirty="0">
                <a:cs typeface="Calibri Light" panose="020F0302020204030204"/>
              </a:rPr>
              <a:t>Can fund food for on campus events </a:t>
            </a:r>
          </a:p>
          <a:p>
            <a:pPr marL="742950" lvl="1">
              <a:buFont typeface="Arial" panose="020B0604020202020204" pitchFamily="34" charset="0"/>
              <a:buChar char="•"/>
            </a:pPr>
            <a:r>
              <a:rPr lang="en-US" u="sng" dirty="0">
                <a:cs typeface="Calibri Light" panose="020F0302020204030204"/>
              </a:rPr>
              <a:t>Purchase Pepsi products if possible</a:t>
            </a:r>
          </a:p>
          <a:p>
            <a:pPr marL="742950" lvl="1">
              <a:buFont typeface="Arial" panose="020B0604020202020204" pitchFamily="34" charset="0"/>
              <a:buChar char="•"/>
            </a:pPr>
            <a:r>
              <a:rPr lang="en-US" dirty="0">
                <a:cs typeface="Calibri Light" panose="020F0302020204030204"/>
              </a:rPr>
              <a:t>No alcohol, cigarettes, or anything prohibited by university policy</a:t>
            </a:r>
          </a:p>
          <a:p>
            <a:pPr marL="742950" lvl="1">
              <a:buFont typeface="Arial" panose="020B0604020202020204" pitchFamily="34" charset="0"/>
              <a:buChar char="•"/>
            </a:pPr>
            <a:r>
              <a:rPr lang="en-US" dirty="0">
                <a:cs typeface="Calibri Light" panose="020F0302020204030204"/>
              </a:rPr>
              <a:t>List of members who eat the food is required when submitting</a:t>
            </a:r>
          </a:p>
          <a:p>
            <a:pPr marL="285750" indent="-285750">
              <a:buFont typeface="Arial" panose="020B0604020202020204" pitchFamily="34" charset="0"/>
              <a:buChar char="•"/>
            </a:pPr>
            <a:r>
              <a:rPr lang="en-US" dirty="0">
                <a:cs typeface="Calibri Light" panose="020F0302020204030204"/>
              </a:rPr>
              <a:t>Funded on reimbursement basis. Must include the </a:t>
            </a:r>
            <a:r>
              <a:rPr lang="en-US" b="1" u="sng" dirty="0">
                <a:cs typeface="Calibri Light"/>
              </a:rPr>
              <a:t>itemized original receipt </a:t>
            </a:r>
            <a:r>
              <a:rPr lang="en-US" dirty="0">
                <a:cs typeface="Calibri Light"/>
              </a:rPr>
              <a:t>when submitting for refund</a:t>
            </a:r>
          </a:p>
          <a:p>
            <a:pPr marL="285750" indent="-285750">
              <a:buFont typeface="Arial" panose="020B0604020202020204" pitchFamily="34" charset="0"/>
              <a:buChar char="•"/>
            </a:pPr>
            <a:r>
              <a:rPr lang="en-US" dirty="0">
                <a:cs typeface="Calibri Light"/>
              </a:rPr>
              <a:t>First come, first serve</a:t>
            </a:r>
          </a:p>
          <a:p>
            <a:pPr marL="285750" indent="-285750">
              <a:buChar char="•"/>
            </a:pPr>
            <a:r>
              <a:rPr lang="en-US" dirty="0">
                <a:cs typeface="Calibri Light"/>
              </a:rPr>
              <a:t>Visit </a:t>
            </a:r>
            <a:r>
              <a:rPr lang="en-US" b="1" dirty="0" err="1">
                <a:cs typeface="Calibri Light"/>
              </a:rPr>
              <a:t>EagleLife</a:t>
            </a:r>
            <a:r>
              <a:rPr lang="en-US" b="1" dirty="0">
                <a:cs typeface="Calibri Light"/>
              </a:rPr>
              <a:t> &gt; Org Resources &gt; Financial Resouces &gt; SGA RSO Subsidies </a:t>
            </a:r>
            <a:r>
              <a:rPr lang="en-US" dirty="0">
                <a:cs typeface="Calibri Light"/>
              </a:rPr>
              <a:t>to find an information sheet, a template and the </a:t>
            </a:r>
            <a:r>
              <a:rPr lang="en-US" b="1" u="sng" dirty="0">
                <a:cs typeface="Calibri Light"/>
              </a:rPr>
              <a:t>subsidy form!</a:t>
            </a:r>
            <a:endParaRPr lang="en-US" dirty="0">
              <a:cs typeface="Calibri Light"/>
            </a:endParaRPr>
          </a:p>
          <a:p>
            <a:endParaRPr lang="en-US" dirty="0">
              <a:cs typeface="Calibri Light"/>
            </a:endParaRPr>
          </a:p>
          <a:p>
            <a:pPr algn="ctr"/>
            <a:r>
              <a:rPr lang="en-US" sz="1800" b="1" u="sng" dirty="0">
                <a:ea typeface="+mj-lt"/>
                <a:cs typeface="+mj-lt"/>
              </a:rPr>
              <a:t>DUE ON APRIL 12, 2024 @ 11:55pm on </a:t>
            </a:r>
            <a:r>
              <a:rPr lang="en-US" sz="1800" b="1" u="sng" dirty="0" err="1">
                <a:ea typeface="+mj-lt"/>
                <a:cs typeface="+mj-lt"/>
              </a:rPr>
              <a:t>EagleLife</a:t>
            </a:r>
            <a:endParaRPr lang="en-US" sz="1800" b="1" u="sng" dirty="0" err="1">
              <a:cs typeface="Calibri Light"/>
            </a:endParaRPr>
          </a:p>
          <a:p>
            <a:pPr marL="742950" lvl="1" indent="-285750">
              <a:buChar char="•"/>
            </a:pPr>
            <a:endParaRPr lang="en-US" sz="1800" dirty="0">
              <a:cs typeface="Calibri Light"/>
            </a:endParaRPr>
          </a:p>
        </p:txBody>
      </p:sp>
      <p:pic>
        <p:nvPicPr>
          <p:cNvPr id="4" name="Picture 3">
            <a:extLst>
              <a:ext uri="{FF2B5EF4-FFF2-40B4-BE49-F238E27FC236}">
                <a16:creationId xmlns:a16="http://schemas.microsoft.com/office/drawing/2014/main" id="{927FC03A-8A0C-5508-2C01-0D66E07AE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1508100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2928718" y="3059604"/>
            <a:ext cx="7461583" cy="738787"/>
          </a:xfrm>
        </p:spPr>
        <p:txBody>
          <a:bodyPr>
            <a:normAutofit fontScale="90000"/>
          </a:bodyPr>
          <a:lstStyle/>
          <a:p>
            <a:r>
              <a:rPr lang="en-US" dirty="0" err="1">
                <a:latin typeface="Sagona ExtraLight"/>
              </a:rPr>
              <a:t>Sga</a:t>
            </a:r>
            <a:r>
              <a:rPr lang="en-US" dirty="0">
                <a:latin typeface="Sagona ExtraLight"/>
              </a:rPr>
              <a:t> sponsored Events</a:t>
            </a:r>
            <a:endParaRPr lang="en-US" dirty="0"/>
          </a:p>
        </p:txBody>
      </p:sp>
      <p:pic>
        <p:nvPicPr>
          <p:cNvPr id="2" name="Picture 1">
            <a:extLst>
              <a:ext uri="{FF2B5EF4-FFF2-40B4-BE49-F238E27FC236}">
                <a16:creationId xmlns:a16="http://schemas.microsoft.com/office/drawing/2014/main" id="{CD7D32CF-1770-51B1-EC7A-993667CB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54954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Overview</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429686" y="1845578"/>
            <a:ext cx="10124475" cy="4619882"/>
          </a:xfrm>
        </p:spPr>
        <p:txBody>
          <a:bodyPr>
            <a:normAutofit/>
          </a:bodyPr>
          <a:lstStyle/>
          <a:p>
            <a:pPr marL="285750" indent="-285750">
              <a:buChar char="•"/>
            </a:pPr>
            <a:r>
              <a:rPr lang="en-US" dirty="0">
                <a:cs typeface="Calibri Light"/>
              </a:rPr>
              <a:t>SGA can sponsor events that are </a:t>
            </a:r>
            <a:r>
              <a:rPr lang="en-US" b="1" u="sng" dirty="0">
                <a:cs typeface="Calibri Light"/>
              </a:rPr>
              <a:t>ON CAMPUS</a:t>
            </a:r>
            <a:r>
              <a:rPr lang="en-US" dirty="0">
                <a:cs typeface="Calibri Light"/>
              </a:rPr>
              <a:t> and </a:t>
            </a:r>
            <a:r>
              <a:rPr lang="en-US" b="1" u="sng" dirty="0">
                <a:cs typeface="Calibri Light"/>
              </a:rPr>
              <a:t>BENEFIT THE ENTIRE STUDENT BODY</a:t>
            </a:r>
          </a:p>
          <a:p>
            <a:pPr marL="285750" indent="-285750">
              <a:buChar char="•"/>
            </a:pPr>
            <a:r>
              <a:rPr lang="en-US" dirty="0">
                <a:cs typeface="Calibri Light"/>
              </a:rPr>
              <a:t>There is no deadline for these types of things, it is based on when you need it!</a:t>
            </a:r>
          </a:p>
          <a:p>
            <a:pPr marL="285750" indent="-285750">
              <a:buChar char="•"/>
            </a:pPr>
            <a:r>
              <a:rPr lang="en-US" dirty="0">
                <a:cs typeface="Calibri Light"/>
              </a:rPr>
              <a:t>You will make a presentation that outlines when, where and what the event is and include a detailed budget for the event.</a:t>
            </a:r>
          </a:p>
          <a:p>
            <a:pPr marL="742950" lvl="1" indent="-285750">
              <a:buChar char="•"/>
            </a:pPr>
            <a:r>
              <a:rPr lang="en-US" dirty="0">
                <a:cs typeface="Calibri Light"/>
              </a:rPr>
              <a:t>This presentation will be presented at an SGA Closed and Open meeting where the student body will discuss it and SGA will vote to approve it or not. </a:t>
            </a:r>
          </a:p>
          <a:p>
            <a:pPr marL="742950" lvl="1" indent="-285750">
              <a:buChar char="•"/>
            </a:pPr>
            <a:r>
              <a:rPr lang="en-US" dirty="0">
                <a:cs typeface="Calibri Light"/>
              </a:rPr>
              <a:t>It is advised that you run the event and presentation by me first so I can ensure that it follows the SGA Funding Guidelines</a:t>
            </a:r>
          </a:p>
          <a:p>
            <a:pPr marL="742950" lvl="1" indent="-285750">
              <a:buChar char="•"/>
            </a:pPr>
            <a:r>
              <a:rPr lang="en-US" dirty="0">
                <a:cs typeface="Calibri Light"/>
              </a:rPr>
              <a:t>I am hoping to conduct a training on this to help you all use this funding option to the best of your ability</a:t>
            </a:r>
          </a:p>
          <a:p>
            <a:pPr marL="742950" lvl="1" indent="-285750">
              <a:buChar char="•"/>
            </a:pPr>
            <a:r>
              <a:rPr lang="en-US" dirty="0">
                <a:cs typeface="Calibri Light"/>
              </a:rPr>
              <a:t>For more information, please visit </a:t>
            </a:r>
            <a:r>
              <a:rPr lang="en-US" b="1" dirty="0" err="1">
                <a:cs typeface="Calibri Light"/>
              </a:rPr>
              <a:t>EagleLife</a:t>
            </a:r>
            <a:r>
              <a:rPr lang="en-US" b="1" dirty="0">
                <a:cs typeface="Calibri Light"/>
              </a:rPr>
              <a:t> &gt; Org Resources &gt; Financial Resources &gt; SGA Additional Funding Proposal Guidelines!</a:t>
            </a:r>
            <a:endParaRPr lang="en-US" dirty="0">
              <a:cs typeface="Calibri Light"/>
            </a:endParaRPr>
          </a:p>
          <a:p>
            <a:pPr marL="742950" lvl="1" indent="-285750">
              <a:buChar char="•"/>
            </a:pPr>
            <a:endParaRPr lang="en-US" dirty="0">
              <a:cs typeface="Calibri Light"/>
            </a:endParaRPr>
          </a:p>
          <a:p>
            <a:pPr lvl="1" algn="ctr"/>
            <a:r>
              <a:rPr lang="en-US" sz="1800" b="1" dirty="0">
                <a:cs typeface="Calibri Light"/>
              </a:rPr>
              <a:t>AS ALWAYS, REACH OUT WITH ANY QUESTIONS!</a:t>
            </a:r>
            <a:endParaRPr lang="en-US" dirty="0"/>
          </a:p>
          <a:p>
            <a:pPr lvl="1"/>
            <a:endParaRPr lang="en-US" dirty="0">
              <a:cs typeface="Calibri Light"/>
            </a:endParaRPr>
          </a:p>
        </p:txBody>
      </p:sp>
      <p:pic>
        <p:nvPicPr>
          <p:cNvPr id="4" name="Picture 3">
            <a:extLst>
              <a:ext uri="{FF2B5EF4-FFF2-40B4-BE49-F238E27FC236}">
                <a16:creationId xmlns:a16="http://schemas.microsoft.com/office/drawing/2014/main" id="{927FC03A-8A0C-5508-2C01-0D66E07AE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799" y="142876"/>
            <a:ext cx="1543050" cy="1543050"/>
          </a:xfrm>
          <a:prstGeom prst="rect">
            <a:avLst/>
          </a:prstGeom>
        </p:spPr>
      </p:pic>
    </p:spTree>
    <p:extLst>
      <p:ext uri="{BB962C8B-B14F-4D97-AF65-F5344CB8AC3E}">
        <p14:creationId xmlns:p14="http://schemas.microsoft.com/office/powerpoint/2010/main" val="2758265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5ECE-2D45-764D-A434-EA4997A38F9E}"/>
              </a:ext>
            </a:extLst>
          </p:cNvPr>
          <p:cNvSpPr>
            <a:spLocks noGrp="1"/>
          </p:cNvSpPr>
          <p:nvPr>
            <p:ph type="ctrTitle"/>
          </p:nvPr>
        </p:nvSpPr>
        <p:spPr>
          <a:xfrm>
            <a:off x="1467450" y="4191278"/>
            <a:ext cx="5390549" cy="637507"/>
          </a:xfrm>
        </p:spPr>
        <p:txBody>
          <a:bodyPr/>
          <a:lstStyle/>
          <a:p>
            <a:r>
              <a:rPr lang="en-US" sz="4800" dirty="0">
                <a:latin typeface="Sagona ExtraLight"/>
              </a:rPr>
              <a:t>Any Questions?</a:t>
            </a:r>
          </a:p>
        </p:txBody>
      </p:sp>
      <p:sp>
        <p:nvSpPr>
          <p:cNvPr id="3" name="Text Placeholder 2">
            <a:extLst>
              <a:ext uri="{FF2B5EF4-FFF2-40B4-BE49-F238E27FC236}">
                <a16:creationId xmlns:a16="http://schemas.microsoft.com/office/drawing/2014/main" id="{96018F6A-34AE-124E-868D-D500FE5002BF}"/>
              </a:ext>
            </a:extLst>
          </p:cNvPr>
          <p:cNvSpPr>
            <a:spLocks noGrp="1"/>
          </p:cNvSpPr>
          <p:nvPr>
            <p:ph type="body" sz="quarter" idx="14"/>
          </p:nvPr>
        </p:nvSpPr>
        <p:spPr>
          <a:xfrm>
            <a:off x="1467453" y="5001623"/>
            <a:ext cx="4832890" cy="1563951"/>
          </a:xfrm>
        </p:spPr>
        <p:txBody>
          <a:bodyPr vert="horz" lIns="0" tIns="45720" rIns="0" bIns="45720" rtlCol="0" anchor="t">
            <a:noAutofit/>
          </a:bodyPr>
          <a:lstStyle/>
          <a:p>
            <a:r>
              <a:rPr lang="en-US" sz="1800" dirty="0">
                <a:cs typeface="Calibri Light"/>
              </a:rPr>
              <a:t>Contact the SGA Treasurer with any questions:</a:t>
            </a:r>
          </a:p>
          <a:p>
            <a:r>
              <a:rPr lang="en-US" sz="1800" dirty="0">
                <a:cs typeface="Calibri Light"/>
              </a:rPr>
              <a:t>Makayla Gill</a:t>
            </a:r>
            <a:endParaRPr lang="en-US" dirty="0"/>
          </a:p>
          <a:p>
            <a:r>
              <a:rPr lang="en-US" sz="1800" dirty="0">
                <a:cs typeface="Calibri Light"/>
                <a:hlinkClick r:id="rId2"/>
              </a:rPr>
              <a:t>Prsgatre@erau.edu</a:t>
            </a:r>
            <a:endParaRPr lang="en-US" sz="1800" dirty="0">
              <a:cs typeface="Calibri Light"/>
            </a:endParaRPr>
          </a:p>
        </p:txBody>
      </p:sp>
      <p:pic>
        <p:nvPicPr>
          <p:cNvPr id="4" name="Picture 3">
            <a:extLst>
              <a:ext uri="{FF2B5EF4-FFF2-40B4-BE49-F238E27FC236}">
                <a16:creationId xmlns:a16="http://schemas.microsoft.com/office/drawing/2014/main" id="{9A9DE07E-2B0F-6D3B-B564-82E161749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071" y="994500"/>
            <a:ext cx="4631414" cy="4631414"/>
          </a:xfrm>
          <a:prstGeom prst="rect">
            <a:avLst/>
          </a:prstGeom>
        </p:spPr>
      </p:pic>
    </p:spTree>
    <p:extLst>
      <p:ext uri="{BB962C8B-B14F-4D97-AF65-F5344CB8AC3E}">
        <p14:creationId xmlns:p14="http://schemas.microsoft.com/office/powerpoint/2010/main" val="28057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3323"/>
            <a:ext cx="12192000" cy="1066800"/>
          </a:xfrm>
        </p:spPr>
        <p:txBody>
          <a:bodyPr/>
          <a:lstStyle/>
          <a:p>
            <a:pPr algn="ctr"/>
            <a:r>
              <a:rPr lang="en-US" dirty="0">
                <a:latin typeface="Arial Black" panose="020B0A04020102020204" pitchFamily="34" charset="0"/>
              </a:rPr>
              <a:t>Questions?</a:t>
            </a:r>
          </a:p>
        </p:txBody>
      </p:sp>
      <p:pic>
        <p:nvPicPr>
          <p:cNvPr id="5" name="Picture 4" descr="Classroom of students raising their hands in front of a teacher">
            <a:extLst>
              <a:ext uri="{FF2B5EF4-FFF2-40B4-BE49-F238E27FC236}">
                <a16:creationId xmlns:a16="http://schemas.microsoft.com/office/drawing/2014/main" id="{BCE7BC73-D064-4F35-988E-AFACD1A5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804" y="1849241"/>
            <a:ext cx="6472391" cy="4408684"/>
          </a:xfrm>
          <a:prstGeom prst="rect">
            <a:avLst/>
          </a:prstGeom>
        </p:spPr>
      </p:pic>
    </p:spTree>
    <p:extLst>
      <p:ext uri="{BB962C8B-B14F-4D97-AF65-F5344CB8AC3E}">
        <p14:creationId xmlns:p14="http://schemas.microsoft.com/office/powerpoint/2010/main" val="298594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453B32-4E2E-4505-B89F-D33CECFACD11}"/>
              </a:ext>
            </a:extLst>
          </p:cNvPr>
          <p:cNvPicPr>
            <a:picLocks noChangeAspect="1"/>
          </p:cNvPicPr>
          <p:nvPr/>
        </p:nvPicPr>
        <p:blipFill rotWithShape="1">
          <a:blip r:embed="rId3"/>
          <a:srcRect l="70803" t="5272" r="64" b="43889"/>
          <a:stretch/>
        </p:blipFill>
        <p:spPr>
          <a:xfrm>
            <a:off x="152400" y="533400"/>
            <a:ext cx="11963808" cy="5791200"/>
          </a:xfrm>
          <a:prstGeom prst="rect">
            <a:avLst/>
          </a:prstGeom>
        </p:spPr>
      </p:pic>
    </p:spTree>
    <p:extLst>
      <p:ext uri="{BB962C8B-B14F-4D97-AF65-F5344CB8AC3E}">
        <p14:creationId xmlns:p14="http://schemas.microsoft.com/office/powerpoint/2010/main" val="96420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3798"/>
            <a:ext cx="12192000" cy="1066800"/>
          </a:xfrm>
        </p:spPr>
        <p:txBody>
          <a:bodyPr/>
          <a:lstStyle/>
          <a:p>
            <a:pPr algn="ctr"/>
            <a:r>
              <a:rPr lang="en-US" dirty="0">
                <a:latin typeface="Arial Black" panose="020B0A04020102020204" pitchFamily="34" charset="0"/>
              </a:rPr>
              <a:t>Types of RSOs</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1935099"/>
            <a:ext cx="10972800" cy="2551176"/>
          </a:xfrm>
          <a:prstGeom prst="rect">
            <a:avLst/>
          </a:prstGeom>
        </p:spPr>
        <p:txBody>
          <a:bodyPr vert="horz">
            <a:normAutofit fontScale="25000" lnSpcReduction="2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12800" b="0" i="0" u="none" strike="noStrike" kern="1200" cap="none" spc="0" normalizeH="0" baseline="0" noProof="0" dirty="0">
                <a:ln>
                  <a:noFill/>
                </a:ln>
                <a:solidFill>
                  <a:prstClr val="black"/>
                </a:solidFill>
                <a:effectLst/>
                <a:uLnTx/>
                <a:uFillTx/>
                <a:latin typeface="Calibri" panose="020F0502020204030204"/>
                <a:ea typeface="+mn-ea"/>
                <a:cs typeface="+mn-cs"/>
              </a:rPr>
              <a:t>Sponsored Student Organizations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12800" b="0" i="0" u="none" strike="noStrike" kern="1200" cap="none" spc="0" normalizeH="0" baseline="0" noProof="0" dirty="0">
                <a:ln>
                  <a:noFill/>
                </a:ln>
                <a:solidFill>
                  <a:prstClr val="black"/>
                </a:solidFill>
                <a:effectLst/>
                <a:uLnTx/>
                <a:uFillTx/>
                <a:latin typeface="Calibri" panose="020F0502020204030204"/>
                <a:ea typeface="+mn-ea"/>
                <a:cs typeface="+mn-cs"/>
              </a:rPr>
              <a:t>General Student Organizations</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12800" b="0" i="0" u="none" strike="noStrike" kern="1200" cap="none" spc="0" normalizeH="0" baseline="0" noProof="0" dirty="0">
                <a:ln>
                  <a:noFill/>
                </a:ln>
                <a:solidFill>
                  <a:prstClr val="black"/>
                </a:solidFill>
                <a:effectLst/>
                <a:uLnTx/>
                <a:uFillTx/>
                <a:latin typeface="Calibri" panose="020F0502020204030204"/>
                <a:ea typeface="+mn-ea"/>
                <a:cs typeface="+mn-cs"/>
              </a:rPr>
              <a:t>Fraternity and Sorority Life (FSL) Chapter</a:t>
            </a:r>
          </a:p>
          <a:p>
            <a:pPr marL="365760" marR="0" lvl="0" indent="-256032" algn="l" defTabSz="914400" rtl="0" eaLnBrk="1" fontAlgn="auto" latinLnBrk="0" hangingPunct="1">
              <a:lnSpc>
                <a:spcPct val="100000"/>
              </a:lnSpc>
              <a:spcBef>
                <a:spcPts val="300"/>
              </a:spcBef>
              <a:spcAft>
                <a:spcPts val="0"/>
              </a:spcAft>
              <a:buClr>
                <a:srgbClr val="00B2E3">
                  <a:lumMod val="75000"/>
                </a:srgbClr>
              </a:buClr>
              <a:buSzTx/>
              <a:buFont typeface="Georgia"/>
              <a:buChar char="•"/>
              <a:tabLst/>
              <a:defRPr/>
            </a:pPr>
            <a:r>
              <a:rPr kumimoji="0" lang="en-US" sz="12800" b="0" i="0" u="none" strike="noStrike" kern="1200" cap="none" spc="0" normalizeH="0" baseline="0" noProof="0" dirty="0">
                <a:ln>
                  <a:noFill/>
                </a:ln>
                <a:solidFill>
                  <a:prstClr val="black"/>
                </a:solidFill>
                <a:effectLst/>
                <a:uLnTx/>
                <a:uFillTx/>
                <a:latin typeface="Calibri" panose="020F0502020204030204"/>
                <a:ea typeface="+mn-ea"/>
                <a:cs typeface="+mn-cs"/>
              </a:rPr>
              <a:t>Student Government Association (SGA) Service Organization</a:t>
            </a:r>
          </a:p>
          <a:p>
            <a:pPr marL="109728" marR="0" lvl="0" indent="0" algn="l" defTabSz="914400" rtl="0" eaLnBrk="1" fontAlgn="auto" latinLnBrk="0" hangingPunct="1">
              <a:lnSpc>
                <a:spcPct val="100000"/>
              </a:lnSpc>
              <a:spcBef>
                <a:spcPts val="300"/>
              </a:spcBef>
              <a:spcAft>
                <a:spcPts val="0"/>
              </a:spcAft>
              <a:buClr>
                <a:srgbClr val="00B2E3">
                  <a:lumMod val="75000"/>
                </a:srgbClr>
              </a:buClr>
              <a:buSzTx/>
              <a:buFont typeface="Georgia"/>
              <a:buNone/>
              <a:tabLst/>
              <a:defRPr/>
            </a:pPr>
            <a:endParaRPr kumimoji="0" lang="en-US" sz="2800" b="0" i="0" u="none" strike="noStrike" kern="1200" cap="none" spc="0" normalizeH="0" baseline="0" noProof="0" dirty="0">
              <a:ln>
                <a:noFill/>
              </a:ln>
              <a:solidFill>
                <a:srgbClr val="03539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4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27A403-787C-7286-9F63-C5D557FAC546}"/>
              </a:ext>
            </a:extLst>
          </p:cNvPr>
          <p:cNvPicPr>
            <a:picLocks noChangeAspect="1"/>
          </p:cNvPicPr>
          <p:nvPr/>
        </p:nvPicPr>
        <p:blipFill>
          <a:blip r:embed="rId2"/>
          <a:stretch>
            <a:fillRect/>
          </a:stretch>
        </p:blipFill>
        <p:spPr>
          <a:xfrm>
            <a:off x="492665" y="1248209"/>
            <a:ext cx="10954407" cy="4638886"/>
          </a:xfrm>
          <a:prstGeom prst="rect">
            <a:avLst/>
          </a:prstGeom>
        </p:spPr>
      </p:pic>
      <p:sp>
        <p:nvSpPr>
          <p:cNvPr id="8" name="Rectangle 7"/>
          <p:cNvSpPr/>
          <p:nvPr/>
        </p:nvSpPr>
        <p:spPr>
          <a:xfrm>
            <a:off x="5633047" y="4908429"/>
            <a:ext cx="2751825" cy="195733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1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7549"/>
            <a:ext cx="12192000" cy="1066800"/>
          </a:xfrm>
        </p:spPr>
        <p:txBody>
          <a:bodyPr/>
          <a:lstStyle/>
          <a:p>
            <a:pPr algn="ctr"/>
            <a:r>
              <a:rPr lang="en-US" dirty="0">
                <a:latin typeface="Arial Black" panose="020B0A04020102020204" pitchFamily="34" charset="0"/>
              </a:rPr>
              <a:t>Eagle Life</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2034349"/>
            <a:ext cx="10972800" cy="2789301"/>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US" dirty="0">
                <a:solidFill>
                  <a:schemeClr val="tx1"/>
                </a:solidFill>
              </a:rPr>
              <a:t>Event registration</a:t>
            </a:r>
          </a:p>
          <a:p>
            <a:pPr lvl="1"/>
            <a:r>
              <a:rPr lang="en-US" dirty="0">
                <a:solidFill>
                  <a:schemeClr val="tx1"/>
                </a:solidFill>
              </a:rPr>
              <a:t>Virtual / On campus / off campus (same day and local) / off campus (travel)</a:t>
            </a:r>
          </a:p>
          <a:p>
            <a:r>
              <a:rPr lang="en-US" dirty="0">
                <a:solidFill>
                  <a:schemeClr val="tx1"/>
                </a:solidFill>
              </a:rPr>
              <a:t>Annual org re-registration</a:t>
            </a:r>
          </a:p>
          <a:p>
            <a:r>
              <a:rPr lang="en-US" dirty="0">
                <a:solidFill>
                  <a:schemeClr val="tx1"/>
                </a:solidFill>
              </a:rPr>
              <a:t>Maintain roster of organization members</a:t>
            </a:r>
          </a:p>
          <a:p>
            <a:r>
              <a:rPr lang="en-US" dirty="0">
                <a:solidFill>
                  <a:schemeClr val="tx1"/>
                </a:solidFill>
              </a:rPr>
              <a:t>Communicate with membership</a:t>
            </a:r>
          </a:p>
          <a:p>
            <a:r>
              <a:rPr lang="en-US" dirty="0">
                <a:solidFill>
                  <a:schemeClr val="tx1"/>
                </a:solidFill>
              </a:rPr>
              <a:t>Promote your org and events to the campus community</a:t>
            </a:r>
          </a:p>
          <a:p>
            <a:r>
              <a:rPr lang="en-US" dirty="0">
                <a:solidFill>
                  <a:schemeClr val="tx1"/>
                </a:solidFill>
              </a:rPr>
              <a:t>Create a public facing website</a:t>
            </a:r>
          </a:p>
          <a:p>
            <a:r>
              <a:rPr lang="en-US" dirty="0">
                <a:solidFill>
                  <a:schemeClr val="tx1"/>
                </a:solidFill>
              </a:rPr>
              <a:t>Safely store documents and records for easy officer turnover </a:t>
            </a:r>
          </a:p>
          <a:p>
            <a:endParaRPr lang="en-US" dirty="0">
              <a:solidFill>
                <a:schemeClr val="tx1"/>
              </a:solidFill>
            </a:endParaRPr>
          </a:p>
          <a:p>
            <a:pPr lvl="1"/>
            <a:endParaRPr lang="en-US" dirty="0">
              <a:solidFill>
                <a:schemeClr val="tx1"/>
              </a:solidFill>
            </a:endParaRPr>
          </a:p>
          <a:p>
            <a:pPr marL="109728" indent="0">
              <a:buNone/>
            </a:pPr>
            <a:endParaRPr lang="en-US" dirty="0"/>
          </a:p>
        </p:txBody>
      </p:sp>
    </p:spTree>
    <p:extLst>
      <p:ext uri="{BB962C8B-B14F-4D97-AF65-F5344CB8AC3E}">
        <p14:creationId xmlns:p14="http://schemas.microsoft.com/office/powerpoint/2010/main" val="364347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2096218"/>
            <a:ext cx="10972800" cy="4512071"/>
          </a:xfrm>
          <a:prstGeom prst="rect">
            <a:avLst/>
          </a:prstGeom>
        </p:spPr>
        <p:txBody>
          <a:bodyPr vert="horz" anchor="t">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4000" dirty="0">
                <a:solidFill>
                  <a:schemeClr val="tx1"/>
                </a:solidFill>
              </a:rPr>
              <a:t>Registration</a:t>
            </a:r>
          </a:p>
          <a:p>
            <a:pPr marL="109728" indent="0" algn="ctr">
              <a:buNone/>
            </a:pPr>
            <a:r>
              <a:rPr lang="en-US" sz="4000" dirty="0">
                <a:solidFill>
                  <a:schemeClr val="tx1"/>
                </a:solidFill>
              </a:rPr>
              <a:t>Membership</a:t>
            </a:r>
          </a:p>
          <a:p>
            <a:pPr marL="109728" indent="0" algn="ctr">
              <a:buNone/>
            </a:pPr>
            <a:r>
              <a:rPr lang="en-US" sz="4000" dirty="0">
                <a:solidFill>
                  <a:schemeClr val="tx1"/>
                </a:solidFill>
              </a:rPr>
              <a:t>Student Leadership</a:t>
            </a:r>
          </a:p>
          <a:p>
            <a:pPr marL="109728" indent="0" algn="ctr">
              <a:buNone/>
            </a:pPr>
            <a:r>
              <a:rPr lang="en-US" sz="4000" dirty="0">
                <a:solidFill>
                  <a:schemeClr val="tx1"/>
                </a:solidFill>
              </a:rPr>
              <a:t>Guiding Documents</a:t>
            </a:r>
          </a:p>
          <a:p>
            <a:pPr marL="109728" indent="0" algn="ctr">
              <a:buNone/>
            </a:pPr>
            <a:r>
              <a:rPr lang="en-US" sz="4000" dirty="0">
                <a:solidFill>
                  <a:schemeClr val="tx1"/>
                </a:solidFill>
              </a:rPr>
              <a:t>Advisors</a:t>
            </a:r>
          </a:p>
          <a:p>
            <a:endParaRPr lang="en-US" dirty="0">
              <a:solidFill>
                <a:schemeClr val="tx1"/>
              </a:solidFill>
            </a:endParaRPr>
          </a:p>
          <a:p>
            <a:pPr lvl="2"/>
            <a:endParaRPr lang="en-US" dirty="0">
              <a:solidFill>
                <a:schemeClr val="tx1"/>
              </a:solidFill>
            </a:endParaRP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205055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2096218"/>
            <a:ext cx="10972800" cy="4512071"/>
          </a:xfrm>
          <a:prstGeom prst="rect">
            <a:avLst/>
          </a:prstGeom>
        </p:spPr>
        <p:txBody>
          <a:bodyPr vert="horz" anchor="t">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4000" dirty="0">
                <a:solidFill>
                  <a:schemeClr val="tx1"/>
                </a:solidFill>
              </a:rPr>
              <a:t>REGISTRATION</a:t>
            </a:r>
          </a:p>
          <a:p>
            <a:endParaRPr lang="en-US" dirty="0">
              <a:solidFill>
                <a:schemeClr val="tx1"/>
              </a:solidFill>
            </a:endParaRPr>
          </a:p>
          <a:p>
            <a:pPr marL="109728" indent="0" algn="ctr">
              <a:buNone/>
            </a:pPr>
            <a:r>
              <a:rPr lang="en-US" dirty="0">
                <a:solidFill>
                  <a:schemeClr val="tx1"/>
                </a:solidFill>
              </a:rPr>
              <a:t>All RSOs must re-register their organization each year within the published dates during the Spring semester </a:t>
            </a:r>
          </a:p>
          <a:p>
            <a:pPr lvl="2"/>
            <a:endParaRPr lang="en-US" dirty="0">
              <a:solidFill>
                <a:schemeClr val="tx1"/>
              </a:solidFill>
            </a:endParaRP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250499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2096218"/>
            <a:ext cx="10972800" cy="4512071"/>
          </a:xfrm>
          <a:prstGeom prst="rect">
            <a:avLst/>
          </a:prstGeom>
        </p:spPr>
        <p:txBody>
          <a:bodyPr vert="horz" anchor="t">
            <a:normAutofit fontScale="92500"/>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4000" dirty="0">
                <a:solidFill>
                  <a:schemeClr val="tx1"/>
                </a:solidFill>
              </a:rPr>
              <a:t>MEMBERSHIP</a:t>
            </a:r>
          </a:p>
          <a:p>
            <a:endParaRPr lang="en-US" dirty="0">
              <a:solidFill>
                <a:schemeClr val="tx1"/>
              </a:solidFill>
            </a:endParaRPr>
          </a:p>
          <a:p>
            <a:pPr marL="109728" indent="0" algn="ctr">
              <a:buNone/>
            </a:pPr>
            <a:r>
              <a:rPr lang="en-US" dirty="0">
                <a:solidFill>
                  <a:schemeClr val="tx1"/>
                </a:solidFill>
              </a:rPr>
              <a:t>RSOs must maintain at least five active members currently enrolled as students at Embry-Riddle Aeronautical University – Prescott.</a:t>
            </a:r>
          </a:p>
          <a:p>
            <a:pPr marL="109728" indent="0" algn="ctr">
              <a:buNone/>
            </a:pPr>
            <a:endParaRPr lang="en-US" dirty="0">
              <a:solidFill>
                <a:schemeClr val="tx1"/>
              </a:solidFill>
            </a:endParaRPr>
          </a:p>
          <a:p>
            <a:pPr marL="109728" indent="0" algn="ctr">
              <a:buNone/>
            </a:pPr>
            <a:r>
              <a:rPr lang="en-US" sz="2200" dirty="0">
                <a:solidFill>
                  <a:schemeClr val="tx1"/>
                </a:solidFill>
              </a:rPr>
              <a:t>    Community members (Non-ERAU Prescott student and over the age of eighteen) are permitted to participate within ERAU Prescott RSOs, pending the completion of a Community Member Agreement. ERAU Prescott students must make up at least sixty percent of a RSO’s total membership.</a:t>
            </a:r>
          </a:p>
          <a:p>
            <a:pPr marL="109728" indent="0" algn="ctr">
              <a:buNone/>
            </a:pPr>
            <a:endParaRPr lang="en-US" sz="2200" dirty="0">
              <a:solidFill>
                <a:schemeClr val="tx1"/>
              </a:solidFill>
            </a:endParaRPr>
          </a:p>
          <a:p>
            <a:pPr marL="109728" indent="0" algn="ctr">
              <a:buNone/>
            </a:pPr>
            <a:r>
              <a:rPr lang="en-US" sz="2200" dirty="0">
                <a:solidFill>
                  <a:schemeClr val="tx1"/>
                </a:solidFill>
              </a:rPr>
              <a:t>    Membership records are to be maintained and kept up to date through the RSO’s Eagle Life page.</a:t>
            </a:r>
          </a:p>
          <a:p>
            <a:pPr marL="109728" indent="0" algn="ctr">
              <a:buNone/>
            </a:pPr>
            <a:endParaRPr lang="en-US" dirty="0">
              <a:solidFill>
                <a:schemeClr val="tx1"/>
              </a:solidFill>
            </a:endParaRP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13103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673"/>
            <a:ext cx="12192000" cy="1066800"/>
          </a:xfrm>
        </p:spPr>
        <p:txBody>
          <a:bodyPr/>
          <a:lstStyle/>
          <a:p>
            <a:pPr algn="ctr"/>
            <a:r>
              <a:rPr lang="en-US" dirty="0">
                <a:latin typeface="Arial Black" panose="020B0A04020102020204" pitchFamily="34" charset="0"/>
              </a:rPr>
              <a:t>Requirements for Recognition</a:t>
            </a:r>
          </a:p>
        </p:txBody>
      </p:sp>
      <p:sp>
        <p:nvSpPr>
          <p:cNvPr id="12" name="Content Placeholder 2">
            <a:extLst>
              <a:ext uri="{FF2B5EF4-FFF2-40B4-BE49-F238E27FC236}">
                <a16:creationId xmlns:a16="http://schemas.microsoft.com/office/drawing/2014/main" id="{F37F72EB-B647-4C4B-A4EA-AB3830EBC5D9}"/>
              </a:ext>
            </a:extLst>
          </p:cNvPr>
          <p:cNvSpPr txBox="1">
            <a:spLocks/>
          </p:cNvSpPr>
          <p:nvPr/>
        </p:nvSpPr>
        <p:spPr>
          <a:xfrm>
            <a:off x="609600" y="2096218"/>
            <a:ext cx="10972800" cy="4512071"/>
          </a:xfrm>
          <a:prstGeom prst="rect">
            <a:avLst/>
          </a:prstGeom>
        </p:spPr>
        <p:txBody>
          <a:bodyPr vert="horz" anchor="t">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lgn="ctr">
              <a:buNone/>
            </a:pPr>
            <a:r>
              <a:rPr lang="en-US" sz="4000" dirty="0">
                <a:solidFill>
                  <a:schemeClr val="tx1"/>
                </a:solidFill>
              </a:rPr>
              <a:t>STUDENT LEADERSHIP</a:t>
            </a:r>
          </a:p>
          <a:p>
            <a:endParaRPr lang="en-US" dirty="0">
              <a:solidFill>
                <a:schemeClr val="tx1"/>
              </a:solidFill>
            </a:endParaRPr>
          </a:p>
          <a:p>
            <a:pPr marL="109728" indent="0" algn="ctr">
              <a:buNone/>
            </a:pPr>
            <a:r>
              <a:rPr lang="en-US" dirty="0">
                <a:solidFill>
                  <a:schemeClr val="tx1"/>
                </a:solidFill>
              </a:rPr>
              <a:t>RSOs must have at least two officers - a chief executive (i.e. president) and a financial officer (i.e. treasurer). </a:t>
            </a:r>
          </a:p>
          <a:p>
            <a:pPr marL="109728" indent="0" algn="ctr">
              <a:buNone/>
            </a:pPr>
            <a:endParaRPr lang="en-US" dirty="0">
              <a:solidFill>
                <a:schemeClr val="tx1"/>
              </a:solidFill>
            </a:endParaRPr>
          </a:p>
          <a:p>
            <a:pPr marL="109728" indent="0" algn="ctr">
              <a:buNone/>
            </a:pPr>
            <a:r>
              <a:rPr lang="en-US" dirty="0">
                <a:solidFill>
                  <a:schemeClr val="tx1"/>
                </a:solidFill>
              </a:rPr>
              <a:t>These officers, and any others, must be enrolled as students at ERAU Prescott, in good academic and conduct standing, and accurately listed in the RSO’s Eagle Life page.</a:t>
            </a:r>
          </a:p>
        </p:txBody>
      </p:sp>
      <p:sp>
        <p:nvSpPr>
          <p:cNvPr id="7" name="Content Placeholder 2">
            <a:extLst>
              <a:ext uri="{FF2B5EF4-FFF2-40B4-BE49-F238E27FC236}">
                <a16:creationId xmlns:a16="http://schemas.microsoft.com/office/drawing/2014/main" id="{E1DD28B9-3E1F-4482-917E-AB8F291E8FDA}"/>
              </a:ext>
            </a:extLst>
          </p:cNvPr>
          <p:cNvSpPr txBox="1">
            <a:spLocks/>
          </p:cNvSpPr>
          <p:nvPr/>
        </p:nvSpPr>
        <p:spPr>
          <a:xfrm>
            <a:off x="609600" y="5333464"/>
            <a:ext cx="10972800" cy="127482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val="311865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Custom 6">
      <a:dk1>
        <a:sysClr val="windowText" lastClr="000000"/>
      </a:dk1>
      <a:lt1>
        <a:sysClr val="window" lastClr="FFFFFF"/>
      </a:lt1>
      <a:dk2>
        <a:srgbClr val="03539E"/>
      </a:dk2>
      <a:lt2>
        <a:srgbClr val="FFFFFF"/>
      </a:lt2>
      <a:accent1>
        <a:srgbClr val="00539E"/>
      </a:accent1>
      <a:accent2>
        <a:srgbClr val="FFCB06"/>
      </a:accent2>
      <a:accent3>
        <a:srgbClr val="00B2E3"/>
      </a:accent3>
      <a:accent4>
        <a:srgbClr val="D0932C"/>
      </a:accent4>
      <a:accent5>
        <a:srgbClr val="FF4040"/>
      </a:accent5>
      <a:accent6>
        <a:srgbClr val="FF4040"/>
      </a:accent6>
      <a:hlink>
        <a:srgbClr val="0070C0"/>
      </a:hlink>
      <a:folHlink>
        <a:srgbClr val="C0000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Modern Clean Sophisticated_01_AS - v6" id="{0AA3A176-5614-4CF7-97C7-387B0FB7AD04}" vid="{229230A5-5D58-4AD6-A6F9-E951DED424C1}"/>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Training presentation</Template>
  <TotalTime>9075</TotalTime>
  <Words>4662</Words>
  <Application>Microsoft Office PowerPoint</Application>
  <PresentationFormat>Widescreen</PresentationFormat>
  <Paragraphs>439</Paragraphs>
  <Slides>51</Slides>
  <Notes>41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Arial Black</vt:lpstr>
      <vt:lpstr>Arial,Sans-Serif</vt:lpstr>
      <vt:lpstr>Calibri</vt:lpstr>
      <vt:lpstr>Calibri Light</vt:lpstr>
      <vt:lpstr>Georgia</vt:lpstr>
      <vt:lpstr>Sagona ExtraLight</vt:lpstr>
      <vt:lpstr>Speak Pro</vt:lpstr>
      <vt:lpstr>Wingdings</vt:lpstr>
      <vt:lpstr>Wingdings 2</vt:lpstr>
      <vt:lpstr>Training presentation</vt:lpstr>
      <vt:lpstr>Office Theme</vt:lpstr>
      <vt:lpstr>Spring 2024 Officer Orientation</vt:lpstr>
      <vt:lpstr>Department of Student Engagement (DSE)</vt:lpstr>
      <vt:lpstr>  DSE Mission Statement</vt:lpstr>
      <vt:lpstr>Recognized Student Organizations (RSOs)</vt:lpstr>
      <vt:lpstr>Types of RSOs</vt:lpstr>
      <vt:lpstr>Requirements for Recognition</vt:lpstr>
      <vt:lpstr>Requirements for Recognition</vt:lpstr>
      <vt:lpstr>Requirements for Recognition</vt:lpstr>
      <vt:lpstr>Requirements for Recognition</vt:lpstr>
      <vt:lpstr>Requirements for Recognition</vt:lpstr>
      <vt:lpstr>Requirements for Recognition</vt:lpstr>
      <vt:lpstr>Requirements for Recognition</vt:lpstr>
      <vt:lpstr>Spring 2024 RSO Event Policies</vt:lpstr>
      <vt:lpstr>Spring 2024 Athletic Facility Event Policies</vt:lpstr>
      <vt:lpstr>Food Handler Certifications</vt:lpstr>
      <vt:lpstr>Reservable Spaces</vt:lpstr>
      <vt:lpstr>Rec Fields</vt:lpstr>
      <vt:lpstr>Quad / Amphitheater</vt:lpstr>
      <vt:lpstr>Courtyard</vt:lpstr>
      <vt:lpstr>PowerPoint Presentation</vt:lpstr>
      <vt:lpstr>PowerPoint Presentation</vt:lpstr>
      <vt:lpstr>Lower Hangar</vt:lpstr>
      <vt:lpstr>DLC Auditorium</vt:lpstr>
      <vt:lpstr>Chapel</vt:lpstr>
      <vt:lpstr>Center for Diversity and Inclusion</vt:lpstr>
      <vt:lpstr>Facilities work orders</vt:lpstr>
      <vt:lpstr>Media Services Request  (Event Technology Work Order)</vt:lpstr>
      <vt:lpstr>Posting Policy</vt:lpstr>
      <vt:lpstr>Posting Policy Violations</vt:lpstr>
      <vt:lpstr>Other Advertising Methods</vt:lpstr>
      <vt:lpstr>Other Advertising Methods</vt:lpstr>
      <vt:lpstr>Other Advertising Methods</vt:lpstr>
      <vt:lpstr>Mail</vt:lpstr>
      <vt:lpstr>PowerPoint Presentation</vt:lpstr>
      <vt:lpstr>SGA Funding</vt:lpstr>
      <vt:lpstr>Sga RSO Grants</vt:lpstr>
      <vt:lpstr>Proposal Process</vt:lpstr>
      <vt:lpstr>Overview</vt:lpstr>
      <vt:lpstr>Tiered funding feedback</vt:lpstr>
      <vt:lpstr>tier system</vt:lpstr>
      <vt:lpstr>Tier appeals</vt:lpstr>
      <vt:lpstr>Tier appeals</vt:lpstr>
      <vt:lpstr>Sga Club Subsides</vt:lpstr>
      <vt:lpstr>Overview</vt:lpstr>
      <vt:lpstr>Sga sponsored Events</vt:lpstr>
      <vt:lpstr>Overview</vt:lpstr>
      <vt:lpstr>Any Questions?</vt:lpstr>
      <vt:lpstr>Questions?</vt:lpstr>
      <vt:lpstr>PowerPoint Presentation</vt:lpstr>
      <vt:lpstr>PowerPoint Presentation</vt:lpstr>
      <vt:lpstr>Eagle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2021 Officer Orientation</dc:title>
  <dc:creator>Swann-Gunlefinger, Chris</dc:creator>
  <cp:lastModifiedBy>Swann-Gunlefinger, Chris</cp:lastModifiedBy>
  <cp:revision>78</cp:revision>
  <cp:lastPrinted>2022-01-20T19:43:15Z</cp:lastPrinted>
  <dcterms:created xsi:type="dcterms:W3CDTF">2021-08-28T18:03:24Z</dcterms:created>
  <dcterms:modified xsi:type="dcterms:W3CDTF">2024-01-18T21:58:48Z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