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5"/>
  </p:notesMasterIdLst>
  <p:sldIdLst>
    <p:sldId id="256" r:id="rId5"/>
    <p:sldId id="257" r:id="rId6"/>
    <p:sldId id="354" r:id="rId7"/>
    <p:sldId id="258" r:id="rId8"/>
    <p:sldId id="329" r:id="rId9"/>
    <p:sldId id="346" r:id="rId10"/>
    <p:sldId id="353" r:id="rId11"/>
    <p:sldId id="260" r:id="rId12"/>
    <p:sldId id="338" r:id="rId13"/>
    <p:sldId id="355" r:id="rId14"/>
    <p:sldId id="330" r:id="rId15"/>
    <p:sldId id="337" r:id="rId16"/>
    <p:sldId id="312" r:id="rId17"/>
    <p:sldId id="263" r:id="rId18"/>
    <p:sldId id="352" r:id="rId19"/>
    <p:sldId id="351" r:id="rId20"/>
    <p:sldId id="276" r:id="rId21"/>
    <p:sldId id="348" r:id="rId22"/>
    <p:sldId id="349" r:id="rId23"/>
    <p:sldId id="350" r:id="rId24"/>
    <p:sldId id="277" r:id="rId25"/>
    <p:sldId id="278" r:id="rId26"/>
    <p:sldId id="347" r:id="rId27"/>
    <p:sldId id="279" r:id="rId28"/>
    <p:sldId id="283" r:id="rId29"/>
    <p:sldId id="280" r:id="rId30"/>
    <p:sldId id="281" r:id="rId31"/>
    <p:sldId id="272" r:id="rId32"/>
    <p:sldId id="332" r:id="rId33"/>
    <p:sldId id="273" r:id="rId34"/>
  </p:sldIdLst>
  <p:sldSz cx="12192000" cy="6858000"/>
  <p:notesSz cx="6858000" cy="9144000"/>
  <p:embeddedFontLst>
    <p:embeddedFont>
      <p:font typeface="Helvetica" panose="020B0604020202020204" pitchFamily="34" charset="0"/>
      <p:regular r:id="rId36"/>
      <p:bold r:id="rId37"/>
      <p:italic r:id="rId38"/>
      <p:boldItalic r:id="rId39"/>
    </p:embeddedFont>
    <p:embeddedFont>
      <p:font typeface="Verdana Pro" panose="020B060403050404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78" roundtripDataSignature="AMtx7mj4ToYpOTtbCiFxeYClCn0aPfZbQ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1E3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C46A19-79E7-42D4-BF3B-41E20498B958}" v="195" dt="2023-11-08T19:56:09.237"/>
    <p1510:client id="{0CA588BD-5E2F-4B37-8BF9-56207FEE54A4}" v="83" dt="2023-11-08T17:04:38.033"/>
    <p1510:client id="{0F520116-FD02-4521-9E67-EC4AA9FF8C44}" v="699" dt="2023-11-08T19:48:15.042"/>
    <p1510:client id="{1BF95DA0-D604-49C4-9612-7462592A1EE4}" v="2" dt="2023-11-08T16:12:23.179"/>
    <p1510:client id="{3D539CE2-71FC-4F4F-89B1-7EE676225FA6}" v="475" dt="2023-11-08T20:11:11.278"/>
    <p1510:client id="{4304AF91-D3FD-B9ED-677E-896825145B17}" v="1" dt="2023-11-10T14:42:12.410"/>
    <p1510:client id="{5B70B2B9-5810-4740-ABD7-2BB5B7CE7A54}" v="9" vWet="10" dt="2023-11-08T19:58:57.576"/>
    <p1510:client id="{901ADD6E-1F88-407F-9F89-76703CE608E5}" v="3" dt="2023-11-08T15:46:18.758"/>
    <p1510:client id="{9C414527-E34C-4618-A748-1477C786DD02}" v="5" dt="2023-11-08T19:35:12.663"/>
    <p1510:client id="{BC9804F1-B2D0-0DA2-C0A4-98086EBF10F3}" v="1112" dt="2023-11-08T16:31:01.234"/>
    <p1510:client id="{BD1CC838-5ED7-4FD8-996D-8CD108CDE360}" v="9" dt="2023-11-08T15:44:52.583"/>
    <p1510:client id="{C7E4509A-B899-4906-BB37-982ED51F6F20}" v="29" dt="2023-11-08T19:34:41.403"/>
    <p1510:client id="{D8A728E3-2F39-4359-B3E9-702C592E6708}" v="20" dt="2023-11-08T16:10:01.4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6" d="100"/>
          <a:sy n="96" d="100"/>
        </p:scale>
        <p:origin x="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79"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82"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78" Type="http://customschemas.google.com/relationships/presentationmetadata" Target="metadata"/><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8.fntdata"/><Relationship Id="rId8" Type="http://schemas.openxmlformats.org/officeDocument/2006/relationships/slide" Target="slides/slide4.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font" Target="fonts/font6.fntdata"/><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076c70877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g2076c70877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520d8bda6c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2520d8bda6c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2520d8bda6c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16d24f84c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a:buAutoNum type="arabicPeriod"/>
            </a:pPr>
            <a:r>
              <a:rPr lang="en-US"/>
              <a:t>Mekha Thomas  (Immunology) </a:t>
            </a:r>
          </a:p>
          <a:p>
            <a:pPr marL="228600">
              <a:buAutoNum type="arabicPeriod"/>
            </a:pPr>
            <a:r>
              <a:rPr lang="en-US"/>
              <a:t>Brady Goulden  (BCMB )</a:t>
            </a:r>
          </a:p>
          <a:p>
            <a:pPr marL="228600">
              <a:buChar char="•"/>
            </a:pPr>
            <a:endParaRPr lang="en-US"/>
          </a:p>
          <a:p>
            <a:pPr marL="228600">
              <a:buAutoNum type="arabicPeriod"/>
            </a:pPr>
            <a:endParaRPr lang="en-US"/>
          </a:p>
        </p:txBody>
      </p:sp>
      <p:sp>
        <p:nvSpPr>
          <p:cNvPr id="120" name="Google Shape;120;g216d24f84c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0860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16d24f84c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g216d24f84c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8022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16d24f84c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g216d24f84c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16896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16d24f84c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g216d24f84c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0299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16d24f84c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g216d24f84c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29283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16d24f84c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g216d24f84c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17337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16d24f84c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g216d24f84c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4357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16d24f84c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g216d24f84c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40902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52691d809a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g252691d809a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64a1a796d4_3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October and November</a:t>
            </a:r>
            <a:endParaRPr/>
          </a:p>
        </p:txBody>
      </p:sp>
      <p:sp>
        <p:nvSpPr>
          <p:cNvPr id="106" name="Google Shape;106;g164a1a796d4_3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64a1a796d4_3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October and November</a:t>
            </a:r>
            <a:endParaRPr/>
          </a:p>
        </p:txBody>
      </p:sp>
      <p:sp>
        <p:nvSpPr>
          <p:cNvPr id="106" name="Google Shape;106;g164a1a796d4_3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9880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64a1a796d4_3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October and November</a:t>
            </a:r>
            <a:endParaRPr/>
          </a:p>
        </p:txBody>
      </p:sp>
      <p:sp>
        <p:nvSpPr>
          <p:cNvPr id="106" name="Google Shape;106;g164a1a796d4_3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93183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64a1a796d4_3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October and November</a:t>
            </a:r>
            <a:endParaRPr/>
          </a:p>
        </p:txBody>
      </p:sp>
      <p:sp>
        <p:nvSpPr>
          <p:cNvPr id="106" name="Google Shape;106;g164a1a796d4_3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3114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16d24f84c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g216d24f84c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16d24f84c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g216d24f84c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91854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16d24f84c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g216d24f84c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51037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 name="Google Shape;1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9"/>
          <p:cNvSpPr>
            <a:spLocks noGrp="1"/>
          </p:cNvSpPr>
          <p:nvPr>
            <p:ph type="pic" idx="2"/>
          </p:nvPr>
        </p:nvSpPr>
        <p:spPr>
          <a:xfrm>
            <a:off x="5183188" y="987425"/>
            <a:ext cx="6172200" cy="4873625"/>
          </a:xfrm>
          <a:prstGeom prst="rect">
            <a:avLst/>
          </a:prstGeom>
          <a:noFill/>
          <a:ln>
            <a:noFill/>
          </a:ln>
        </p:spPr>
      </p:sp>
      <p:sp>
        <p:nvSpPr>
          <p:cNvPr id="73" name="Google Shape;73;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118ae70b1e3_0_65"/>
          <p:cNvSpPr/>
          <p:nvPr/>
        </p:nvSpPr>
        <p:spPr>
          <a:xfrm>
            <a:off x="0" y="6727600"/>
            <a:ext cx="12192000" cy="1305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g118ae70b1e3_0_65"/>
          <p:cNvSpPr txBox="1">
            <a:spLocks noGrp="1"/>
          </p:cNvSpPr>
          <p:nvPr>
            <p:ph type="title"/>
          </p:nvPr>
        </p:nvSpPr>
        <p:spPr>
          <a:xfrm>
            <a:off x="415600" y="421233"/>
            <a:ext cx="11360700" cy="1108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118ae70b1e3_0_65"/>
          <p:cNvSpPr txBox="1">
            <a:spLocks noGrp="1"/>
          </p:cNvSpPr>
          <p:nvPr>
            <p:ph type="body" idx="1"/>
          </p:nvPr>
        </p:nvSpPr>
        <p:spPr>
          <a:xfrm>
            <a:off x="415600" y="1633633"/>
            <a:ext cx="11360700" cy="44721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5" name="Google Shape;35;g118ae70b1e3_0_65"/>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6"/>
        <p:cNvGrpSpPr/>
        <p:nvPr/>
      </p:nvGrpSpPr>
      <p:grpSpPr>
        <a:xfrm>
          <a:off x="0" y="0"/>
          <a:ext cx="0" cy="0"/>
          <a:chOff x="0" y="0"/>
          <a:chExt cx="0" cy="0"/>
        </a:xfrm>
      </p:grpSpPr>
      <p:sp>
        <p:nvSpPr>
          <p:cNvPr id="37" name="Google Shape;37;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 name="Google Shape;3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publicsafety.jhu.edu/community-safety/jhpd/jhpd-draft-policies/list-of-draft-policie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hopkinsmedicine.org/hse/offices-programs/occupational-health/jh-affiliate-locations"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jhu.campusgroups.com/gsa/hom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https:/cglink.me/2dh/s8234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provost.jhu.edu/"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sabine@jhu.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hyperlink" Target="mailto:rachellehernandez@jhu.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a:spLocks noGrp="1"/>
          </p:cNvSpPr>
          <p:nvPr>
            <p:ph type="title"/>
          </p:nvPr>
        </p:nvSpPr>
        <p:spPr>
          <a:xfrm>
            <a:off x="835025" y="2059338"/>
            <a:ext cx="10515600" cy="2852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F3864"/>
              </a:buClr>
              <a:buSzPts val="6000"/>
              <a:buFont typeface="Arial"/>
              <a:buNone/>
            </a:pPr>
            <a:r>
              <a:rPr lang="en-US">
                <a:solidFill>
                  <a:srgbClr val="1F3864"/>
                </a:solidFill>
              </a:rPr>
              <a:t>GSA General Body Meeting</a:t>
            </a:r>
            <a:endParaRPr>
              <a:solidFill>
                <a:srgbClr val="1F3864"/>
              </a:solidFill>
            </a:endParaRPr>
          </a:p>
        </p:txBody>
      </p:sp>
      <p:sp>
        <p:nvSpPr>
          <p:cNvPr id="95" name="Google Shape;95;p1"/>
          <p:cNvSpPr txBox="1">
            <a:spLocks noGrp="1"/>
          </p:cNvSpPr>
          <p:nvPr>
            <p:ph type="body" idx="1"/>
          </p:nvPr>
        </p:nvSpPr>
        <p:spPr>
          <a:xfrm>
            <a:off x="841375" y="4954738"/>
            <a:ext cx="10515600" cy="1500300"/>
          </a:xfrm>
          <a:prstGeom prst="rect">
            <a:avLst/>
          </a:prstGeom>
          <a:noFill/>
          <a:ln>
            <a:noFill/>
          </a:ln>
        </p:spPr>
        <p:txBody>
          <a:bodyPr spcFirstLastPara="1" wrap="square" lIns="91425" tIns="45700" rIns="91425" bIns="45700" anchor="t" anchorCtr="0">
            <a:normAutofit/>
          </a:bodyPr>
          <a:lstStyle/>
          <a:p>
            <a:pPr marL="0" indent="0" algn="ctr">
              <a:spcBef>
                <a:spcPts val="0"/>
              </a:spcBef>
              <a:buClr>
                <a:srgbClr val="7F7F7F"/>
              </a:buClr>
              <a:buSzPts val="3200"/>
            </a:pPr>
            <a:r>
              <a:rPr lang="en-US" sz="3200">
                <a:solidFill>
                  <a:srgbClr val="7F7F7F"/>
                </a:solidFill>
              </a:rPr>
              <a:t>November 8th, 2023</a:t>
            </a:r>
            <a:endParaRPr/>
          </a:p>
        </p:txBody>
      </p:sp>
      <p:pic>
        <p:nvPicPr>
          <p:cNvPr id="96" name="Google Shape;96;p1"/>
          <p:cNvPicPr preferRelativeResize="0"/>
          <p:nvPr/>
        </p:nvPicPr>
        <p:blipFill rotWithShape="1">
          <a:blip r:embed="rId3">
            <a:alphaModFix/>
          </a:blip>
          <a:srcRect/>
          <a:stretch/>
        </p:blipFill>
        <p:spPr>
          <a:xfrm>
            <a:off x="3820927" y="116238"/>
            <a:ext cx="4457100" cy="44571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map of a city&#10;&#10;Description automatically generated">
            <a:extLst>
              <a:ext uri="{FF2B5EF4-FFF2-40B4-BE49-F238E27FC236}">
                <a16:creationId xmlns:a16="http://schemas.microsoft.com/office/drawing/2014/main" id="{0023EBEA-B4FD-4315-1342-A5523C689A3D}"/>
              </a:ext>
            </a:extLst>
          </p:cNvPr>
          <p:cNvPicPr>
            <a:picLocks noChangeAspect="1"/>
          </p:cNvPicPr>
          <p:nvPr/>
        </p:nvPicPr>
        <p:blipFill>
          <a:blip r:embed="rId2"/>
          <a:stretch>
            <a:fillRect/>
          </a:stretch>
        </p:blipFill>
        <p:spPr>
          <a:xfrm>
            <a:off x="3679549" y="643466"/>
            <a:ext cx="4832901" cy="5571067"/>
          </a:xfrm>
          <a:prstGeom prst="rect">
            <a:avLst/>
          </a:prstGeom>
        </p:spPr>
      </p:pic>
      <p:sp>
        <p:nvSpPr>
          <p:cNvPr id="8" name="Star: 5 Points 7">
            <a:extLst>
              <a:ext uri="{FF2B5EF4-FFF2-40B4-BE49-F238E27FC236}">
                <a16:creationId xmlns:a16="http://schemas.microsoft.com/office/drawing/2014/main" id="{D8F0EBC1-5A75-B32C-0E8C-8A10E1B801BB}"/>
              </a:ext>
            </a:extLst>
          </p:cNvPr>
          <p:cNvSpPr/>
          <p:nvPr/>
        </p:nvSpPr>
        <p:spPr>
          <a:xfrm>
            <a:off x="6435586" y="1495011"/>
            <a:ext cx="314738" cy="24682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909E06B3-5B18-635A-13F9-4387CB32487A}"/>
              </a:ext>
            </a:extLst>
          </p:cNvPr>
          <p:cNvSpPr/>
          <p:nvPr/>
        </p:nvSpPr>
        <p:spPr>
          <a:xfrm>
            <a:off x="7055125" y="1486728"/>
            <a:ext cx="314739" cy="22197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tar: 5 Points 9">
            <a:extLst>
              <a:ext uri="{FF2B5EF4-FFF2-40B4-BE49-F238E27FC236}">
                <a16:creationId xmlns:a16="http://schemas.microsoft.com/office/drawing/2014/main" id="{F0FAFB1E-A6EB-00E7-3798-35C746E042A0}"/>
              </a:ext>
            </a:extLst>
          </p:cNvPr>
          <p:cNvSpPr/>
          <p:nvPr/>
        </p:nvSpPr>
        <p:spPr>
          <a:xfrm>
            <a:off x="7858539" y="4482548"/>
            <a:ext cx="356152" cy="215347"/>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BEA6B7F-B366-2B6D-A627-E7F5E6035A61}"/>
              </a:ext>
            </a:extLst>
          </p:cNvPr>
          <p:cNvSpPr txBox="1"/>
          <p:nvPr/>
        </p:nvSpPr>
        <p:spPr>
          <a:xfrm>
            <a:off x="9988826" y="756347"/>
            <a:ext cx="1833770" cy="1323439"/>
          </a:xfrm>
          <a:prstGeom prst="rect">
            <a:avLst/>
          </a:prstGeom>
          <a:noFill/>
        </p:spPr>
        <p:txBody>
          <a:bodyPr wrap="square" rtlCol="0">
            <a:spAutoFit/>
          </a:bodyPr>
          <a:lstStyle/>
          <a:p>
            <a:r>
              <a:rPr lang="en-US" sz="1600" b="1" dirty="0"/>
              <a:t>Confirmed fitness facility locations to replace Cooley Center </a:t>
            </a:r>
          </a:p>
        </p:txBody>
      </p:sp>
      <p:sp>
        <p:nvSpPr>
          <p:cNvPr id="15" name="Star: 5 Points 14">
            <a:extLst>
              <a:ext uri="{FF2B5EF4-FFF2-40B4-BE49-F238E27FC236}">
                <a16:creationId xmlns:a16="http://schemas.microsoft.com/office/drawing/2014/main" id="{FE5DD26E-80DA-2C35-0655-2D828CE60D7E}"/>
              </a:ext>
            </a:extLst>
          </p:cNvPr>
          <p:cNvSpPr/>
          <p:nvPr/>
        </p:nvSpPr>
        <p:spPr>
          <a:xfrm>
            <a:off x="9503465" y="1014692"/>
            <a:ext cx="314739" cy="22197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9658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24;g216d24f84c5_0_0" descr="A blue and yellow graduation cap&#10;&#10;Description automatically generated">
            <a:extLst>
              <a:ext uri="{FF2B5EF4-FFF2-40B4-BE49-F238E27FC236}">
                <a16:creationId xmlns:a16="http://schemas.microsoft.com/office/drawing/2014/main" id="{4BF120E5-DAC7-3960-F774-8B76DCDFFD86}"/>
              </a:ext>
            </a:extLst>
          </p:cNvPr>
          <p:cNvPicPr preferRelativeResize="0"/>
          <p:nvPr/>
        </p:nvPicPr>
        <p:blipFill rotWithShape="1">
          <a:blip r:embed="rId2">
            <a:alphaModFix/>
          </a:blip>
          <a:srcRect/>
          <a:stretch/>
        </p:blipFill>
        <p:spPr>
          <a:xfrm>
            <a:off x="0" y="0"/>
            <a:ext cx="2104849" cy="2104879"/>
          </a:xfrm>
          <a:prstGeom prst="rect">
            <a:avLst/>
          </a:prstGeom>
          <a:noFill/>
          <a:ln>
            <a:noFill/>
          </a:ln>
        </p:spPr>
      </p:pic>
      <p:sp>
        <p:nvSpPr>
          <p:cNvPr id="14" name="Google Shape;122;g216d24f84c5_0_0">
            <a:extLst>
              <a:ext uri="{FF2B5EF4-FFF2-40B4-BE49-F238E27FC236}">
                <a16:creationId xmlns:a16="http://schemas.microsoft.com/office/drawing/2014/main" id="{FF0F2B59-BA95-E755-8EA7-1CD2123B3AB9}"/>
              </a:ext>
            </a:extLst>
          </p:cNvPr>
          <p:cNvSpPr txBox="1">
            <a:spLocks/>
          </p:cNvSpPr>
          <p:nvPr/>
        </p:nvSpPr>
        <p:spPr>
          <a:xfrm>
            <a:off x="1750890" y="398846"/>
            <a:ext cx="9249000" cy="13257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b="1">
                <a:solidFill>
                  <a:srgbClr val="1F3864"/>
                </a:solidFill>
              </a:rPr>
              <a:t>JHPD Updates</a:t>
            </a:r>
            <a:endParaRPr lang="en-US"/>
          </a:p>
        </p:txBody>
      </p:sp>
      <p:pic>
        <p:nvPicPr>
          <p:cNvPr id="2" name="Picture 1" descr="A screenshot of a web page&#10;&#10;Description automatically generated">
            <a:extLst>
              <a:ext uri="{FF2B5EF4-FFF2-40B4-BE49-F238E27FC236}">
                <a16:creationId xmlns:a16="http://schemas.microsoft.com/office/drawing/2014/main" id="{FEE6A2B2-8CE5-AFFA-0E90-D5CFCEBA58E6}"/>
              </a:ext>
            </a:extLst>
          </p:cNvPr>
          <p:cNvPicPr>
            <a:picLocks noChangeAspect="1"/>
          </p:cNvPicPr>
          <p:nvPr/>
        </p:nvPicPr>
        <p:blipFill>
          <a:blip r:embed="rId3"/>
          <a:stretch>
            <a:fillRect/>
          </a:stretch>
        </p:blipFill>
        <p:spPr>
          <a:xfrm>
            <a:off x="224971" y="1909649"/>
            <a:ext cx="8548913" cy="4871132"/>
          </a:xfrm>
          <a:prstGeom prst="rect">
            <a:avLst/>
          </a:prstGeom>
        </p:spPr>
      </p:pic>
      <p:sp>
        <p:nvSpPr>
          <p:cNvPr id="3" name="TextBox 2">
            <a:extLst>
              <a:ext uri="{FF2B5EF4-FFF2-40B4-BE49-F238E27FC236}">
                <a16:creationId xmlns:a16="http://schemas.microsoft.com/office/drawing/2014/main" id="{9438E986-BF3B-81AC-1C9E-CBE7E4E2F332}"/>
              </a:ext>
            </a:extLst>
          </p:cNvPr>
          <p:cNvSpPr txBox="1"/>
          <p:nvPr/>
        </p:nvSpPr>
        <p:spPr>
          <a:xfrm>
            <a:off x="1842407" y="1367064"/>
            <a:ext cx="1035412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4472C4"/>
                </a:solidFill>
                <a:hlinkClick r:id="rId4">
                  <a:extLst>
                    <a:ext uri="{A12FA001-AC4F-418D-AE19-62706E023703}">
                      <ahyp:hlinkClr xmlns:ahyp="http://schemas.microsoft.com/office/drawing/2018/hyperlinkcolor" val="tx"/>
                    </a:ext>
                  </a:extLst>
                </a:hlinkClick>
              </a:rPr>
              <a:t>https://publicsafety.jhu.edu/community-safety/jhpd/jhpd-draft-policies/list-of-draft-policies/</a:t>
            </a:r>
            <a:r>
              <a:rPr lang="en-US" sz="2000">
                <a:solidFill>
                  <a:srgbClr val="4472C4"/>
                </a:solidFill>
              </a:rPr>
              <a:t> </a:t>
            </a:r>
          </a:p>
        </p:txBody>
      </p:sp>
      <p:sp>
        <p:nvSpPr>
          <p:cNvPr id="4" name="TextBox 3">
            <a:extLst>
              <a:ext uri="{FF2B5EF4-FFF2-40B4-BE49-F238E27FC236}">
                <a16:creationId xmlns:a16="http://schemas.microsoft.com/office/drawing/2014/main" id="{9578DBBC-DDDA-606C-F462-E57C77F883A9}"/>
              </a:ext>
            </a:extLst>
          </p:cNvPr>
          <p:cNvSpPr txBox="1"/>
          <p:nvPr/>
        </p:nvSpPr>
        <p:spPr>
          <a:xfrm>
            <a:off x="9234714" y="3319235"/>
            <a:ext cx="2743199"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solidFill>
                  <a:srgbClr val="FF0000"/>
                </a:solidFill>
              </a:rPr>
              <a:t>DUE BY NOV 20</a:t>
            </a:r>
          </a:p>
        </p:txBody>
      </p:sp>
    </p:spTree>
    <p:extLst>
      <p:ext uri="{BB962C8B-B14F-4D97-AF65-F5344CB8AC3E}">
        <p14:creationId xmlns:p14="http://schemas.microsoft.com/office/powerpoint/2010/main" val="1379079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24;g216d24f84c5_0_0" descr="A blue and yellow graduation cap&#10;&#10;Description automatically generated">
            <a:extLst>
              <a:ext uri="{FF2B5EF4-FFF2-40B4-BE49-F238E27FC236}">
                <a16:creationId xmlns:a16="http://schemas.microsoft.com/office/drawing/2014/main" id="{4BF120E5-DAC7-3960-F774-8B76DCDFFD86}"/>
              </a:ext>
            </a:extLst>
          </p:cNvPr>
          <p:cNvPicPr preferRelativeResize="0"/>
          <p:nvPr/>
        </p:nvPicPr>
        <p:blipFill rotWithShape="1">
          <a:blip r:embed="rId2">
            <a:alphaModFix/>
          </a:blip>
          <a:srcRect/>
          <a:stretch/>
        </p:blipFill>
        <p:spPr>
          <a:xfrm>
            <a:off x="0" y="0"/>
            <a:ext cx="2104849" cy="2104879"/>
          </a:xfrm>
          <a:prstGeom prst="rect">
            <a:avLst/>
          </a:prstGeom>
          <a:noFill/>
          <a:ln>
            <a:noFill/>
          </a:ln>
        </p:spPr>
      </p:pic>
      <p:sp>
        <p:nvSpPr>
          <p:cNvPr id="14" name="Google Shape;122;g216d24f84c5_0_0">
            <a:extLst>
              <a:ext uri="{FF2B5EF4-FFF2-40B4-BE49-F238E27FC236}">
                <a16:creationId xmlns:a16="http://schemas.microsoft.com/office/drawing/2014/main" id="{FF0F2B59-BA95-E755-8EA7-1CD2123B3AB9}"/>
              </a:ext>
            </a:extLst>
          </p:cNvPr>
          <p:cNvSpPr txBox="1">
            <a:spLocks/>
          </p:cNvSpPr>
          <p:nvPr/>
        </p:nvSpPr>
        <p:spPr>
          <a:xfrm>
            <a:off x="1767103" y="1633"/>
            <a:ext cx="9249000" cy="13257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b="1">
                <a:solidFill>
                  <a:srgbClr val="1F3864"/>
                </a:solidFill>
              </a:rPr>
              <a:t>Flu Shot</a:t>
            </a:r>
          </a:p>
        </p:txBody>
      </p:sp>
      <p:sp>
        <p:nvSpPr>
          <p:cNvPr id="3" name="TextBox 2">
            <a:extLst>
              <a:ext uri="{FF2B5EF4-FFF2-40B4-BE49-F238E27FC236}">
                <a16:creationId xmlns:a16="http://schemas.microsoft.com/office/drawing/2014/main" id="{9438E986-BF3B-81AC-1C9E-CBE7E4E2F332}"/>
              </a:ext>
            </a:extLst>
          </p:cNvPr>
          <p:cNvSpPr txBox="1"/>
          <p:nvPr/>
        </p:nvSpPr>
        <p:spPr>
          <a:xfrm>
            <a:off x="1923471" y="856362"/>
            <a:ext cx="1013525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4472C4"/>
                </a:solidFill>
                <a:hlinkClick r:id="rId3"/>
              </a:rPr>
              <a:t>https://www.hopkinsmedicine.org/hse/offices-programs/occupational-health/jh-affiliate-locations</a:t>
            </a:r>
            <a:endParaRPr lang="en-US"/>
          </a:p>
          <a:p>
            <a:endParaRPr lang="en-US" sz="2000">
              <a:solidFill>
                <a:srgbClr val="4472C4"/>
              </a:solidFill>
            </a:endParaRPr>
          </a:p>
        </p:txBody>
      </p:sp>
      <p:pic>
        <p:nvPicPr>
          <p:cNvPr id="5" name="Picture 4" descr="A white text on a white background&#10;&#10;Description automatically generated">
            <a:extLst>
              <a:ext uri="{FF2B5EF4-FFF2-40B4-BE49-F238E27FC236}">
                <a16:creationId xmlns:a16="http://schemas.microsoft.com/office/drawing/2014/main" id="{C02195E3-05A6-593E-EB4B-0433A7FA6CE6}"/>
              </a:ext>
            </a:extLst>
          </p:cNvPr>
          <p:cNvPicPr>
            <a:picLocks noChangeAspect="1"/>
          </p:cNvPicPr>
          <p:nvPr/>
        </p:nvPicPr>
        <p:blipFill>
          <a:blip r:embed="rId4"/>
          <a:stretch>
            <a:fillRect/>
          </a:stretch>
        </p:blipFill>
        <p:spPr>
          <a:xfrm>
            <a:off x="291830" y="1711775"/>
            <a:ext cx="6096000" cy="2299559"/>
          </a:xfrm>
          <a:prstGeom prst="rect">
            <a:avLst/>
          </a:prstGeom>
        </p:spPr>
      </p:pic>
      <p:pic>
        <p:nvPicPr>
          <p:cNvPr id="6" name="Picture 5">
            <a:extLst>
              <a:ext uri="{FF2B5EF4-FFF2-40B4-BE49-F238E27FC236}">
                <a16:creationId xmlns:a16="http://schemas.microsoft.com/office/drawing/2014/main" id="{866A7A83-5BC4-A157-D4A0-F1B4CBEA112E}"/>
              </a:ext>
            </a:extLst>
          </p:cNvPr>
          <p:cNvPicPr>
            <a:picLocks noChangeAspect="1"/>
          </p:cNvPicPr>
          <p:nvPr/>
        </p:nvPicPr>
        <p:blipFill rotWithShape="1">
          <a:blip r:embed="rId5"/>
          <a:srcRect t="32108" r="18883" b="-490"/>
          <a:stretch/>
        </p:blipFill>
        <p:spPr>
          <a:xfrm>
            <a:off x="64851" y="4126699"/>
            <a:ext cx="5958196" cy="2731094"/>
          </a:xfrm>
          <a:prstGeom prst="rect">
            <a:avLst/>
          </a:prstGeom>
        </p:spPr>
      </p:pic>
      <p:pic>
        <p:nvPicPr>
          <p:cNvPr id="8" name="Picture 7" descr="A screenshot of a medical center&#10;&#10;Description automatically generated">
            <a:extLst>
              <a:ext uri="{FF2B5EF4-FFF2-40B4-BE49-F238E27FC236}">
                <a16:creationId xmlns:a16="http://schemas.microsoft.com/office/drawing/2014/main" id="{BF8F2524-374F-5F6D-BE06-9DB4AD0E7556}"/>
              </a:ext>
            </a:extLst>
          </p:cNvPr>
          <p:cNvPicPr>
            <a:picLocks noChangeAspect="1"/>
          </p:cNvPicPr>
          <p:nvPr/>
        </p:nvPicPr>
        <p:blipFill rotWithShape="1">
          <a:blip r:embed="rId6"/>
          <a:srcRect b="38615"/>
          <a:stretch/>
        </p:blipFill>
        <p:spPr>
          <a:xfrm>
            <a:off x="6220693" y="2567928"/>
            <a:ext cx="4719484" cy="2525876"/>
          </a:xfrm>
          <a:prstGeom prst="rect">
            <a:avLst/>
          </a:prstGeom>
        </p:spPr>
      </p:pic>
      <p:pic>
        <p:nvPicPr>
          <p:cNvPr id="9" name="Picture 8">
            <a:extLst>
              <a:ext uri="{FF2B5EF4-FFF2-40B4-BE49-F238E27FC236}">
                <a16:creationId xmlns:a16="http://schemas.microsoft.com/office/drawing/2014/main" id="{615E1766-5534-C59B-2ACA-F118FB3FDA86}"/>
              </a:ext>
            </a:extLst>
          </p:cNvPr>
          <p:cNvPicPr>
            <a:picLocks noChangeAspect="1"/>
          </p:cNvPicPr>
          <p:nvPr/>
        </p:nvPicPr>
        <p:blipFill rotWithShape="1">
          <a:blip r:embed="rId5"/>
          <a:srcRect b="84766"/>
          <a:stretch/>
        </p:blipFill>
        <p:spPr>
          <a:xfrm>
            <a:off x="6095999" y="1873123"/>
            <a:ext cx="6096000" cy="503667"/>
          </a:xfrm>
          <a:prstGeom prst="rect">
            <a:avLst/>
          </a:prstGeom>
        </p:spPr>
      </p:pic>
      <p:sp>
        <p:nvSpPr>
          <p:cNvPr id="2" name="TextBox 1">
            <a:extLst>
              <a:ext uri="{FF2B5EF4-FFF2-40B4-BE49-F238E27FC236}">
                <a16:creationId xmlns:a16="http://schemas.microsoft.com/office/drawing/2014/main" id="{2A2F9CAF-1B3C-9A6F-5443-5F1AEC80485F}"/>
              </a:ext>
            </a:extLst>
          </p:cNvPr>
          <p:cNvSpPr txBox="1"/>
          <p:nvPr/>
        </p:nvSpPr>
        <p:spPr>
          <a:xfrm>
            <a:off x="7583555" y="3344232"/>
            <a:ext cx="4050197" cy="307777"/>
          </a:xfrm>
          <a:prstGeom prst="rect">
            <a:avLst/>
          </a:prstGeom>
          <a:noFill/>
        </p:spPr>
        <p:txBody>
          <a:bodyPr wrap="square" rtlCol="0">
            <a:spAutoFit/>
          </a:bodyPr>
          <a:lstStyle/>
          <a:p>
            <a:r>
              <a:rPr lang="en-US" b="1" i="0" dirty="0">
                <a:solidFill>
                  <a:srgbClr val="333333"/>
                </a:solidFill>
                <a:effectLst/>
                <a:latin typeface="Helvetica" panose="020B0604020202020204" pitchFamily="34" charset="0"/>
              </a:rPr>
              <a:t> Nov. 6–10 and Nov. 13–17, 8 a.m. </a:t>
            </a:r>
            <a:r>
              <a:rPr lang="en-US" b="1" dirty="0">
                <a:solidFill>
                  <a:srgbClr val="333333"/>
                </a:solidFill>
                <a:latin typeface="Helvetica" panose="020B0604020202020204" pitchFamily="34" charset="0"/>
              </a:rPr>
              <a:t>-</a:t>
            </a:r>
            <a:r>
              <a:rPr lang="en-US" b="1" i="0" dirty="0">
                <a:solidFill>
                  <a:srgbClr val="333333"/>
                </a:solidFill>
                <a:effectLst/>
                <a:latin typeface="Helvetica" panose="020B0604020202020204" pitchFamily="34" charset="0"/>
              </a:rPr>
              <a:t> 8 p.m.</a:t>
            </a:r>
            <a:endParaRPr lang="en-US" b="1" dirty="0"/>
          </a:p>
        </p:txBody>
      </p:sp>
      <p:sp>
        <p:nvSpPr>
          <p:cNvPr id="4" name="TextBox 3">
            <a:extLst>
              <a:ext uri="{FF2B5EF4-FFF2-40B4-BE49-F238E27FC236}">
                <a16:creationId xmlns:a16="http://schemas.microsoft.com/office/drawing/2014/main" id="{400314DD-6F3A-A0E9-0429-43A74E6881A8}"/>
              </a:ext>
            </a:extLst>
          </p:cNvPr>
          <p:cNvSpPr txBox="1"/>
          <p:nvPr/>
        </p:nvSpPr>
        <p:spPr>
          <a:xfrm>
            <a:off x="9228011" y="2956080"/>
            <a:ext cx="2830713" cy="307777"/>
          </a:xfrm>
          <a:prstGeom prst="rect">
            <a:avLst/>
          </a:prstGeom>
          <a:noFill/>
        </p:spPr>
        <p:txBody>
          <a:bodyPr wrap="square" rtlCol="0">
            <a:spAutoFit/>
          </a:bodyPr>
          <a:lstStyle/>
          <a:p>
            <a:r>
              <a:rPr lang="en-US" b="1" i="0" dirty="0">
                <a:solidFill>
                  <a:srgbClr val="333333"/>
                </a:solidFill>
                <a:effectLst/>
                <a:latin typeface="Helvetica" panose="020B0604020202020204" pitchFamily="34" charset="0"/>
              </a:rPr>
              <a:t>Nov. 13–15, 11 a.m.- 7 p.m.</a:t>
            </a:r>
            <a:endParaRPr lang="en-US" b="1" dirty="0"/>
          </a:p>
        </p:txBody>
      </p:sp>
      <p:sp>
        <p:nvSpPr>
          <p:cNvPr id="10" name="Rectangle 9">
            <a:extLst>
              <a:ext uri="{FF2B5EF4-FFF2-40B4-BE49-F238E27FC236}">
                <a16:creationId xmlns:a16="http://schemas.microsoft.com/office/drawing/2014/main" id="{79A15816-B218-61D2-7D12-A54170264136}"/>
              </a:ext>
            </a:extLst>
          </p:cNvPr>
          <p:cNvSpPr/>
          <p:nvPr/>
        </p:nvSpPr>
        <p:spPr>
          <a:xfrm>
            <a:off x="6435587" y="2956080"/>
            <a:ext cx="5555974" cy="731337"/>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BB00503-E616-5E03-205C-4BAC4DF05043}"/>
              </a:ext>
            </a:extLst>
          </p:cNvPr>
          <p:cNvSpPr txBox="1"/>
          <p:nvPr/>
        </p:nvSpPr>
        <p:spPr>
          <a:xfrm>
            <a:off x="9171878" y="4011334"/>
            <a:ext cx="2830713" cy="307777"/>
          </a:xfrm>
          <a:prstGeom prst="rect">
            <a:avLst/>
          </a:prstGeom>
          <a:noFill/>
        </p:spPr>
        <p:txBody>
          <a:bodyPr wrap="square" rtlCol="0">
            <a:spAutoFit/>
          </a:bodyPr>
          <a:lstStyle/>
          <a:p>
            <a:r>
              <a:rPr lang="en-US" b="1" i="0" dirty="0">
                <a:solidFill>
                  <a:srgbClr val="333333"/>
                </a:solidFill>
                <a:effectLst/>
                <a:latin typeface="Helvetica" panose="020B0604020202020204" pitchFamily="34" charset="0"/>
              </a:rPr>
              <a:t>Nov. </a:t>
            </a:r>
            <a:r>
              <a:rPr lang="en-US" b="1" dirty="0">
                <a:solidFill>
                  <a:srgbClr val="333333"/>
                </a:solidFill>
                <a:latin typeface="Helvetica" panose="020B0604020202020204" pitchFamily="34" charset="0"/>
              </a:rPr>
              <a:t>14</a:t>
            </a:r>
            <a:r>
              <a:rPr lang="en-US" b="1" i="0" dirty="0">
                <a:solidFill>
                  <a:srgbClr val="333333"/>
                </a:solidFill>
                <a:effectLst/>
                <a:latin typeface="Helvetica" panose="020B0604020202020204" pitchFamily="34" charset="0"/>
              </a:rPr>
              <a:t>, 9am-5pm Shriver Hall</a:t>
            </a:r>
            <a:endParaRPr lang="en-US" b="1" dirty="0"/>
          </a:p>
        </p:txBody>
      </p:sp>
    </p:spTree>
    <p:extLst>
      <p:ext uri="{BB962C8B-B14F-4D97-AF65-F5344CB8AC3E}">
        <p14:creationId xmlns:p14="http://schemas.microsoft.com/office/powerpoint/2010/main" val="4291189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16d24f84c5_0_0"/>
          <p:cNvSpPr txBox="1">
            <a:spLocks noGrp="1"/>
          </p:cNvSpPr>
          <p:nvPr>
            <p:ph type="title"/>
          </p:nvPr>
        </p:nvSpPr>
        <p:spPr>
          <a:xfrm>
            <a:off x="1195719" y="289989"/>
            <a:ext cx="92490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F3864"/>
              </a:buClr>
              <a:buSzPts val="4400"/>
              <a:buFont typeface="Arial"/>
              <a:buNone/>
            </a:pPr>
            <a:r>
              <a:rPr lang="en-US" b="1">
                <a:solidFill>
                  <a:srgbClr val="1F3864"/>
                </a:solidFill>
              </a:rPr>
              <a:t>Officer Announcements</a:t>
            </a:r>
            <a:endParaRPr/>
          </a:p>
        </p:txBody>
      </p:sp>
      <p:sp>
        <p:nvSpPr>
          <p:cNvPr id="123" name="Google Shape;123;g216d24f84c5_0_0"/>
          <p:cNvSpPr txBox="1">
            <a:spLocks noGrp="1"/>
          </p:cNvSpPr>
          <p:nvPr>
            <p:ph type="body" idx="1"/>
          </p:nvPr>
        </p:nvSpPr>
        <p:spPr>
          <a:xfrm>
            <a:off x="2104850" y="1814925"/>
            <a:ext cx="9797100" cy="4351200"/>
          </a:xfrm>
          <a:prstGeom prst="rect">
            <a:avLst/>
          </a:prstGeom>
          <a:noFill/>
          <a:ln>
            <a:noFill/>
          </a:ln>
        </p:spPr>
        <p:txBody>
          <a:bodyPr spcFirstLastPara="1" wrap="square" lIns="91425" tIns="45700" rIns="91425" bIns="45700" anchor="t" anchorCtr="0">
            <a:noAutofit/>
          </a:bodyPr>
          <a:lstStyle/>
          <a:p>
            <a:pPr marL="228600" indent="-190500">
              <a:spcBef>
                <a:spcPts val="0"/>
              </a:spcBef>
              <a:buSzPts val="2200"/>
              <a:buChar char="●"/>
            </a:pPr>
            <a:r>
              <a:rPr lang="en-US" sz="2200" b="1">
                <a:latin typeface="+mn-lt"/>
              </a:rPr>
              <a:t>  </a:t>
            </a:r>
            <a:r>
              <a:rPr lang="en-US" sz="2200">
                <a:solidFill>
                  <a:schemeClr val="tx1"/>
                </a:solidFill>
                <a:latin typeface="+mn-lt"/>
              </a:rPr>
              <a:t>President (Rodney)</a:t>
            </a:r>
            <a:endParaRPr sz="2200">
              <a:solidFill>
                <a:schemeClr val="tx1"/>
              </a:solidFill>
              <a:latin typeface="+mn-lt"/>
            </a:endParaRPr>
          </a:p>
          <a:p>
            <a:pPr marL="228600" indent="-190500">
              <a:spcBef>
                <a:spcPts val="0"/>
              </a:spcBef>
              <a:buSzPts val="2200"/>
              <a:buChar char="●"/>
            </a:pPr>
            <a:r>
              <a:rPr lang="en-US" sz="2200">
                <a:solidFill>
                  <a:schemeClr val="tx1"/>
                </a:solidFill>
                <a:latin typeface="+mn-lt"/>
              </a:rPr>
              <a:t>  President Elect (Scarlett)</a:t>
            </a:r>
            <a:endParaRPr sz="2200">
              <a:solidFill>
                <a:schemeClr val="tx1"/>
              </a:solidFill>
              <a:latin typeface="+mn-lt"/>
            </a:endParaRPr>
          </a:p>
          <a:p>
            <a:pPr marL="228600" indent="-190500">
              <a:spcBef>
                <a:spcPts val="0"/>
              </a:spcBef>
              <a:buSzPts val="2200"/>
              <a:buChar char="●"/>
            </a:pPr>
            <a:r>
              <a:rPr lang="en-US" sz="2200">
                <a:solidFill>
                  <a:schemeClr val="tx1"/>
                </a:solidFill>
                <a:latin typeface="+mn-lt"/>
              </a:rPr>
              <a:t>  </a:t>
            </a:r>
            <a:r>
              <a:rPr lang="en-US" sz="2200" b="1">
                <a:solidFill>
                  <a:schemeClr val="tx1"/>
                </a:solidFill>
                <a:latin typeface="+mn-lt"/>
              </a:rPr>
              <a:t>Director of Administration (Nirvani)</a:t>
            </a:r>
          </a:p>
          <a:p>
            <a:pPr marL="228600" indent="-190500">
              <a:spcBef>
                <a:spcPts val="0"/>
              </a:spcBef>
              <a:buSzPts val="2200"/>
              <a:buChar char="●"/>
            </a:pPr>
            <a:r>
              <a:rPr lang="en-US" sz="2200">
                <a:solidFill>
                  <a:schemeClr val="tx1"/>
                </a:solidFill>
                <a:latin typeface="+mn-lt"/>
              </a:rPr>
              <a:t>  Director of  Diversity, Inclusion, and Outreach (Ashley)</a:t>
            </a:r>
            <a:endParaRPr sz="2200">
              <a:solidFill>
                <a:schemeClr val="tx1"/>
              </a:solidFill>
              <a:latin typeface="+mn-lt"/>
            </a:endParaRPr>
          </a:p>
          <a:p>
            <a:pPr marL="228600" indent="-190500">
              <a:spcBef>
                <a:spcPts val="0"/>
              </a:spcBef>
              <a:buSzPts val="2200"/>
              <a:buChar char="●"/>
            </a:pPr>
            <a:r>
              <a:rPr lang="en-US" sz="2200">
                <a:solidFill>
                  <a:schemeClr val="tx1"/>
                </a:solidFill>
                <a:latin typeface="+mn-lt"/>
              </a:rPr>
              <a:t>  Director of Finance (Estefan) </a:t>
            </a:r>
          </a:p>
          <a:p>
            <a:pPr marL="228600" indent="-190500">
              <a:spcBef>
                <a:spcPts val="0"/>
              </a:spcBef>
              <a:buSzPts val="2200"/>
              <a:buFont typeface="Arial"/>
              <a:buChar char="●"/>
            </a:pPr>
            <a:r>
              <a:rPr lang="en-US" sz="2200">
                <a:solidFill>
                  <a:schemeClr val="tx1"/>
                </a:solidFill>
                <a:latin typeface="+mn-lt"/>
              </a:rPr>
              <a:t>  Director of Social and Community Affairs (Mark)</a:t>
            </a:r>
          </a:p>
          <a:p>
            <a:pPr marL="228600" indent="-190500">
              <a:spcBef>
                <a:spcPts val="0"/>
              </a:spcBef>
              <a:buSzPts val="2200"/>
              <a:buFont typeface="Arial"/>
              <a:buChar char="●"/>
            </a:pPr>
            <a:r>
              <a:rPr lang="en-US" sz="2200">
                <a:solidFill>
                  <a:schemeClr val="tx1"/>
                </a:solidFill>
                <a:latin typeface="+mn-lt"/>
              </a:rPr>
              <a:t>  Director of Media and Public Relations (Juliane)</a:t>
            </a:r>
            <a:endParaRPr sz="2200">
              <a:solidFill>
                <a:schemeClr val="tx1"/>
              </a:solidFill>
              <a:latin typeface="+mn-lt"/>
            </a:endParaRPr>
          </a:p>
          <a:p>
            <a:pPr marL="228600" indent="-190500">
              <a:spcBef>
                <a:spcPts val="0"/>
              </a:spcBef>
              <a:buSzPts val="2200"/>
              <a:buChar char="●"/>
            </a:pPr>
            <a:r>
              <a:rPr lang="en-US" sz="2200">
                <a:solidFill>
                  <a:schemeClr val="tx1"/>
                </a:solidFill>
                <a:latin typeface="+mn-lt"/>
              </a:rPr>
              <a:t>  Director of Student Involvement and Student Groups (Edna)</a:t>
            </a:r>
          </a:p>
          <a:p>
            <a:pPr marL="228600" indent="-190500">
              <a:spcBef>
                <a:spcPts val="0"/>
              </a:spcBef>
              <a:buSzPts val="2200"/>
              <a:buChar char="●"/>
            </a:pPr>
            <a:r>
              <a:rPr lang="en-US" sz="2200">
                <a:solidFill>
                  <a:schemeClr val="tx1"/>
                </a:solidFill>
                <a:latin typeface="+mn-lt"/>
              </a:rPr>
              <a:t>  </a:t>
            </a:r>
            <a:r>
              <a:rPr lang="en-US" sz="2200" b="0" i="0">
                <a:solidFill>
                  <a:schemeClr val="tx1"/>
                </a:solidFill>
                <a:effectLst/>
                <a:latin typeface="+mn-lt"/>
              </a:rPr>
              <a:t>Director of Policy &amp; Strategic Initiatives (Nick)</a:t>
            </a:r>
          </a:p>
          <a:p>
            <a:pPr marL="114300" indent="0">
              <a:buNone/>
            </a:pPr>
            <a:br>
              <a:rPr lang="en-US" sz="1600"/>
            </a:br>
            <a:endParaRPr sz="2200"/>
          </a:p>
          <a:p>
            <a:pPr marL="0" lvl="0" indent="0" algn="l" rtl="0">
              <a:lnSpc>
                <a:spcPct val="90000"/>
              </a:lnSpc>
              <a:spcBef>
                <a:spcPts val="1000"/>
              </a:spcBef>
              <a:spcAft>
                <a:spcPts val="0"/>
              </a:spcAft>
              <a:buSzPts val="1800"/>
              <a:buNone/>
            </a:pPr>
            <a:endParaRPr sz="2200"/>
          </a:p>
          <a:p>
            <a:pPr marL="457200" lvl="0" indent="0" algn="l" rtl="0">
              <a:lnSpc>
                <a:spcPct val="90000"/>
              </a:lnSpc>
              <a:spcBef>
                <a:spcPts val="1000"/>
              </a:spcBef>
              <a:spcAft>
                <a:spcPts val="0"/>
              </a:spcAft>
              <a:buSzPts val="1800"/>
              <a:buNone/>
            </a:pPr>
            <a:endParaRPr sz="2000"/>
          </a:p>
          <a:p>
            <a:pPr marL="457200" lvl="0" indent="0" algn="l" rtl="0">
              <a:lnSpc>
                <a:spcPct val="90000"/>
              </a:lnSpc>
              <a:spcBef>
                <a:spcPts val="1000"/>
              </a:spcBef>
              <a:spcAft>
                <a:spcPts val="0"/>
              </a:spcAft>
              <a:buSzPts val="1800"/>
              <a:buNone/>
            </a:pPr>
            <a:endParaRPr sz="2600"/>
          </a:p>
          <a:p>
            <a:pPr marL="685800" lvl="1" indent="-76200" algn="l" rtl="0">
              <a:lnSpc>
                <a:spcPct val="90000"/>
              </a:lnSpc>
              <a:spcBef>
                <a:spcPts val="500"/>
              </a:spcBef>
              <a:spcAft>
                <a:spcPts val="0"/>
              </a:spcAft>
              <a:buClr>
                <a:schemeClr val="dk1"/>
              </a:buClr>
              <a:buSzPts val="2400"/>
              <a:buNone/>
            </a:pPr>
            <a:endParaRPr/>
          </a:p>
        </p:txBody>
      </p:sp>
      <p:pic>
        <p:nvPicPr>
          <p:cNvPr id="124" name="Google Shape;124;g216d24f84c5_0_0"/>
          <p:cNvPicPr preferRelativeResize="0"/>
          <p:nvPr/>
        </p:nvPicPr>
        <p:blipFill rotWithShape="1">
          <a:blip r:embed="rId3">
            <a:alphaModFix/>
          </a:blip>
          <a:srcRect/>
          <a:stretch/>
        </p:blipFill>
        <p:spPr>
          <a:xfrm>
            <a:off x="0" y="0"/>
            <a:ext cx="2104849" cy="2104879"/>
          </a:xfrm>
          <a:prstGeom prst="rect">
            <a:avLst/>
          </a:prstGeom>
          <a:noFill/>
          <a:ln>
            <a:noFill/>
          </a:ln>
        </p:spPr>
      </p:pic>
    </p:spTree>
    <p:extLst>
      <p:ext uri="{BB962C8B-B14F-4D97-AF65-F5344CB8AC3E}">
        <p14:creationId xmlns:p14="http://schemas.microsoft.com/office/powerpoint/2010/main" val="2920935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g2076c708779_0_0"/>
          <p:cNvPicPr preferRelativeResize="0"/>
          <p:nvPr/>
        </p:nvPicPr>
        <p:blipFill rotWithShape="1">
          <a:blip r:embed="rId3">
            <a:alphaModFix/>
          </a:blip>
          <a:srcRect/>
          <a:stretch/>
        </p:blipFill>
        <p:spPr>
          <a:xfrm>
            <a:off x="2355587" y="291122"/>
            <a:ext cx="7135999" cy="1815639"/>
          </a:xfrm>
          <a:prstGeom prst="rect">
            <a:avLst/>
          </a:prstGeom>
          <a:noFill/>
          <a:ln>
            <a:noFill/>
          </a:ln>
        </p:spPr>
      </p:pic>
      <p:sp>
        <p:nvSpPr>
          <p:cNvPr id="144" name="Google Shape;144;g2076c708779_0_0"/>
          <p:cNvSpPr txBox="1">
            <a:spLocks noGrp="1"/>
          </p:cNvSpPr>
          <p:nvPr>
            <p:ph type="body" idx="1"/>
          </p:nvPr>
        </p:nvSpPr>
        <p:spPr>
          <a:xfrm>
            <a:off x="1108552" y="2423779"/>
            <a:ext cx="99741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sz="2200" b="1"/>
              <a:t>Purpose: </a:t>
            </a:r>
            <a:r>
              <a:rPr lang="en-US" sz="2200"/>
              <a:t>recognize outstanding graduate students for their academic and community-based achievements</a:t>
            </a:r>
            <a:endParaRPr sz="2200"/>
          </a:p>
          <a:p>
            <a:pPr marL="457200" lvl="0" indent="-400050" algn="l" rtl="0">
              <a:lnSpc>
                <a:spcPct val="90000"/>
              </a:lnSpc>
              <a:spcBef>
                <a:spcPts val="1000"/>
              </a:spcBef>
              <a:spcAft>
                <a:spcPts val="0"/>
              </a:spcAft>
              <a:buSzPts val="2700"/>
              <a:buChar char="•"/>
            </a:pPr>
            <a:r>
              <a:rPr lang="en-US" sz="2100"/>
              <a:t>Can nominate yourself, or a peer</a:t>
            </a:r>
            <a:endParaRPr sz="2100"/>
          </a:p>
          <a:p>
            <a:pPr marL="457200" lvl="0" indent="-400050" algn="l" rtl="0">
              <a:lnSpc>
                <a:spcPct val="90000"/>
              </a:lnSpc>
              <a:spcBef>
                <a:spcPts val="0"/>
              </a:spcBef>
              <a:spcAft>
                <a:spcPts val="0"/>
              </a:spcAft>
              <a:buSzPts val="2700"/>
              <a:buChar char="•"/>
            </a:pPr>
            <a:r>
              <a:rPr lang="en-US" sz="2100"/>
              <a:t>Didn’t win? Renominate as many times as you would like</a:t>
            </a:r>
            <a:endParaRPr sz="2100"/>
          </a:p>
          <a:p>
            <a:pPr marL="457200" lvl="0" indent="-400050" algn="l" rtl="0">
              <a:lnSpc>
                <a:spcPct val="90000"/>
              </a:lnSpc>
              <a:spcBef>
                <a:spcPts val="0"/>
              </a:spcBef>
              <a:spcAft>
                <a:spcPts val="0"/>
              </a:spcAft>
              <a:buSzPts val="2700"/>
              <a:buChar char="•"/>
            </a:pPr>
            <a:r>
              <a:rPr lang="en-US" sz="2100"/>
              <a:t>Winners will receive a $25 gift card</a:t>
            </a:r>
            <a:endParaRPr sz="2100"/>
          </a:p>
          <a:p>
            <a:pPr marL="457200" lvl="0" indent="0" algn="l" rtl="0">
              <a:lnSpc>
                <a:spcPct val="90000"/>
              </a:lnSpc>
              <a:spcBef>
                <a:spcPts val="0"/>
              </a:spcBef>
              <a:spcAft>
                <a:spcPts val="0"/>
              </a:spcAft>
              <a:buSzPts val="1800"/>
              <a:buNone/>
            </a:pPr>
            <a:endParaRPr sz="2100"/>
          </a:p>
          <a:p>
            <a:pPr marL="0" lvl="0" indent="0" algn="l" rtl="0">
              <a:lnSpc>
                <a:spcPct val="90000"/>
              </a:lnSpc>
              <a:spcBef>
                <a:spcPts val="1000"/>
              </a:spcBef>
              <a:spcAft>
                <a:spcPts val="0"/>
              </a:spcAft>
              <a:buSzPts val="1800"/>
              <a:buNone/>
            </a:pPr>
            <a:r>
              <a:rPr lang="en-US" sz="2200" b="1"/>
              <a:t>Info and links to enter can be found on:</a:t>
            </a:r>
            <a:endParaRPr sz="2200" b="1"/>
          </a:p>
          <a:p>
            <a:pPr marL="457200" lvl="0" indent="-412750" algn="l" rtl="0">
              <a:lnSpc>
                <a:spcPct val="90000"/>
              </a:lnSpc>
              <a:spcBef>
                <a:spcPts val="500"/>
              </a:spcBef>
              <a:spcAft>
                <a:spcPts val="0"/>
              </a:spcAft>
              <a:buSzPts val="2900"/>
              <a:buChar char="•"/>
            </a:pPr>
            <a:r>
              <a:rPr lang="en-US" sz="2100"/>
              <a:t>Our website: </a:t>
            </a:r>
            <a:r>
              <a:rPr lang="en-US" sz="2100" u="sng">
                <a:solidFill>
                  <a:schemeClr val="hlink"/>
                </a:solidFill>
                <a:hlinkClick r:id="rId4"/>
              </a:rPr>
              <a:t>https://jhu.campusgroups.com/gsa/home/</a:t>
            </a:r>
            <a:r>
              <a:rPr lang="en-US" sz="2100"/>
              <a:t> </a:t>
            </a:r>
            <a:endParaRPr sz="2100"/>
          </a:p>
          <a:p>
            <a:pPr marL="457200" lvl="0" indent="-412750" algn="l" rtl="0">
              <a:lnSpc>
                <a:spcPct val="90000"/>
              </a:lnSpc>
              <a:spcBef>
                <a:spcPts val="0"/>
              </a:spcBef>
              <a:spcAft>
                <a:spcPts val="0"/>
              </a:spcAft>
              <a:buSzPts val="2900"/>
              <a:buChar char="•"/>
            </a:pPr>
            <a:r>
              <a:rPr lang="en-US" sz="2100"/>
              <a:t>All-grad email notifications</a:t>
            </a:r>
            <a:endParaRPr sz="2100"/>
          </a:p>
          <a:p>
            <a:pPr marL="457200" lvl="0" indent="-412750" algn="l" rtl="0">
              <a:lnSpc>
                <a:spcPct val="90000"/>
              </a:lnSpc>
              <a:spcBef>
                <a:spcPts val="0"/>
              </a:spcBef>
              <a:spcAft>
                <a:spcPts val="0"/>
              </a:spcAft>
              <a:buSzPts val="2900"/>
              <a:buChar char="•"/>
            </a:pPr>
            <a:r>
              <a:rPr lang="en-US" sz="2100"/>
              <a:t>GSA Newsletter</a:t>
            </a:r>
            <a:endParaRPr sz="2100"/>
          </a:p>
          <a:p>
            <a:pPr marL="457200" lvl="0" indent="-412750" algn="l" rtl="0">
              <a:lnSpc>
                <a:spcPct val="90000"/>
              </a:lnSpc>
              <a:spcBef>
                <a:spcPts val="0"/>
              </a:spcBef>
              <a:spcAft>
                <a:spcPts val="0"/>
              </a:spcAft>
              <a:buSzPts val="2900"/>
              <a:buChar char="•"/>
            </a:pPr>
            <a:r>
              <a:rPr lang="en-US" sz="2100"/>
              <a:t>Our social media channels – follow us!</a:t>
            </a:r>
            <a:endParaRPr sz="2100"/>
          </a:p>
          <a:p>
            <a:pPr marL="609600" lvl="1" indent="0" algn="l" rtl="0">
              <a:lnSpc>
                <a:spcPct val="90000"/>
              </a:lnSpc>
              <a:spcBef>
                <a:spcPts val="500"/>
              </a:spcBef>
              <a:spcAft>
                <a:spcPts val="0"/>
              </a:spcAft>
              <a:buClr>
                <a:schemeClr val="dk1"/>
              </a:buClr>
              <a:buSzPts val="2400"/>
              <a:buNone/>
            </a:pPr>
            <a:endParaRPr sz="2600"/>
          </a:p>
        </p:txBody>
      </p:sp>
      <p:pic>
        <p:nvPicPr>
          <p:cNvPr id="145" name="Google Shape;145;g2076c708779_0_0"/>
          <p:cNvPicPr preferRelativeResize="0"/>
          <p:nvPr/>
        </p:nvPicPr>
        <p:blipFill rotWithShape="1">
          <a:blip r:embed="rId5">
            <a:alphaModFix/>
          </a:blip>
          <a:srcRect/>
          <a:stretch/>
        </p:blipFill>
        <p:spPr>
          <a:xfrm>
            <a:off x="0" y="0"/>
            <a:ext cx="2104849" cy="2104879"/>
          </a:xfrm>
          <a:prstGeom prst="rect">
            <a:avLst/>
          </a:prstGeom>
          <a:noFill/>
          <a:ln>
            <a:noFill/>
          </a:ln>
        </p:spPr>
      </p:pic>
      <p:pic>
        <p:nvPicPr>
          <p:cNvPr id="146" name="Google Shape;146;g2076c708779_0_0"/>
          <p:cNvPicPr preferRelativeResize="0"/>
          <p:nvPr/>
        </p:nvPicPr>
        <p:blipFill rotWithShape="1">
          <a:blip r:embed="rId3">
            <a:alphaModFix/>
          </a:blip>
          <a:srcRect/>
          <a:stretch/>
        </p:blipFill>
        <p:spPr>
          <a:xfrm>
            <a:off x="4132312" y="291122"/>
            <a:ext cx="7135999" cy="1815639"/>
          </a:xfrm>
          <a:prstGeom prst="rect">
            <a:avLst/>
          </a:prstGeom>
          <a:noFill/>
          <a:ln>
            <a:noFill/>
          </a:ln>
        </p:spPr>
      </p:pic>
      <p:pic>
        <p:nvPicPr>
          <p:cNvPr id="147" name="Google Shape;147;g2076c708779_0_0"/>
          <p:cNvPicPr preferRelativeResize="0"/>
          <p:nvPr/>
        </p:nvPicPr>
        <p:blipFill rotWithShape="1">
          <a:blip r:embed="rId3">
            <a:alphaModFix/>
          </a:blip>
          <a:srcRect l="23193" r="22602"/>
          <a:stretch/>
        </p:blipFill>
        <p:spPr>
          <a:xfrm>
            <a:off x="4010112" y="291133"/>
            <a:ext cx="3868099" cy="1815639"/>
          </a:xfrm>
          <a:prstGeom prst="rect">
            <a:avLst/>
          </a:prstGeom>
          <a:noFill/>
          <a:ln>
            <a:noFill/>
          </a:ln>
        </p:spPr>
      </p:pic>
      <p:sp>
        <p:nvSpPr>
          <p:cNvPr id="148" name="Google Shape;148;g2076c708779_0_0"/>
          <p:cNvSpPr txBox="1">
            <a:spLocks noGrp="1"/>
          </p:cNvSpPr>
          <p:nvPr>
            <p:ph type="title"/>
          </p:nvPr>
        </p:nvSpPr>
        <p:spPr>
          <a:xfrm>
            <a:off x="2189681" y="485173"/>
            <a:ext cx="92490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F3864"/>
              </a:buClr>
              <a:buSzPts val="4400"/>
              <a:buFont typeface="Arial"/>
              <a:buNone/>
            </a:pPr>
            <a:r>
              <a:rPr lang="en-US" b="1">
                <a:solidFill>
                  <a:schemeClr val="lt1"/>
                </a:solidFill>
              </a:rPr>
              <a:t>GSA Student Spotlight</a:t>
            </a:r>
            <a:endParaRPr>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g2520d8bda6c_0_8"/>
          <p:cNvPicPr preferRelativeResize="0"/>
          <p:nvPr/>
        </p:nvPicPr>
        <p:blipFill rotWithShape="1">
          <a:blip r:embed="rId3">
            <a:alphaModFix amt="48000"/>
          </a:blip>
          <a:srcRect l="18185" r="2018"/>
          <a:stretch/>
        </p:blipFill>
        <p:spPr>
          <a:xfrm>
            <a:off x="0" y="0"/>
            <a:ext cx="12192000" cy="6858000"/>
          </a:xfrm>
          <a:prstGeom prst="rect">
            <a:avLst/>
          </a:prstGeom>
          <a:noFill/>
          <a:ln>
            <a:noFill/>
          </a:ln>
        </p:spPr>
      </p:pic>
      <p:pic>
        <p:nvPicPr>
          <p:cNvPr id="155" name="Google Shape;155;g2520d8bda6c_0_8"/>
          <p:cNvPicPr preferRelativeResize="0"/>
          <p:nvPr/>
        </p:nvPicPr>
        <p:blipFill rotWithShape="1">
          <a:blip r:embed="rId4">
            <a:alphaModFix amt="60000"/>
          </a:blip>
          <a:srcRect/>
          <a:stretch/>
        </p:blipFill>
        <p:spPr>
          <a:xfrm>
            <a:off x="0" y="990600"/>
            <a:ext cx="6562076" cy="4724701"/>
          </a:xfrm>
          <a:prstGeom prst="rect">
            <a:avLst/>
          </a:prstGeom>
          <a:noFill/>
          <a:ln>
            <a:noFill/>
          </a:ln>
        </p:spPr>
      </p:pic>
      <p:sp>
        <p:nvSpPr>
          <p:cNvPr id="156" name="Google Shape;156;g2520d8bda6c_0_8"/>
          <p:cNvSpPr txBox="1"/>
          <p:nvPr/>
        </p:nvSpPr>
        <p:spPr>
          <a:xfrm>
            <a:off x="287925" y="2695064"/>
            <a:ext cx="5222100" cy="3954611"/>
          </a:xfrm>
          <a:prstGeom prst="rect">
            <a:avLst/>
          </a:prstGeom>
          <a:solidFill>
            <a:schemeClr val="lt1"/>
          </a:solidFill>
          <a:ln>
            <a:noFill/>
          </a:ln>
        </p:spPr>
        <p:txBody>
          <a:bodyPr spcFirstLastPara="1" wrap="square" lIns="91425" tIns="91425" rIns="91425" bIns="91425" anchor="ctr" anchorCtr="0">
            <a:noAutofit/>
          </a:bodyPr>
          <a:lstStyle/>
          <a:p>
            <a:r>
              <a:rPr lang="en-US" sz="1600"/>
              <a:t>Kexin Wang is driven by an unwavering passion for magnetic resonance imaging (MRI) research. In October, she achieved the remarkable feat of publishing a first-authored paper and co-authoring another in the esteemed journal of Magnetic Resonance in Medicine. Her work involved the extraction and validation of creatine in mouse brain at 3T MRI, marking a pioneering milestone in this field. Kexin aspires to extend her findings to human applications, with the potential to illuminate the metabolic processes underlying various diseases. Additionally, she is actively contributing as the Director of Membership for the Association of Women in Science (AWIS). </a:t>
            </a:r>
            <a:endParaRPr lang="en-US"/>
          </a:p>
        </p:txBody>
      </p:sp>
      <p:pic>
        <p:nvPicPr>
          <p:cNvPr id="157" name="Google Shape;157;g2520d8bda6c_0_8"/>
          <p:cNvPicPr preferRelativeResize="0"/>
          <p:nvPr/>
        </p:nvPicPr>
        <p:blipFill rotWithShape="1">
          <a:blip r:embed="rId4">
            <a:alphaModFix amt="60000"/>
          </a:blip>
          <a:srcRect r="8382"/>
          <a:stretch/>
        </p:blipFill>
        <p:spPr>
          <a:xfrm>
            <a:off x="6180050" y="991475"/>
            <a:ext cx="6011951" cy="4724701"/>
          </a:xfrm>
          <a:prstGeom prst="rect">
            <a:avLst/>
          </a:prstGeom>
          <a:noFill/>
          <a:ln>
            <a:noFill/>
          </a:ln>
        </p:spPr>
      </p:pic>
      <p:sp>
        <p:nvSpPr>
          <p:cNvPr id="158" name="Google Shape;158;g2520d8bda6c_0_8"/>
          <p:cNvSpPr txBox="1"/>
          <p:nvPr/>
        </p:nvSpPr>
        <p:spPr>
          <a:xfrm>
            <a:off x="0" y="130850"/>
            <a:ext cx="12192000" cy="772500"/>
          </a:xfrm>
          <a:prstGeom prst="rect">
            <a:avLst/>
          </a:prstGeom>
          <a:gradFill>
            <a:gsLst>
              <a:gs pos="0">
                <a:srgbClr val="DFE9FB"/>
              </a:gs>
              <a:gs pos="100000">
                <a:srgbClr val="6E9BE7"/>
              </a:gs>
            </a:gsLst>
            <a:path path="circle">
              <a:fillToRect l="50000" t="50000" r="50000" b="50000"/>
            </a:path>
            <a:tileRect/>
          </a:gradFill>
          <a:ln>
            <a:noFill/>
          </a:ln>
        </p:spPr>
        <p:txBody>
          <a:bodyPr spcFirstLastPara="1" wrap="square" lIns="91425" tIns="91425" rIns="91425" bIns="91425" anchor="ctr" anchorCtr="0">
            <a:noAutofit/>
          </a:bodyPr>
          <a:lstStyle/>
          <a:p>
            <a:pPr algn="ctr">
              <a:buSzPts val="5100"/>
            </a:pPr>
            <a:r>
              <a:rPr lang="en-US" sz="2800" b="1" i="0" u="none" strike="noStrike" cap="none">
                <a:solidFill>
                  <a:srgbClr val="351C75"/>
                </a:solidFill>
                <a:latin typeface="Verdana Pro"/>
                <a:ea typeface="Amatic SC"/>
                <a:cs typeface="Amatic SC"/>
                <a:sym typeface="Amatic SC"/>
              </a:rPr>
              <a:t>June 2023</a:t>
            </a:r>
            <a:r>
              <a:rPr lang="en-US" sz="2800" b="1">
                <a:solidFill>
                  <a:srgbClr val="351C75"/>
                </a:solidFill>
                <a:latin typeface="Verdana Pro"/>
                <a:ea typeface="Amatic SC"/>
                <a:cs typeface="Amatic SC"/>
                <a:sym typeface="Amatic SC"/>
              </a:rPr>
              <a:t> </a:t>
            </a:r>
            <a:r>
              <a:rPr lang="en-US" sz="2800" b="1" i="0" u="none" strike="noStrike" cap="none">
                <a:solidFill>
                  <a:srgbClr val="351C75"/>
                </a:solidFill>
                <a:latin typeface="Verdana Pro"/>
                <a:ea typeface="Amatic SC"/>
                <a:cs typeface="Amatic SC"/>
                <a:sym typeface="Amatic SC"/>
              </a:rPr>
              <a:t> GSA</a:t>
            </a:r>
            <a:r>
              <a:rPr lang="en-US" sz="2800" b="1">
                <a:solidFill>
                  <a:srgbClr val="351C75"/>
                </a:solidFill>
                <a:latin typeface="Verdana Pro"/>
                <a:ea typeface="Amatic SC"/>
                <a:cs typeface="Amatic SC"/>
                <a:sym typeface="Amatic SC"/>
              </a:rPr>
              <a:t> </a:t>
            </a:r>
            <a:r>
              <a:rPr lang="en-US" sz="2800" b="1" i="0" u="none" strike="noStrike" cap="none">
                <a:solidFill>
                  <a:srgbClr val="351C75"/>
                </a:solidFill>
                <a:latin typeface="Verdana Pro"/>
                <a:ea typeface="Amatic SC"/>
                <a:cs typeface="Amatic SC"/>
                <a:sym typeface="Amatic SC"/>
              </a:rPr>
              <a:t> Student</a:t>
            </a:r>
            <a:r>
              <a:rPr lang="en-US" sz="2800" b="1">
                <a:solidFill>
                  <a:srgbClr val="351C75"/>
                </a:solidFill>
                <a:latin typeface="Verdana Pro"/>
                <a:ea typeface="Amatic SC"/>
                <a:cs typeface="Amatic SC"/>
                <a:sym typeface="Amatic SC"/>
              </a:rPr>
              <a:t> </a:t>
            </a:r>
            <a:r>
              <a:rPr lang="en-US" sz="2800" b="1" i="0" u="none" strike="noStrike" cap="none">
                <a:solidFill>
                  <a:srgbClr val="351C75"/>
                </a:solidFill>
                <a:latin typeface="Verdana Pro"/>
                <a:ea typeface="Amatic SC"/>
                <a:cs typeface="Amatic SC"/>
                <a:sym typeface="Amatic SC"/>
              </a:rPr>
              <a:t> Spotlight</a:t>
            </a:r>
            <a:r>
              <a:rPr lang="en-US" sz="2800" b="1">
                <a:solidFill>
                  <a:srgbClr val="351C75"/>
                </a:solidFill>
                <a:latin typeface="Verdana Pro"/>
                <a:ea typeface="Amatic SC"/>
                <a:cs typeface="Amatic SC"/>
                <a:sym typeface="Amatic SC"/>
              </a:rPr>
              <a:t> </a:t>
            </a:r>
            <a:r>
              <a:rPr lang="en-US" sz="2800" b="1" i="0" u="none" strike="noStrike" cap="none">
                <a:solidFill>
                  <a:srgbClr val="351C75"/>
                </a:solidFill>
                <a:latin typeface="Verdana Pro"/>
                <a:ea typeface="Amatic SC"/>
                <a:cs typeface="Amatic SC"/>
                <a:sym typeface="Amatic SC"/>
              </a:rPr>
              <a:t> Winners</a:t>
            </a:r>
            <a:endParaRPr lang="en-US" sz="2800" b="1" i="0" u="none" strike="noStrike" cap="none">
              <a:solidFill>
                <a:srgbClr val="351C75"/>
              </a:solidFill>
              <a:latin typeface="Verdana Pro"/>
              <a:ea typeface="Amatic SC"/>
              <a:cs typeface="Amatic SC"/>
            </a:endParaRPr>
          </a:p>
        </p:txBody>
      </p:sp>
      <p:sp>
        <p:nvSpPr>
          <p:cNvPr id="159" name="Google Shape;159;g2520d8bda6c_0_8"/>
          <p:cNvSpPr txBox="1"/>
          <p:nvPr/>
        </p:nvSpPr>
        <p:spPr>
          <a:xfrm>
            <a:off x="6562175" y="2691425"/>
            <a:ext cx="5332500" cy="4022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4000">
                <a:solidFill>
                  <a:schemeClr val="dk1"/>
                </a:solidFill>
                <a:ea typeface="Lora"/>
                <a:cs typeface="Lora"/>
              </a:rPr>
              <a:t>VOTE</a:t>
            </a:r>
            <a:endParaRPr lang="en-US">
              <a:solidFill>
                <a:schemeClr val="dk1"/>
              </a:solidFill>
            </a:endParaRPr>
          </a:p>
        </p:txBody>
      </p:sp>
      <p:pic>
        <p:nvPicPr>
          <p:cNvPr id="160" name="Google Shape;160;g2520d8bda6c_0_8"/>
          <p:cNvPicPr preferRelativeResize="0"/>
          <p:nvPr/>
        </p:nvPicPr>
        <p:blipFill rotWithShape="1">
          <a:blip r:embed="rId5">
            <a:alphaModFix/>
          </a:blip>
          <a:srcRect/>
          <a:stretch/>
        </p:blipFill>
        <p:spPr>
          <a:xfrm rot="1299458" flipH="1">
            <a:off x="9795775" y="-478719"/>
            <a:ext cx="2317051" cy="3174043"/>
          </a:xfrm>
          <a:prstGeom prst="rect">
            <a:avLst/>
          </a:prstGeom>
          <a:noFill/>
          <a:ln>
            <a:noFill/>
          </a:ln>
        </p:spPr>
      </p:pic>
      <p:pic>
        <p:nvPicPr>
          <p:cNvPr id="161" name="Google Shape;161;g2520d8bda6c_0_8"/>
          <p:cNvPicPr preferRelativeResize="0"/>
          <p:nvPr/>
        </p:nvPicPr>
        <p:blipFill rotWithShape="1">
          <a:blip r:embed="rId5">
            <a:alphaModFix/>
          </a:blip>
          <a:srcRect/>
          <a:stretch/>
        </p:blipFill>
        <p:spPr>
          <a:xfrm rot="-1299458">
            <a:off x="115999" y="-478719"/>
            <a:ext cx="2317051" cy="3174043"/>
          </a:xfrm>
          <a:prstGeom prst="rect">
            <a:avLst/>
          </a:prstGeom>
          <a:noFill/>
          <a:ln>
            <a:noFill/>
          </a:ln>
        </p:spPr>
      </p:pic>
      <p:sp>
        <p:nvSpPr>
          <p:cNvPr id="162" name="Google Shape;162;g2520d8bda6c_0_8"/>
          <p:cNvSpPr txBox="1"/>
          <p:nvPr/>
        </p:nvSpPr>
        <p:spPr>
          <a:xfrm>
            <a:off x="6562175" y="2179825"/>
            <a:ext cx="5332500" cy="400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a:lnSpc>
                <a:spcPct val="100000"/>
              </a:lnSpc>
              <a:spcBef>
                <a:spcPts val="0"/>
              </a:spcBef>
              <a:spcAft>
                <a:spcPts val="0"/>
              </a:spcAft>
              <a:buNone/>
            </a:pPr>
            <a:r>
              <a:rPr lang="en-US" sz="2800">
                <a:latin typeface="Verdana Pro"/>
                <a:sym typeface="Syncopate"/>
              </a:rPr>
              <a:t>???</a:t>
            </a:r>
            <a:endParaRPr lang="en-US" sz="2800">
              <a:latin typeface="Verdana Pro"/>
            </a:endParaRPr>
          </a:p>
        </p:txBody>
      </p:sp>
      <p:sp>
        <p:nvSpPr>
          <p:cNvPr id="163" name="Google Shape;163;g2520d8bda6c_0_8"/>
          <p:cNvSpPr txBox="1"/>
          <p:nvPr/>
        </p:nvSpPr>
        <p:spPr>
          <a:xfrm>
            <a:off x="6792350" y="1150763"/>
            <a:ext cx="4788000" cy="800400"/>
          </a:xfrm>
          <a:prstGeom prst="rect">
            <a:avLst/>
          </a:prstGeom>
          <a:noFill/>
          <a:ln>
            <a:noFill/>
          </a:ln>
        </p:spPr>
        <p:txBody>
          <a:bodyPr spcFirstLastPara="1" wrap="square" lIns="91425" tIns="91425" rIns="91425" bIns="91425" anchor="ctr" anchorCtr="0">
            <a:noAutofit/>
          </a:bodyPr>
          <a:lstStyle/>
          <a:p>
            <a:pPr marL="0" marR="0" lvl="0" indent="0" algn="ctr">
              <a:lnSpc>
                <a:spcPct val="100000"/>
              </a:lnSpc>
              <a:spcBef>
                <a:spcPts val="0"/>
              </a:spcBef>
              <a:spcAft>
                <a:spcPts val="0"/>
              </a:spcAft>
              <a:buNone/>
            </a:pPr>
            <a:r>
              <a:rPr lang="en-US" sz="3700">
                <a:sym typeface="Pacifico"/>
              </a:rPr>
              <a:t>Tie</a:t>
            </a:r>
            <a:endParaRPr lang="en-US"/>
          </a:p>
        </p:txBody>
      </p:sp>
      <p:sp>
        <p:nvSpPr>
          <p:cNvPr id="164" name="Google Shape;164;g2520d8bda6c_0_8"/>
          <p:cNvSpPr txBox="1"/>
          <p:nvPr/>
        </p:nvSpPr>
        <p:spPr>
          <a:xfrm>
            <a:off x="471150" y="1150050"/>
            <a:ext cx="5222100" cy="800400"/>
          </a:xfrm>
          <a:prstGeom prst="rect">
            <a:avLst/>
          </a:prstGeom>
          <a:noFill/>
          <a:ln>
            <a:noFill/>
          </a:ln>
        </p:spPr>
        <p:txBody>
          <a:bodyPr spcFirstLastPara="1" wrap="square" lIns="91425" tIns="91425" rIns="91425" bIns="91425" anchor="ctr" anchorCtr="0">
            <a:noAutofit/>
          </a:bodyPr>
          <a:lstStyle/>
          <a:p>
            <a:pPr algn="ctr"/>
            <a:r>
              <a:rPr lang="en-US" sz="3700">
                <a:sym typeface="Pacifico"/>
              </a:rPr>
              <a:t>Kexin Wang </a:t>
            </a:r>
            <a:endParaRPr lang="en-US"/>
          </a:p>
        </p:txBody>
      </p:sp>
      <p:sp>
        <p:nvSpPr>
          <p:cNvPr id="165" name="Google Shape;165;g2520d8bda6c_0_8"/>
          <p:cNvSpPr txBox="1"/>
          <p:nvPr/>
        </p:nvSpPr>
        <p:spPr>
          <a:xfrm>
            <a:off x="232742" y="2174863"/>
            <a:ext cx="5332500" cy="400500"/>
          </a:xfrm>
          <a:prstGeom prst="rect">
            <a:avLst/>
          </a:prstGeom>
          <a:solidFill>
            <a:schemeClr val="lt1"/>
          </a:solidFill>
          <a:ln>
            <a:noFill/>
          </a:ln>
        </p:spPr>
        <p:txBody>
          <a:bodyPr spcFirstLastPara="1" wrap="square" lIns="91425" tIns="91425" rIns="91425" bIns="91425" anchor="ctr" anchorCtr="0">
            <a:noAutofit/>
          </a:bodyPr>
          <a:lstStyle/>
          <a:p>
            <a:pPr algn="ctr"/>
            <a:r>
              <a:rPr lang="en-US" sz="2400">
                <a:solidFill>
                  <a:schemeClr val="dk1"/>
                </a:solidFill>
                <a:sym typeface="Syncopate"/>
              </a:rPr>
              <a:t>Biomedical Engineering </a:t>
            </a:r>
            <a:endParaRPr lang="en-US"/>
          </a:p>
        </p:txBody>
      </p:sp>
    </p:spTree>
    <p:extLst>
      <p:ext uri="{BB962C8B-B14F-4D97-AF65-F5344CB8AC3E}">
        <p14:creationId xmlns:p14="http://schemas.microsoft.com/office/powerpoint/2010/main" val="3463022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16d24f84c5_0_0"/>
          <p:cNvSpPr txBox="1">
            <a:spLocks noGrp="1"/>
          </p:cNvSpPr>
          <p:nvPr>
            <p:ph type="title"/>
          </p:nvPr>
        </p:nvSpPr>
        <p:spPr>
          <a:xfrm>
            <a:off x="2092189" y="289989"/>
            <a:ext cx="8352530" cy="1325700"/>
          </a:xfrm>
          <a:prstGeom prst="rect">
            <a:avLst/>
          </a:prstGeom>
          <a:noFill/>
          <a:ln>
            <a:noFill/>
          </a:ln>
        </p:spPr>
        <p:txBody>
          <a:bodyPr spcFirstLastPara="1" wrap="square" lIns="91425" tIns="45700" rIns="91425" bIns="45700" anchor="ctr" anchorCtr="0">
            <a:normAutofit/>
          </a:bodyPr>
          <a:lstStyle/>
          <a:p>
            <a:pPr algn="ctr"/>
            <a:r>
              <a:rPr lang="en-US" b="1">
                <a:solidFill>
                  <a:srgbClr val="1F3864"/>
                </a:solidFill>
              </a:rPr>
              <a:t>Vote for Second Student Spotlight Winner</a:t>
            </a:r>
            <a:endParaRPr lang="en-US"/>
          </a:p>
        </p:txBody>
      </p:sp>
      <p:sp>
        <p:nvSpPr>
          <p:cNvPr id="123" name="Google Shape;123;g216d24f84c5_0_0"/>
          <p:cNvSpPr txBox="1">
            <a:spLocks noGrp="1"/>
          </p:cNvSpPr>
          <p:nvPr>
            <p:ph type="body" idx="1"/>
          </p:nvPr>
        </p:nvSpPr>
        <p:spPr>
          <a:xfrm>
            <a:off x="2095325" y="1814925"/>
            <a:ext cx="8339775" cy="4351200"/>
          </a:xfrm>
          <a:prstGeom prst="rect">
            <a:avLst/>
          </a:prstGeom>
          <a:noFill/>
          <a:ln>
            <a:noFill/>
          </a:ln>
        </p:spPr>
        <p:txBody>
          <a:bodyPr spcFirstLastPara="1" wrap="square" lIns="91425" tIns="45700" rIns="91425" bIns="45700" anchor="t" anchorCtr="0">
            <a:noAutofit/>
          </a:bodyPr>
          <a:lstStyle/>
          <a:p>
            <a:pPr marL="495300" indent="-457200">
              <a:buSzPts val="2200"/>
              <a:buAutoNum type="arabicPeriod"/>
            </a:pPr>
            <a:r>
              <a:rPr lang="en-US" sz="2400">
                <a:solidFill>
                  <a:srgbClr val="000000"/>
                </a:solidFill>
              </a:rPr>
              <a:t>Their first first-author paper was just accepted and published in Philosophical Transactions of the Royal Society B. They are also a photographer - their photo of monocytes stained for immunofluorescence was selected as the cover photo of this issue of the journal!</a:t>
            </a:r>
          </a:p>
          <a:p>
            <a:pPr marL="495300" indent="-457200">
              <a:spcBef>
                <a:spcPts val="0"/>
              </a:spcBef>
              <a:buSzPts val="2200"/>
              <a:buAutoNum type="arabicPeriod"/>
            </a:pPr>
            <a:endParaRPr lang="en-US" sz="2400"/>
          </a:p>
          <a:p>
            <a:pPr marL="495300" indent="-457200">
              <a:spcBef>
                <a:spcPts val="0"/>
              </a:spcBef>
              <a:buSzPts val="2200"/>
              <a:buAutoNum type="arabicPeriod"/>
            </a:pPr>
            <a:r>
              <a:rPr lang="en-US" sz="2400">
                <a:solidFill>
                  <a:srgbClr val="000000"/>
                </a:solidFill>
              </a:rPr>
              <a:t>Besides being an excellent TA for the cell biology course for the past 3 years, setting aside hours of extra time. The nominee also has dedicated at least 1 day a week this month, tutoring students to help them with their qualifying exam. Finally, they are the coach of a JHU softball team, where we just finished our season in 1st place undefeated.</a:t>
            </a:r>
            <a:endParaRPr lang="en-US">
              <a:solidFill>
                <a:srgbClr val="000000"/>
              </a:solidFill>
            </a:endParaRPr>
          </a:p>
          <a:p>
            <a:pPr marL="0" lvl="0" indent="0" algn="l" rtl="0">
              <a:lnSpc>
                <a:spcPct val="90000"/>
              </a:lnSpc>
              <a:spcBef>
                <a:spcPts val="1000"/>
              </a:spcBef>
              <a:spcAft>
                <a:spcPts val="0"/>
              </a:spcAft>
              <a:buSzPts val="1800"/>
              <a:buNone/>
            </a:pPr>
            <a:endParaRPr sz="2200"/>
          </a:p>
          <a:p>
            <a:pPr indent="0" algn="l" rtl="0">
              <a:lnSpc>
                <a:spcPct val="90000"/>
              </a:lnSpc>
              <a:spcAft>
                <a:spcPts val="0"/>
              </a:spcAft>
              <a:buClr>
                <a:schemeClr val="dk1"/>
              </a:buClr>
              <a:buNone/>
            </a:pPr>
            <a:endParaRPr sz="2000"/>
          </a:p>
          <a:p>
            <a:pPr indent="0">
              <a:buNone/>
            </a:pPr>
            <a:endParaRPr lang="en-US" sz="2600"/>
          </a:p>
          <a:p>
            <a:pPr marL="685800" lvl="1" indent="-76200">
              <a:buSzPts val="2400"/>
              <a:buNone/>
            </a:pPr>
            <a:endParaRPr lang="en-US"/>
          </a:p>
        </p:txBody>
      </p:sp>
      <p:pic>
        <p:nvPicPr>
          <p:cNvPr id="124" name="Google Shape;124;g216d24f84c5_0_0"/>
          <p:cNvPicPr preferRelativeResize="0"/>
          <p:nvPr/>
        </p:nvPicPr>
        <p:blipFill rotWithShape="1">
          <a:blip r:embed="rId3">
            <a:alphaModFix/>
          </a:blip>
          <a:srcRect/>
          <a:stretch/>
        </p:blipFill>
        <p:spPr>
          <a:xfrm>
            <a:off x="0" y="0"/>
            <a:ext cx="2104849" cy="2104879"/>
          </a:xfrm>
          <a:prstGeom prst="rect">
            <a:avLst/>
          </a:prstGeom>
          <a:noFill/>
          <a:ln>
            <a:noFill/>
          </a:ln>
        </p:spPr>
      </p:pic>
    </p:spTree>
    <p:extLst>
      <p:ext uri="{BB962C8B-B14F-4D97-AF65-F5344CB8AC3E}">
        <p14:creationId xmlns:p14="http://schemas.microsoft.com/office/powerpoint/2010/main" val="911056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16d24f84c5_0_0"/>
          <p:cNvSpPr txBox="1">
            <a:spLocks noGrp="1"/>
          </p:cNvSpPr>
          <p:nvPr>
            <p:ph type="title"/>
          </p:nvPr>
        </p:nvSpPr>
        <p:spPr>
          <a:xfrm>
            <a:off x="1195719" y="289989"/>
            <a:ext cx="92490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F3864"/>
              </a:buClr>
              <a:buSzPts val="4400"/>
              <a:buFont typeface="Arial"/>
              <a:buNone/>
            </a:pPr>
            <a:r>
              <a:rPr lang="en-US" b="1">
                <a:solidFill>
                  <a:srgbClr val="1F3864"/>
                </a:solidFill>
              </a:rPr>
              <a:t>Officer Announcements</a:t>
            </a:r>
            <a:endParaRPr/>
          </a:p>
        </p:txBody>
      </p:sp>
      <p:sp>
        <p:nvSpPr>
          <p:cNvPr id="123" name="Google Shape;123;g216d24f84c5_0_0"/>
          <p:cNvSpPr txBox="1">
            <a:spLocks noGrp="1"/>
          </p:cNvSpPr>
          <p:nvPr>
            <p:ph type="body" idx="1"/>
          </p:nvPr>
        </p:nvSpPr>
        <p:spPr>
          <a:xfrm>
            <a:off x="2104850" y="1814925"/>
            <a:ext cx="9797100" cy="4351200"/>
          </a:xfrm>
          <a:prstGeom prst="rect">
            <a:avLst/>
          </a:prstGeom>
          <a:noFill/>
          <a:ln>
            <a:noFill/>
          </a:ln>
        </p:spPr>
        <p:txBody>
          <a:bodyPr spcFirstLastPara="1" wrap="square" lIns="91425" tIns="45700" rIns="91425" bIns="45700" anchor="t" anchorCtr="0">
            <a:noAutofit/>
          </a:bodyPr>
          <a:lstStyle/>
          <a:p>
            <a:pPr marL="228600" lvl="0" indent="-190500" algn="l" rtl="0">
              <a:lnSpc>
                <a:spcPct val="90000"/>
              </a:lnSpc>
              <a:spcBef>
                <a:spcPts val="0"/>
              </a:spcBef>
              <a:spcAft>
                <a:spcPts val="0"/>
              </a:spcAft>
              <a:buClr>
                <a:schemeClr val="dk1"/>
              </a:buClr>
              <a:buSzPts val="2200"/>
              <a:buChar char="●"/>
            </a:pPr>
            <a:r>
              <a:rPr lang="en-US" sz="2200" b="1">
                <a:latin typeface="+mn-lt"/>
              </a:rPr>
              <a:t>  </a:t>
            </a:r>
            <a:r>
              <a:rPr lang="en-US" sz="2200">
                <a:solidFill>
                  <a:schemeClr val="tx1"/>
                </a:solidFill>
                <a:latin typeface="+mn-lt"/>
              </a:rPr>
              <a:t>President (Rodney)</a:t>
            </a:r>
            <a:endParaRPr sz="2200">
              <a:solidFill>
                <a:schemeClr val="tx1"/>
              </a:solidFill>
              <a:latin typeface="+mn-lt"/>
            </a:endParaRPr>
          </a:p>
          <a:p>
            <a:pPr marL="228600" lvl="0" indent="-190500" algn="l" rtl="0">
              <a:lnSpc>
                <a:spcPct val="90000"/>
              </a:lnSpc>
              <a:spcBef>
                <a:spcPts val="0"/>
              </a:spcBef>
              <a:spcAft>
                <a:spcPts val="0"/>
              </a:spcAft>
              <a:buClr>
                <a:schemeClr val="dk1"/>
              </a:buClr>
              <a:buSzPts val="2200"/>
              <a:buChar char="●"/>
            </a:pPr>
            <a:r>
              <a:rPr lang="en-US" sz="2200">
                <a:solidFill>
                  <a:schemeClr val="tx1"/>
                </a:solidFill>
                <a:latin typeface="+mn-lt"/>
              </a:rPr>
              <a:t>  President Elect (Scarlett)</a:t>
            </a:r>
            <a:endParaRPr sz="2200">
              <a:solidFill>
                <a:schemeClr val="tx1"/>
              </a:solidFill>
              <a:latin typeface="+mn-lt"/>
            </a:endParaRPr>
          </a:p>
          <a:p>
            <a:pPr marL="228600" lvl="0" indent="-190500" algn="l" rtl="0">
              <a:lnSpc>
                <a:spcPct val="90000"/>
              </a:lnSpc>
              <a:spcBef>
                <a:spcPts val="0"/>
              </a:spcBef>
              <a:spcAft>
                <a:spcPts val="0"/>
              </a:spcAft>
              <a:buClr>
                <a:schemeClr val="dk1"/>
              </a:buClr>
              <a:buSzPts val="2200"/>
              <a:buChar char="●"/>
            </a:pPr>
            <a:r>
              <a:rPr lang="en-US" sz="2200">
                <a:solidFill>
                  <a:schemeClr val="tx1"/>
                </a:solidFill>
                <a:latin typeface="+mn-lt"/>
              </a:rPr>
              <a:t>  Director of Administration (</a:t>
            </a:r>
            <a:r>
              <a:rPr lang="en-US" sz="2200" err="1">
                <a:solidFill>
                  <a:schemeClr val="tx1"/>
                </a:solidFill>
                <a:latin typeface="+mn-lt"/>
              </a:rPr>
              <a:t>Nirvani</a:t>
            </a:r>
            <a:r>
              <a:rPr lang="en-US" sz="2200">
                <a:solidFill>
                  <a:schemeClr val="tx1"/>
                </a:solidFill>
                <a:latin typeface="+mn-lt"/>
              </a:rPr>
              <a:t>)</a:t>
            </a:r>
            <a:endParaRPr sz="2200">
              <a:solidFill>
                <a:schemeClr val="tx1"/>
              </a:solidFill>
              <a:latin typeface="+mn-lt"/>
            </a:endParaRPr>
          </a:p>
          <a:p>
            <a:pPr marL="228600" lvl="0" indent="-190500" algn="l" rtl="0">
              <a:lnSpc>
                <a:spcPct val="90000"/>
              </a:lnSpc>
              <a:spcBef>
                <a:spcPts val="0"/>
              </a:spcBef>
              <a:spcAft>
                <a:spcPts val="0"/>
              </a:spcAft>
              <a:buSzPts val="2200"/>
              <a:buChar char="●"/>
            </a:pPr>
            <a:r>
              <a:rPr lang="en-US" sz="2200">
                <a:solidFill>
                  <a:schemeClr val="tx1"/>
                </a:solidFill>
                <a:latin typeface="+mn-lt"/>
              </a:rPr>
              <a:t>  </a:t>
            </a:r>
            <a:r>
              <a:rPr lang="en-US" sz="2200" b="1">
                <a:solidFill>
                  <a:schemeClr val="tx1"/>
                </a:solidFill>
                <a:latin typeface="+mn-lt"/>
              </a:rPr>
              <a:t>Director of  Diversity, Inclusion, and Outreach (Ashley)</a:t>
            </a:r>
            <a:endParaRPr sz="2200" b="1">
              <a:solidFill>
                <a:schemeClr val="tx1"/>
              </a:solidFill>
              <a:latin typeface="+mn-lt"/>
            </a:endParaRPr>
          </a:p>
          <a:p>
            <a:pPr marL="228600" lvl="0" indent="-190500" algn="l" rtl="0">
              <a:lnSpc>
                <a:spcPct val="90000"/>
              </a:lnSpc>
              <a:spcBef>
                <a:spcPts val="0"/>
              </a:spcBef>
              <a:spcAft>
                <a:spcPts val="0"/>
              </a:spcAft>
              <a:buSzPts val="2200"/>
              <a:buChar char="●"/>
            </a:pPr>
            <a:r>
              <a:rPr lang="en-US" sz="2200">
                <a:solidFill>
                  <a:schemeClr val="tx1"/>
                </a:solidFill>
                <a:latin typeface="+mn-lt"/>
              </a:rPr>
              <a:t>  Director of Finance (Estefan) </a:t>
            </a:r>
          </a:p>
          <a:p>
            <a:pPr marL="228600" indent="-190500">
              <a:spcBef>
                <a:spcPts val="0"/>
              </a:spcBef>
              <a:buSzPts val="2200"/>
              <a:buFont typeface="Arial"/>
              <a:buChar char="●"/>
            </a:pPr>
            <a:r>
              <a:rPr lang="en-US" sz="2200">
                <a:solidFill>
                  <a:schemeClr val="tx1"/>
                </a:solidFill>
                <a:latin typeface="+mn-lt"/>
              </a:rPr>
              <a:t>  Director of Social and Community Affairs (Mark)</a:t>
            </a:r>
          </a:p>
          <a:p>
            <a:pPr marL="228600" indent="-190500">
              <a:spcBef>
                <a:spcPts val="0"/>
              </a:spcBef>
              <a:buSzPts val="2200"/>
              <a:buFont typeface="Arial"/>
              <a:buChar char="●"/>
            </a:pPr>
            <a:r>
              <a:rPr lang="en-US" sz="2200">
                <a:solidFill>
                  <a:schemeClr val="tx1"/>
                </a:solidFill>
                <a:latin typeface="+mn-lt"/>
              </a:rPr>
              <a:t>  Director of Media and Public Relations (Juliane)</a:t>
            </a:r>
            <a:endParaRPr sz="2200">
              <a:solidFill>
                <a:schemeClr val="tx1"/>
              </a:solidFill>
              <a:latin typeface="+mn-lt"/>
            </a:endParaRPr>
          </a:p>
          <a:p>
            <a:pPr marL="228600" lvl="0" indent="-190500" algn="l" rtl="0">
              <a:lnSpc>
                <a:spcPct val="90000"/>
              </a:lnSpc>
              <a:spcBef>
                <a:spcPts val="0"/>
              </a:spcBef>
              <a:spcAft>
                <a:spcPts val="0"/>
              </a:spcAft>
              <a:buSzPts val="2200"/>
              <a:buChar char="●"/>
            </a:pPr>
            <a:r>
              <a:rPr lang="en-US" sz="2200">
                <a:solidFill>
                  <a:schemeClr val="tx1"/>
                </a:solidFill>
                <a:latin typeface="+mn-lt"/>
              </a:rPr>
              <a:t>  Director of Student Involvement and Student Groups (Edna)</a:t>
            </a:r>
          </a:p>
          <a:p>
            <a:pPr marL="228600" lvl="0" indent="-190500" algn="l" rtl="0">
              <a:lnSpc>
                <a:spcPct val="90000"/>
              </a:lnSpc>
              <a:spcBef>
                <a:spcPts val="0"/>
              </a:spcBef>
              <a:spcAft>
                <a:spcPts val="0"/>
              </a:spcAft>
              <a:buSzPts val="2200"/>
              <a:buChar char="●"/>
            </a:pPr>
            <a:r>
              <a:rPr lang="en-US" sz="2200">
                <a:solidFill>
                  <a:schemeClr val="tx1"/>
                </a:solidFill>
                <a:latin typeface="+mn-lt"/>
              </a:rPr>
              <a:t>  </a:t>
            </a:r>
            <a:r>
              <a:rPr lang="en-US" sz="2200" b="0" i="0">
                <a:solidFill>
                  <a:schemeClr val="tx1"/>
                </a:solidFill>
                <a:effectLst/>
                <a:latin typeface="+mn-lt"/>
              </a:rPr>
              <a:t>Director of Policy &amp; Strategic Initiatives (Nick)</a:t>
            </a:r>
          </a:p>
          <a:p>
            <a:pPr marL="114300" indent="0">
              <a:buNone/>
            </a:pPr>
            <a:br>
              <a:rPr lang="en-US" sz="1600"/>
            </a:br>
            <a:endParaRPr sz="2200"/>
          </a:p>
          <a:p>
            <a:pPr marL="0" lvl="0" indent="0" algn="l" rtl="0">
              <a:lnSpc>
                <a:spcPct val="90000"/>
              </a:lnSpc>
              <a:spcBef>
                <a:spcPts val="1000"/>
              </a:spcBef>
              <a:spcAft>
                <a:spcPts val="0"/>
              </a:spcAft>
              <a:buSzPts val="1800"/>
              <a:buNone/>
            </a:pPr>
            <a:endParaRPr sz="2200"/>
          </a:p>
          <a:p>
            <a:pPr marL="457200" lvl="0" indent="0" algn="l" rtl="0">
              <a:lnSpc>
                <a:spcPct val="90000"/>
              </a:lnSpc>
              <a:spcBef>
                <a:spcPts val="1000"/>
              </a:spcBef>
              <a:spcAft>
                <a:spcPts val="0"/>
              </a:spcAft>
              <a:buSzPts val="1800"/>
              <a:buNone/>
            </a:pPr>
            <a:endParaRPr sz="2000"/>
          </a:p>
          <a:p>
            <a:pPr marL="457200" lvl="0" indent="0" algn="l" rtl="0">
              <a:lnSpc>
                <a:spcPct val="90000"/>
              </a:lnSpc>
              <a:spcBef>
                <a:spcPts val="1000"/>
              </a:spcBef>
              <a:spcAft>
                <a:spcPts val="0"/>
              </a:spcAft>
              <a:buSzPts val="1800"/>
              <a:buNone/>
            </a:pPr>
            <a:endParaRPr sz="2600"/>
          </a:p>
          <a:p>
            <a:pPr marL="685800" lvl="1" indent="-76200" algn="l" rtl="0">
              <a:lnSpc>
                <a:spcPct val="90000"/>
              </a:lnSpc>
              <a:spcBef>
                <a:spcPts val="500"/>
              </a:spcBef>
              <a:spcAft>
                <a:spcPts val="0"/>
              </a:spcAft>
              <a:buClr>
                <a:schemeClr val="dk1"/>
              </a:buClr>
              <a:buSzPts val="2400"/>
              <a:buNone/>
            </a:pPr>
            <a:endParaRPr/>
          </a:p>
        </p:txBody>
      </p:sp>
      <p:pic>
        <p:nvPicPr>
          <p:cNvPr id="124" name="Google Shape;124;g216d24f84c5_0_0"/>
          <p:cNvPicPr preferRelativeResize="0"/>
          <p:nvPr/>
        </p:nvPicPr>
        <p:blipFill rotWithShape="1">
          <a:blip r:embed="rId3">
            <a:alphaModFix/>
          </a:blip>
          <a:srcRect/>
          <a:stretch/>
        </p:blipFill>
        <p:spPr>
          <a:xfrm>
            <a:off x="0" y="0"/>
            <a:ext cx="2104849" cy="2104879"/>
          </a:xfrm>
          <a:prstGeom prst="rect">
            <a:avLst/>
          </a:prstGeom>
          <a:noFill/>
          <a:ln>
            <a:noFill/>
          </a:ln>
        </p:spPr>
      </p:pic>
    </p:spTree>
    <p:extLst>
      <p:ext uri="{BB962C8B-B14F-4D97-AF65-F5344CB8AC3E}">
        <p14:creationId xmlns:p14="http://schemas.microsoft.com/office/powerpoint/2010/main" val="1546704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2;g216d24f84c5_0_0">
            <a:extLst>
              <a:ext uri="{FF2B5EF4-FFF2-40B4-BE49-F238E27FC236}">
                <a16:creationId xmlns:a16="http://schemas.microsoft.com/office/drawing/2014/main" id="{389D2C65-0D91-B5E0-2B58-406515902226}"/>
              </a:ext>
            </a:extLst>
          </p:cNvPr>
          <p:cNvSpPr txBox="1">
            <a:spLocks/>
          </p:cNvSpPr>
          <p:nvPr/>
        </p:nvSpPr>
        <p:spPr>
          <a:xfrm>
            <a:off x="2063552" y="289989"/>
            <a:ext cx="9249000" cy="13257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b="1">
                <a:solidFill>
                  <a:srgbClr val="1F3864"/>
                </a:solidFill>
              </a:rPr>
              <a:t>Thanksgiving Messages</a:t>
            </a:r>
            <a:endParaRPr lang="en-US"/>
          </a:p>
        </p:txBody>
      </p:sp>
      <p:pic>
        <p:nvPicPr>
          <p:cNvPr id="7" name="Google Shape;124;g216d24f84c5_0_0" descr="A blue and yellow graduation cap&#10;&#10;Description automatically generated">
            <a:extLst>
              <a:ext uri="{FF2B5EF4-FFF2-40B4-BE49-F238E27FC236}">
                <a16:creationId xmlns:a16="http://schemas.microsoft.com/office/drawing/2014/main" id="{C1F5EE6C-6EDC-6962-7F9E-13FD372B3943}"/>
              </a:ext>
            </a:extLst>
          </p:cNvPr>
          <p:cNvPicPr preferRelativeResize="0"/>
          <p:nvPr/>
        </p:nvPicPr>
        <p:blipFill rotWithShape="1">
          <a:blip r:embed="rId2">
            <a:alphaModFix/>
          </a:blip>
          <a:srcRect/>
          <a:stretch/>
        </p:blipFill>
        <p:spPr>
          <a:xfrm>
            <a:off x="0" y="0"/>
            <a:ext cx="2104849" cy="2104879"/>
          </a:xfrm>
          <a:prstGeom prst="rect">
            <a:avLst/>
          </a:prstGeom>
          <a:noFill/>
          <a:ln>
            <a:noFill/>
          </a:ln>
        </p:spPr>
      </p:pic>
      <p:sp>
        <p:nvSpPr>
          <p:cNvPr id="3" name="Google Shape;123;g216d24f84c5_0_0">
            <a:extLst>
              <a:ext uri="{FF2B5EF4-FFF2-40B4-BE49-F238E27FC236}">
                <a16:creationId xmlns:a16="http://schemas.microsoft.com/office/drawing/2014/main" id="{3961BBE6-FDFB-C9D0-F47E-11F1C73403E6}"/>
              </a:ext>
            </a:extLst>
          </p:cNvPr>
          <p:cNvSpPr txBox="1">
            <a:spLocks noGrp="1"/>
          </p:cNvSpPr>
          <p:nvPr>
            <p:ph type="body" idx="1"/>
          </p:nvPr>
        </p:nvSpPr>
        <p:spPr>
          <a:xfrm>
            <a:off x="2009600" y="1550342"/>
            <a:ext cx="9797100" cy="4351200"/>
          </a:xfrm>
          <a:prstGeom prst="rect">
            <a:avLst/>
          </a:prstGeom>
          <a:noFill/>
          <a:ln>
            <a:noFill/>
          </a:ln>
        </p:spPr>
        <p:txBody>
          <a:bodyPr spcFirstLastPara="1" wrap="square" lIns="91425" tIns="45700" rIns="91425" bIns="45700" anchor="t" anchorCtr="0">
            <a:noAutofit/>
          </a:bodyPr>
          <a:lstStyle/>
          <a:p>
            <a:pPr marL="228600" indent="-190500">
              <a:spcBef>
                <a:spcPts val="0"/>
              </a:spcBef>
              <a:buSzPts val="2200"/>
              <a:buChar char="●"/>
            </a:pPr>
            <a:r>
              <a:rPr lang="en-US" sz="2400" b="1">
                <a:latin typeface="+mn-lt"/>
              </a:rPr>
              <a:t> </a:t>
            </a:r>
            <a:r>
              <a:rPr lang="en-US" sz="2400" b="1">
                <a:solidFill>
                  <a:schemeClr val="tx1"/>
                </a:solidFill>
                <a:latin typeface="+mn-lt"/>
              </a:rPr>
              <a:t>Messages will be sent out on Nov 20th individually</a:t>
            </a:r>
            <a:br>
              <a:rPr lang="en-US" sz="1800"/>
            </a:br>
            <a:endParaRPr lang="en-US" sz="2400"/>
          </a:p>
          <a:p>
            <a:pPr marL="0" lvl="0" indent="0" algn="l" rtl="0">
              <a:lnSpc>
                <a:spcPct val="90000"/>
              </a:lnSpc>
              <a:spcBef>
                <a:spcPts val="1000"/>
              </a:spcBef>
              <a:spcAft>
                <a:spcPts val="0"/>
              </a:spcAft>
              <a:buSzPts val="1800"/>
              <a:buNone/>
            </a:pPr>
            <a:endParaRPr lang="en-US" sz="2400"/>
          </a:p>
          <a:p>
            <a:pPr marL="457200" lvl="0" indent="0" algn="l" rtl="0">
              <a:lnSpc>
                <a:spcPct val="90000"/>
              </a:lnSpc>
              <a:spcBef>
                <a:spcPts val="1000"/>
              </a:spcBef>
              <a:spcAft>
                <a:spcPts val="0"/>
              </a:spcAft>
              <a:buSzPts val="1800"/>
              <a:buNone/>
            </a:pPr>
            <a:endParaRPr lang="en-US" sz="2400"/>
          </a:p>
          <a:p>
            <a:pPr marL="685800" lvl="1" indent="-76200">
              <a:buSzPts val="2400"/>
              <a:buNone/>
            </a:pPr>
            <a:endParaRPr lang="en-US" sz="2800"/>
          </a:p>
        </p:txBody>
      </p:sp>
      <p:pic>
        <p:nvPicPr>
          <p:cNvPr id="4" name="Picture 3" descr="A pile of wheat grains&#10;&#10;Description automatically generated">
            <a:extLst>
              <a:ext uri="{FF2B5EF4-FFF2-40B4-BE49-F238E27FC236}">
                <a16:creationId xmlns:a16="http://schemas.microsoft.com/office/drawing/2014/main" id="{AC64BA0F-7482-78DF-41A6-F4526E17519A}"/>
              </a:ext>
            </a:extLst>
          </p:cNvPr>
          <p:cNvPicPr>
            <a:picLocks noChangeAspect="1"/>
          </p:cNvPicPr>
          <p:nvPr/>
        </p:nvPicPr>
        <p:blipFill>
          <a:blip r:embed="rId3"/>
          <a:stretch>
            <a:fillRect/>
          </a:stretch>
        </p:blipFill>
        <p:spPr>
          <a:xfrm>
            <a:off x="2237317" y="2103688"/>
            <a:ext cx="7823200" cy="4460374"/>
          </a:xfrm>
          <a:prstGeom prst="rect">
            <a:avLst/>
          </a:prstGeom>
        </p:spPr>
      </p:pic>
    </p:spTree>
    <p:extLst>
      <p:ext uri="{BB962C8B-B14F-4D97-AF65-F5344CB8AC3E}">
        <p14:creationId xmlns:p14="http://schemas.microsoft.com/office/powerpoint/2010/main" val="2771728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2;g216d24f84c5_0_0">
            <a:extLst>
              <a:ext uri="{FF2B5EF4-FFF2-40B4-BE49-F238E27FC236}">
                <a16:creationId xmlns:a16="http://schemas.microsoft.com/office/drawing/2014/main" id="{389D2C65-0D91-B5E0-2B58-406515902226}"/>
              </a:ext>
            </a:extLst>
          </p:cNvPr>
          <p:cNvSpPr txBox="1">
            <a:spLocks/>
          </p:cNvSpPr>
          <p:nvPr/>
        </p:nvSpPr>
        <p:spPr>
          <a:xfrm>
            <a:off x="2063552" y="289989"/>
            <a:ext cx="10000416" cy="13257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b="1">
                <a:solidFill>
                  <a:srgbClr val="1F3864"/>
                </a:solidFill>
              </a:rPr>
              <a:t>Turkey Program (JHU) &amp; Project Feast (UMB)</a:t>
            </a:r>
            <a:endParaRPr lang="en-US" sz="3600"/>
          </a:p>
        </p:txBody>
      </p:sp>
      <p:pic>
        <p:nvPicPr>
          <p:cNvPr id="7" name="Google Shape;124;g216d24f84c5_0_0" descr="A blue and yellow graduation cap&#10;&#10;Description automatically generated">
            <a:extLst>
              <a:ext uri="{FF2B5EF4-FFF2-40B4-BE49-F238E27FC236}">
                <a16:creationId xmlns:a16="http://schemas.microsoft.com/office/drawing/2014/main" id="{C1F5EE6C-6EDC-6962-7F9E-13FD372B3943}"/>
              </a:ext>
            </a:extLst>
          </p:cNvPr>
          <p:cNvPicPr preferRelativeResize="0"/>
          <p:nvPr/>
        </p:nvPicPr>
        <p:blipFill rotWithShape="1">
          <a:blip r:embed="rId2">
            <a:alphaModFix/>
          </a:blip>
          <a:srcRect/>
          <a:stretch/>
        </p:blipFill>
        <p:spPr>
          <a:xfrm>
            <a:off x="0" y="0"/>
            <a:ext cx="2104849" cy="2104879"/>
          </a:xfrm>
          <a:prstGeom prst="rect">
            <a:avLst/>
          </a:prstGeom>
          <a:noFill/>
          <a:ln>
            <a:noFill/>
          </a:ln>
        </p:spPr>
      </p:pic>
      <p:pic>
        <p:nvPicPr>
          <p:cNvPr id="8" name="Picture 7" descr="A basket of food and vegetables&#10;&#10;Description automatically generated">
            <a:extLst>
              <a:ext uri="{FF2B5EF4-FFF2-40B4-BE49-F238E27FC236}">
                <a16:creationId xmlns:a16="http://schemas.microsoft.com/office/drawing/2014/main" id="{73AC10D6-A177-4747-2C45-0C3E9C8DAC99}"/>
              </a:ext>
            </a:extLst>
          </p:cNvPr>
          <p:cNvPicPr>
            <a:picLocks noChangeAspect="1"/>
          </p:cNvPicPr>
          <p:nvPr/>
        </p:nvPicPr>
        <p:blipFill>
          <a:blip r:embed="rId3"/>
          <a:stretch>
            <a:fillRect/>
          </a:stretch>
        </p:blipFill>
        <p:spPr>
          <a:xfrm>
            <a:off x="903816" y="1847049"/>
            <a:ext cx="6299201" cy="4730237"/>
          </a:xfrm>
          <a:prstGeom prst="rect">
            <a:avLst/>
          </a:prstGeom>
        </p:spPr>
      </p:pic>
      <p:pic>
        <p:nvPicPr>
          <p:cNvPr id="9" name="Picture 8">
            <a:extLst>
              <a:ext uri="{FF2B5EF4-FFF2-40B4-BE49-F238E27FC236}">
                <a16:creationId xmlns:a16="http://schemas.microsoft.com/office/drawing/2014/main" id="{A4F7BAEA-F15A-45AF-7AF1-C3E65EB01DDD}"/>
              </a:ext>
            </a:extLst>
          </p:cNvPr>
          <p:cNvPicPr>
            <a:picLocks noChangeAspect="1"/>
          </p:cNvPicPr>
          <p:nvPr/>
        </p:nvPicPr>
        <p:blipFill>
          <a:blip r:embed="rId4"/>
          <a:stretch>
            <a:fillRect/>
          </a:stretch>
        </p:blipFill>
        <p:spPr>
          <a:xfrm>
            <a:off x="7730067" y="1452383"/>
            <a:ext cx="3949700" cy="5106818"/>
          </a:xfrm>
          <a:prstGeom prst="rect">
            <a:avLst/>
          </a:prstGeom>
        </p:spPr>
      </p:pic>
    </p:spTree>
    <p:extLst>
      <p:ext uri="{BB962C8B-B14F-4D97-AF65-F5344CB8AC3E}">
        <p14:creationId xmlns:p14="http://schemas.microsoft.com/office/powerpoint/2010/main" val="1151597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4"/>
          <p:cNvSpPr txBox="1">
            <a:spLocks noGrp="1"/>
          </p:cNvSpPr>
          <p:nvPr>
            <p:ph type="title"/>
          </p:nvPr>
        </p:nvSpPr>
        <p:spPr>
          <a:xfrm>
            <a:off x="1471494" y="0"/>
            <a:ext cx="92490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F3864"/>
              </a:buClr>
              <a:buSzPts val="4400"/>
              <a:buFont typeface="Arial"/>
              <a:buNone/>
            </a:pPr>
            <a:r>
              <a:rPr lang="en-US" sz="5000" b="1">
                <a:solidFill>
                  <a:srgbClr val="1F3864"/>
                </a:solidFill>
              </a:rPr>
              <a:t>Agenda</a:t>
            </a:r>
            <a:endParaRPr sz="5000"/>
          </a:p>
        </p:txBody>
      </p:sp>
      <p:pic>
        <p:nvPicPr>
          <p:cNvPr id="102" name="Google Shape;102;p4"/>
          <p:cNvPicPr preferRelativeResize="0"/>
          <p:nvPr/>
        </p:nvPicPr>
        <p:blipFill rotWithShape="1">
          <a:blip r:embed="rId3">
            <a:alphaModFix amt="8000"/>
          </a:blip>
          <a:srcRect/>
          <a:stretch/>
        </p:blipFill>
        <p:spPr>
          <a:xfrm>
            <a:off x="2749347" y="1000"/>
            <a:ext cx="6693315" cy="6693375"/>
          </a:xfrm>
          <a:prstGeom prst="rect">
            <a:avLst/>
          </a:prstGeom>
          <a:noFill/>
          <a:ln>
            <a:noFill/>
          </a:ln>
        </p:spPr>
      </p:pic>
      <p:sp>
        <p:nvSpPr>
          <p:cNvPr id="103" name="Google Shape;103;p4"/>
          <p:cNvSpPr txBox="1">
            <a:spLocks noGrp="1"/>
          </p:cNvSpPr>
          <p:nvPr>
            <p:ph type="body" idx="1"/>
          </p:nvPr>
        </p:nvSpPr>
        <p:spPr>
          <a:xfrm>
            <a:off x="634950" y="1588613"/>
            <a:ext cx="10922100" cy="46035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15000"/>
              </a:lnSpc>
              <a:spcBef>
                <a:spcPts val="1000"/>
              </a:spcBef>
              <a:spcAft>
                <a:spcPts val="0"/>
              </a:spcAft>
              <a:buSzPct val="62067"/>
              <a:buNone/>
            </a:pPr>
            <a:endParaRPr lang="en-US" sz="2900" b="1"/>
          </a:p>
          <a:p>
            <a:pPr marL="228600" lvl="0" indent="-186690" algn="l" rtl="0">
              <a:lnSpc>
                <a:spcPct val="115000"/>
              </a:lnSpc>
              <a:spcBef>
                <a:spcPts val="1000"/>
              </a:spcBef>
              <a:spcAft>
                <a:spcPts val="0"/>
              </a:spcAft>
              <a:buClr>
                <a:schemeClr val="dk1"/>
              </a:buClr>
              <a:buSzPct val="100000"/>
              <a:buChar char="➔"/>
            </a:pPr>
            <a:r>
              <a:rPr lang="en-US" sz="29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Approval of Minutes</a:t>
            </a:r>
          </a:p>
          <a:p>
            <a:pPr marL="228600" indent="-186690">
              <a:lnSpc>
                <a:spcPct val="114999"/>
              </a:lnSpc>
              <a:buSzPct val="100000"/>
              <a:buChar char="➔"/>
            </a:pPr>
            <a:r>
              <a:rPr lang="en-US" sz="29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Speakers from the Provost's Office </a:t>
            </a:r>
          </a:p>
          <a:p>
            <a:pPr marL="228600" indent="-186690">
              <a:lnSpc>
                <a:spcPct val="114999"/>
              </a:lnSpc>
              <a:buSzPct val="100000"/>
              <a:buChar char="➔"/>
            </a:pPr>
            <a:r>
              <a:rPr lang="en-US" sz="29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Student Group Finance Requests Presentation and Vote</a:t>
            </a:r>
            <a:endPar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marL="228600" indent="-186690">
              <a:lnSpc>
                <a:spcPct val="115000"/>
              </a:lnSpc>
              <a:buSzPct val="100000"/>
              <a:buChar char="➔"/>
            </a:pPr>
            <a:r>
              <a:rPr lang="en-US" sz="2900" b="1"/>
              <a:t>Officer Announcements</a:t>
            </a:r>
          </a:p>
          <a:p>
            <a:pPr marL="228600" lvl="0" indent="-186690" algn="l" rtl="0">
              <a:lnSpc>
                <a:spcPct val="115000"/>
              </a:lnSpc>
              <a:spcBef>
                <a:spcPts val="1000"/>
              </a:spcBef>
              <a:spcAft>
                <a:spcPts val="0"/>
              </a:spcAft>
              <a:buSzPct val="100000"/>
              <a:buChar char="➔"/>
            </a:pPr>
            <a:r>
              <a:rPr lang="en-US" sz="2900" b="1"/>
              <a:t>GSA/SOM Committee Announcements</a:t>
            </a:r>
          </a:p>
          <a:p>
            <a:pPr marL="228600" indent="-186690">
              <a:lnSpc>
                <a:spcPct val="115000"/>
              </a:lnSpc>
              <a:buSzPct val="100000"/>
              <a:buChar char="➔"/>
            </a:pPr>
            <a:r>
              <a:rPr lang="en-US" sz="2900" b="1"/>
              <a:t>Program Rep or Student Group Announcements </a:t>
            </a:r>
          </a:p>
          <a:p>
            <a:pPr marL="228600" lvl="0" indent="-186690" algn="l" rtl="0">
              <a:lnSpc>
                <a:spcPct val="115000"/>
              </a:lnSpc>
              <a:spcBef>
                <a:spcPts val="1000"/>
              </a:spcBef>
              <a:spcAft>
                <a:spcPts val="0"/>
              </a:spcAft>
              <a:buSzPct val="100000"/>
              <a:buChar char="➔"/>
            </a:pPr>
            <a:r>
              <a:rPr lang="en-US" sz="2900" b="1"/>
              <a:t>Misc. Announcements</a:t>
            </a:r>
          </a:p>
          <a:p>
            <a:pPr lvl="0" indent="0" algn="l" rtl="0">
              <a:lnSpc>
                <a:spcPct val="115000"/>
              </a:lnSpc>
              <a:spcBef>
                <a:spcPts val="1000"/>
              </a:spcBef>
              <a:spcAft>
                <a:spcPts val="0"/>
              </a:spcAft>
              <a:buSzPct val="62067"/>
              <a:buNone/>
            </a:pPr>
            <a:endParaRPr lang="en-US" sz="2900" b="1"/>
          </a:p>
          <a:p>
            <a:pPr marL="0" indent="0">
              <a:lnSpc>
                <a:spcPct val="115000"/>
              </a:lnSpc>
              <a:buSzPct val="62067"/>
              <a:buNone/>
            </a:pPr>
            <a:endParaRPr lang="en-US" sz="29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817EB35-4D5C-493B-8459-98C99FD166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c 2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640269" flipV="1">
            <a:off x="5586861" y="-553943"/>
            <a:ext cx="3944178" cy="3944178"/>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Google Shape;122;g216d24f84c5_0_0">
            <a:extLst>
              <a:ext uri="{FF2B5EF4-FFF2-40B4-BE49-F238E27FC236}">
                <a16:creationId xmlns:a16="http://schemas.microsoft.com/office/drawing/2014/main" id="{389D2C65-0D91-B5E0-2B58-406515902226}"/>
              </a:ext>
            </a:extLst>
          </p:cNvPr>
          <p:cNvSpPr txBox="1">
            <a:spLocks/>
          </p:cNvSpPr>
          <p:nvPr/>
        </p:nvSpPr>
        <p:spPr>
          <a:xfrm>
            <a:off x="838201" y="345810"/>
            <a:ext cx="4795164" cy="1325563"/>
          </a:xfrm>
          <a:prstGeom prst="rect">
            <a:avLst/>
          </a:prstGeom>
        </p:spPr>
        <p:txBody>
          <a:bodyPr spcFirstLastPara="1" vert="horz" lIns="91440" tIns="45720" rIns="91440" bIns="45720" rtlCol="0" anchor="ctr" anchorCtr="0">
            <a:normAutofit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spcBef>
                <a:spcPct val="0"/>
              </a:spcBef>
              <a:spcAft>
                <a:spcPts val="600"/>
              </a:spcAft>
            </a:pPr>
            <a:r>
              <a:rPr lang="en-US" sz="4100" b="1" kern="1200">
                <a:solidFill>
                  <a:schemeClr val="tx1"/>
                </a:solidFill>
                <a:latin typeface="+mj-lt"/>
                <a:ea typeface="+mj-ea"/>
                <a:cs typeface="+mj-cs"/>
              </a:rPr>
              <a:t>Interschool</a:t>
            </a:r>
            <a:endParaRPr lang="en-US" sz="4100" kern="1200">
              <a:solidFill>
                <a:schemeClr val="tx1"/>
              </a:solidFill>
              <a:latin typeface="+mj-lt"/>
              <a:ea typeface="+mj-ea"/>
              <a:cs typeface="+mj-cs"/>
            </a:endParaRPr>
          </a:p>
          <a:p>
            <a:pPr>
              <a:spcBef>
                <a:spcPct val="0"/>
              </a:spcBef>
              <a:spcAft>
                <a:spcPts val="600"/>
              </a:spcAft>
            </a:pPr>
            <a:r>
              <a:rPr lang="en-US" sz="4100" b="1" kern="1200">
                <a:solidFill>
                  <a:schemeClr val="tx1"/>
                </a:solidFill>
                <a:latin typeface="+mj-lt"/>
                <a:ea typeface="+mj-ea"/>
                <a:cs typeface="+mj-cs"/>
              </a:rPr>
              <a:t>Diwali Event</a:t>
            </a:r>
            <a:endParaRPr lang="en-US" sz="4100" kern="1200">
              <a:solidFill>
                <a:schemeClr val="tx1"/>
              </a:solidFill>
              <a:latin typeface="+mj-lt"/>
              <a:ea typeface="+mj-ea"/>
            </a:endParaRPr>
          </a:p>
        </p:txBody>
      </p:sp>
      <p:sp>
        <p:nvSpPr>
          <p:cNvPr id="3" name="Google Shape;123;g216d24f84c5_0_0">
            <a:extLst>
              <a:ext uri="{FF2B5EF4-FFF2-40B4-BE49-F238E27FC236}">
                <a16:creationId xmlns:a16="http://schemas.microsoft.com/office/drawing/2014/main" id="{276D0147-7C12-B83E-F8CF-B0FC3F45E5FD}"/>
              </a:ext>
            </a:extLst>
          </p:cNvPr>
          <p:cNvSpPr txBox="1">
            <a:spLocks noGrp="1"/>
          </p:cNvSpPr>
          <p:nvPr>
            <p:ph type="body" idx="1"/>
          </p:nvPr>
        </p:nvSpPr>
        <p:spPr>
          <a:xfrm>
            <a:off x="838201" y="1825625"/>
            <a:ext cx="4795165" cy="4351338"/>
          </a:xfrm>
          <a:prstGeom prst="rect">
            <a:avLst/>
          </a:prstGeom>
        </p:spPr>
        <p:txBody>
          <a:bodyPr spcFirstLastPara="1" vert="horz" lIns="91440" tIns="45720" rIns="91440" bIns="45720" rtlCol="0" anchorCtr="0">
            <a:normAutofit lnSpcReduction="10000"/>
          </a:bodyPr>
          <a:lstStyle/>
          <a:p>
            <a:pPr marL="228600" indent="-228600">
              <a:spcBef>
                <a:spcPts val="0"/>
              </a:spcBef>
              <a:spcAft>
                <a:spcPts val="600"/>
              </a:spcAft>
              <a:buSzPts val="2200"/>
              <a:buFont typeface="Arial" panose="020B0604020202020204" pitchFamily="34" charset="0"/>
              <a:buChar char="•"/>
            </a:pPr>
            <a:r>
              <a:rPr lang="en-US" sz="2600" b="1" kern="1200">
                <a:solidFill>
                  <a:schemeClr val="tx1"/>
                </a:solidFill>
                <a:latin typeface="+mn-lt"/>
                <a:ea typeface="+mn-ea"/>
                <a:cs typeface="+mn-cs"/>
              </a:rPr>
              <a:t>Location </a:t>
            </a:r>
            <a:endParaRPr lang="en-US" altLang="zh-CN" sz="2600" b="1" kern="1200">
              <a:solidFill>
                <a:schemeClr val="tx1"/>
              </a:solidFill>
              <a:latin typeface="+mn-lt"/>
              <a:ea typeface="宋体" panose="02010600030101010101" pitchFamily="2" charset="-122"/>
              <a:cs typeface="+mn-cs"/>
            </a:endParaRPr>
          </a:p>
          <a:p>
            <a:pPr marL="0" indent="0">
              <a:spcBef>
                <a:spcPts val="0"/>
              </a:spcBef>
              <a:spcAft>
                <a:spcPts val="600"/>
              </a:spcAft>
              <a:buSzPts val="2200"/>
              <a:buNone/>
            </a:pPr>
            <a:r>
              <a:rPr lang="en-US" sz="2600" b="1" kern="1200">
                <a:solidFill>
                  <a:schemeClr val="tx1"/>
                </a:solidFill>
                <a:latin typeface="+mn-lt"/>
                <a:ea typeface="+mn-ea"/>
                <a:cs typeface="+mn-cs"/>
              </a:rPr>
              <a:t>   - TBD</a:t>
            </a:r>
            <a:endParaRPr lang="en-US" altLang="zh-CN" sz="2600" b="1" kern="1200">
              <a:solidFill>
                <a:schemeClr val="tx1"/>
              </a:solidFill>
              <a:latin typeface="+mn-lt"/>
              <a:ea typeface="宋体"/>
              <a:cs typeface="+mn-cs"/>
            </a:endParaRPr>
          </a:p>
          <a:p>
            <a:pPr marL="0" indent="0">
              <a:spcBef>
                <a:spcPts val="0"/>
              </a:spcBef>
              <a:spcAft>
                <a:spcPts val="600"/>
              </a:spcAft>
              <a:buSzPts val="2200"/>
              <a:buNone/>
            </a:pPr>
            <a:r>
              <a:rPr lang="en-US" sz="2600" b="1" kern="1200">
                <a:solidFill>
                  <a:schemeClr val="tx1"/>
                </a:solidFill>
                <a:latin typeface="+mn-lt"/>
                <a:ea typeface="+mn-ea"/>
                <a:cs typeface="+mn-cs"/>
              </a:rPr>
              <a:t>     (Turner concourse/</a:t>
            </a:r>
            <a:endParaRPr lang="en-US" altLang="zh-CN" sz="2600" b="1" kern="1200">
              <a:solidFill>
                <a:schemeClr val="tx1"/>
              </a:solidFill>
              <a:latin typeface="+mn-lt"/>
              <a:ea typeface="宋体"/>
              <a:cs typeface="+mn-cs"/>
            </a:endParaRPr>
          </a:p>
          <a:p>
            <a:pPr marL="0" indent="0">
              <a:spcBef>
                <a:spcPts val="0"/>
              </a:spcBef>
              <a:spcAft>
                <a:spcPts val="600"/>
              </a:spcAft>
              <a:buSzPts val="2200"/>
              <a:buNone/>
            </a:pPr>
            <a:r>
              <a:rPr lang="en-US" sz="2600" b="1" kern="1200">
                <a:solidFill>
                  <a:schemeClr val="tx1"/>
                </a:solidFill>
                <a:latin typeface="+mn-lt"/>
                <a:ea typeface="+mn-ea"/>
                <a:cs typeface="+mn-cs"/>
              </a:rPr>
              <a:t>      Green Café + Room 115)</a:t>
            </a:r>
            <a:endParaRPr lang="en-US" altLang="zh-CN" sz="2600" b="1" kern="1200">
              <a:solidFill>
                <a:schemeClr val="tx1"/>
              </a:solidFill>
              <a:latin typeface="+mn-lt"/>
              <a:ea typeface="宋体"/>
            </a:endParaRPr>
          </a:p>
          <a:p>
            <a:pPr marL="228600" indent="-228600">
              <a:spcBef>
                <a:spcPts val="0"/>
              </a:spcBef>
              <a:spcAft>
                <a:spcPts val="600"/>
              </a:spcAft>
              <a:buSzPts val="2200"/>
              <a:buFont typeface="Arial" panose="020B0604020202020204" pitchFamily="34" charset="0"/>
              <a:buChar char="•"/>
            </a:pPr>
            <a:r>
              <a:rPr lang="en-US" sz="2600" b="1" kern="1200">
                <a:solidFill>
                  <a:schemeClr val="tx1"/>
                </a:solidFill>
                <a:latin typeface="+mn-lt"/>
                <a:ea typeface="+mn-ea"/>
                <a:cs typeface="+mn-cs"/>
              </a:rPr>
              <a:t>Time</a:t>
            </a:r>
            <a:endParaRPr lang="en-US" sz="2600" b="1" kern="1200">
              <a:solidFill>
                <a:schemeClr val="tx1"/>
              </a:solidFill>
              <a:latin typeface="+mn-lt"/>
              <a:ea typeface="+mn-ea"/>
            </a:endParaRPr>
          </a:p>
          <a:p>
            <a:pPr marL="0" indent="0">
              <a:spcBef>
                <a:spcPts val="0"/>
              </a:spcBef>
              <a:spcAft>
                <a:spcPts val="600"/>
              </a:spcAft>
              <a:buSzPts val="2200"/>
              <a:buNone/>
            </a:pPr>
            <a:r>
              <a:rPr lang="en-US" sz="2600" b="1" kern="1200">
                <a:solidFill>
                  <a:schemeClr val="tx1"/>
                </a:solidFill>
                <a:latin typeface="+mn-lt"/>
                <a:ea typeface="+mn-ea"/>
                <a:cs typeface="+mn-cs"/>
              </a:rPr>
              <a:t>   - 11/17 evening</a:t>
            </a:r>
            <a:endParaRPr lang="en-US">
              <a:solidFill>
                <a:schemeClr val="tx1"/>
              </a:solidFill>
              <a:ea typeface="+mn-ea"/>
            </a:endParaRPr>
          </a:p>
          <a:p>
            <a:pPr marL="38100" indent="-228600">
              <a:spcBef>
                <a:spcPts val="0"/>
              </a:spcBef>
              <a:spcAft>
                <a:spcPts val="600"/>
              </a:spcAft>
              <a:buSzPts val="2200"/>
              <a:buFont typeface="Arial" panose="020B0604020202020204" pitchFamily="34" charset="0"/>
              <a:buChar char="•"/>
            </a:pPr>
            <a:endParaRPr lang="en-US" sz="2600" b="1" kern="1200">
              <a:solidFill>
                <a:schemeClr val="tx1"/>
              </a:solidFill>
              <a:latin typeface="+mn-lt"/>
              <a:ea typeface="+mn-ea"/>
              <a:cs typeface="+mn-cs"/>
            </a:endParaRPr>
          </a:p>
          <a:p>
            <a:pPr marL="228600" indent="-228600">
              <a:spcBef>
                <a:spcPts val="0"/>
              </a:spcBef>
              <a:spcAft>
                <a:spcPts val="600"/>
              </a:spcAft>
              <a:buSzPts val="2200"/>
              <a:buFont typeface="Arial" panose="020B0604020202020204" pitchFamily="34" charset="0"/>
              <a:buChar char="•"/>
            </a:pPr>
            <a:r>
              <a:rPr lang="en-US" sz="2600" b="1" kern="1200">
                <a:solidFill>
                  <a:schemeClr val="tx1"/>
                </a:solidFill>
                <a:latin typeface="+mn-lt"/>
                <a:ea typeface="+mn-ea"/>
                <a:cs typeface="+mn-cs"/>
              </a:rPr>
              <a:t>Food (Mainly vegetarian)</a:t>
            </a:r>
            <a:endParaRPr lang="en-US" sz="2600" b="1" kern="1200">
              <a:solidFill>
                <a:schemeClr val="tx1"/>
              </a:solidFill>
              <a:latin typeface="+mn-lt"/>
              <a:ea typeface="+mn-ea"/>
            </a:endParaRPr>
          </a:p>
          <a:p>
            <a:pPr marL="228600" indent="-228600">
              <a:spcBef>
                <a:spcPts val="0"/>
              </a:spcBef>
              <a:spcAft>
                <a:spcPts val="600"/>
              </a:spcAft>
              <a:buSzPts val="2200"/>
              <a:buFont typeface="Arial" panose="020B0604020202020204" pitchFamily="34" charset="0"/>
              <a:buChar char="•"/>
            </a:pPr>
            <a:r>
              <a:rPr lang="en-US" sz="2600" b="1" kern="1200">
                <a:solidFill>
                  <a:schemeClr val="tx1"/>
                </a:solidFill>
                <a:latin typeface="+mn-lt"/>
                <a:ea typeface="+mn-ea"/>
                <a:cs typeface="+mn-cs"/>
              </a:rPr>
              <a:t>Dance (Indian classicals)</a:t>
            </a:r>
            <a:endParaRPr lang="en-US" sz="2600" b="1" kern="1200">
              <a:solidFill>
                <a:schemeClr val="tx1"/>
              </a:solidFill>
              <a:latin typeface="+mn-lt"/>
              <a:ea typeface="+mn-ea"/>
            </a:endParaRPr>
          </a:p>
          <a:p>
            <a:pPr marL="228600" indent="-228600">
              <a:spcBef>
                <a:spcPts val="0"/>
              </a:spcBef>
              <a:spcAft>
                <a:spcPts val="600"/>
              </a:spcAft>
              <a:buSzPts val="2200"/>
              <a:buFont typeface="Arial" panose="020B0604020202020204" pitchFamily="34" charset="0"/>
              <a:buChar char="•"/>
            </a:pPr>
            <a:r>
              <a:rPr lang="en-US" sz="2600" b="1" kern="1200">
                <a:solidFill>
                  <a:schemeClr val="tx1"/>
                </a:solidFill>
                <a:latin typeface="+mn-lt"/>
                <a:ea typeface="+mn-ea"/>
                <a:cs typeface="+mn-cs"/>
              </a:rPr>
              <a:t>Candles making</a:t>
            </a:r>
            <a:endParaRPr lang="en-US" sz="2600" b="1" kern="1200">
              <a:solidFill>
                <a:schemeClr val="tx1"/>
              </a:solidFill>
              <a:latin typeface="+mn-lt"/>
              <a:ea typeface="+mn-ea"/>
            </a:endParaRPr>
          </a:p>
        </p:txBody>
      </p:sp>
      <p:pic>
        <p:nvPicPr>
          <p:cNvPr id="4" name="Picture 3" descr="Diwali celebration is Dec. 1 | Nebraska Today | University of  Nebraska–Lincoln">
            <a:extLst>
              <a:ext uri="{FF2B5EF4-FFF2-40B4-BE49-F238E27FC236}">
                <a16:creationId xmlns:a16="http://schemas.microsoft.com/office/drawing/2014/main" id="{336B2D30-09E5-35EA-09DC-E77B59AFCC21}"/>
              </a:ext>
            </a:extLst>
          </p:cNvPr>
          <p:cNvPicPr>
            <a:picLocks noChangeAspect="1"/>
          </p:cNvPicPr>
          <p:nvPr/>
        </p:nvPicPr>
        <p:blipFill rotWithShape="1">
          <a:blip r:embed="rId2"/>
          <a:srcRect l="1608" r="33670"/>
          <a:stretch/>
        </p:blipFill>
        <p:spPr>
          <a:xfrm>
            <a:off x="6045200" y="10"/>
            <a:ext cx="3343282" cy="2905636"/>
          </a:xfrm>
          <a:custGeom>
            <a:avLst/>
            <a:gdLst/>
            <a:ahLst/>
            <a:cxnLst/>
            <a:rect l="l" t="t" r="r" b="b"/>
            <a:pathLst>
              <a:path w="3343282" h="2905646">
                <a:moveTo>
                  <a:pt x="546801" y="0"/>
                </a:moveTo>
                <a:lnTo>
                  <a:pt x="2796481" y="0"/>
                </a:lnTo>
                <a:lnTo>
                  <a:pt x="2853670" y="51976"/>
                </a:lnTo>
                <a:cubicBezTo>
                  <a:pt x="3156177" y="354484"/>
                  <a:pt x="3343282" y="772394"/>
                  <a:pt x="3343282" y="1234005"/>
                </a:cubicBezTo>
                <a:cubicBezTo>
                  <a:pt x="3343282" y="2157227"/>
                  <a:pt x="2594863" y="2905646"/>
                  <a:pt x="1671641" y="2905646"/>
                </a:cubicBezTo>
                <a:cubicBezTo>
                  <a:pt x="748420" y="2905646"/>
                  <a:pt x="0" y="2157227"/>
                  <a:pt x="0" y="1234005"/>
                </a:cubicBezTo>
                <a:cubicBezTo>
                  <a:pt x="0" y="772394"/>
                  <a:pt x="187105" y="354484"/>
                  <a:pt x="489613" y="51976"/>
                </a:cubicBezTo>
                <a:close/>
              </a:path>
            </a:pathLst>
          </a:custGeom>
        </p:spPr>
      </p:pic>
      <p:pic>
        <p:nvPicPr>
          <p:cNvPr id="8" name="Picture 7" descr="The many stories of Diwali share a common theme of triumph of justice">
            <a:extLst>
              <a:ext uri="{FF2B5EF4-FFF2-40B4-BE49-F238E27FC236}">
                <a16:creationId xmlns:a16="http://schemas.microsoft.com/office/drawing/2014/main" id="{EEA52CF8-C4A4-9A02-CD09-8351698D7A00}"/>
              </a:ext>
            </a:extLst>
          </p:cNvPr>
          <p:cNvPicPr>
            <a:picLocks noChangeAspect="1"/>
          </p:cNvPicPr>
          <p:nvPr/>
        </p:nvPicPr>
        <p:blipFill rotWithShape="1">
          <a:blip r:embed="rId3"/>
          <a:srcRect l="7210" r="20136" b="-3"/>
          <a:stretch/>
        </p:blipFill>
        <p:spPr>
          <a:xfrm>
            <a:off x="6172241"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pic>
        <p:nvPicPr>
          <p:cNvPr id="6" name="Picture 5" descr="5 Indian Sweets to Try During Diwali - Kohinoor">
            <a:extLst>
              <a:ext uri="{FF2B5EF4-FFF2-40B4-BE49-F238E27FC236}">
                <a16:creationId xmlns:a16="http://schemas.microsoft.com/office/drawing/2014/main" id="{C9A82F67-C381-4D57-1974-39F108333B62}"/>
              </a:ext>
            </a:extLst>
          </p:cNvPr>
          <p:cNvPicPr>
            <a:picLocks noChangeAspect="1"/>
          </p:cNvPicPr>
          <p:nvPr/>
        </p:nvPicPr>
        <p:blipFill rotWithShape="1">
          <a:blip r:embed="rId4"/>
          <a:srcRect l="28452" r="32875" b="2"/>
          <a:stretch/>
        </p:blipFill>
        <p:spPr>
          <a:xfrm>
            <a:off x="9523005" y="10"/>
            <a:ext cx="2668994" cy="3864758"/>
          </a:xfrm>
          <a:custGeom>
            <a:avLst/>
            <a:gdLst/>
            <a:ahLst/>
            <a:cxnLst/>
            <a:rect l="l" t="t" r="r" b="b"/>
            <a:pathLst>
              <a:path w="2668994" h="3864768">
                <a:moveTo>
                  <a:pt x="1215406" y="0"/>
                </a:moveTo>
                <a:lnTo>
                  <a:pt x="2668994" y="0"/>
                </a:lnTo>
                <a:lnTo>
                  <a:pt x="2668994" y="3754247"/>
                </a:lnTo>
                <a:lnTo>
                  <a:pt x="2614574" y="3774165"/>
                </a:lnTo>
                <a:cubicBezTo>
                  <a:pt x="2425260" y="3833048"/>
                  <a:pt x="2223979" y="3864768"/>
                  <a:pt x="2015289" y="3864768"/>
                </a:cubicBezTo>
                <a:cubicBezTo>
                  <a:pt x="902276" y="3864768"/>
                  <a:pt x="0" y="2962492"/>
                  <a:pt x="0" y="1849479"/>
                </a:cubicBezTo>
                <a:cubicBezTo>
                  <a:pt x="0" y="1084283"/>
                  <a:pt x="426467" y="418692"/>
                  <a:pt x="1054683" y="77425"/>
                </a:cubicBezTo>
                <a:close/>
              </a:path>
            </a:pathLst>
          </a:custGeom>
        </p:spPr>
      </p:pic>
      <p:pic>
        <p:nvPicPr>
          <p:cNvPr id="10" name="Google Shape;124;g216d24f84c5_0_0" descr="A blue and yellow graduation cap&#10;&#10;Description automatically generated">
            <a:extLst>
              <a:ext uri="{FF2B5EF4-FFF2-40B4-BE49-F238E27FC236}">
                <a16:creationId xmlns:a16="http://schemas.microsoft.com/office/drawing/2014/main" id="{F019172F-FB63-DB85-BF0F-E8C3D51F3875}"/>
              </a:ext>
            </a:extLst>
          </p:cNvPr>
          <p:cNvPicPr preferRelativeResize="0"/>
          <p:nvPr/>
        </p:nvPicPr>
        <p:blipFill rotWithShape="1">
          <a:blip r:embed="rId5">
            <a:alphaModFix/>
          </a:blip>
          <a:srcRect/>
          <a:stretch/>
        </p:blipFill>
        <p:spPr>
          <a:xfrm>
            <a:off x="10488083" y="5069417"/>
            <a:ext cx="1628599" cy="1628629"/>
          </a:xfrm>
          <a:prstGeom prst="rect">
            <a:avLst/>
          </a:prstGeom>
          <a:noFill/>
          <a:ln>
            <a:noFill/>
          </a:ln>
        </p:spPr>
      </p:pic>
    </p:spTree>
    <p:extLst>
      <p:ext uri="{BB962C8B-B14F-4D97-AF65-F5344CB8AC3E}">
        <p14:creationId xmlns:p14="http://schemas.microsoft.com/office/powerpoint/2010/main" val="2659086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16d24f84c5_0_0"/>
          <p:cNvSpPr txBox="1">
            <a:spLocks noGrp="1"/>
          </p:cNvSpPr>
          <p:nvPr>
            <p:ph type="title"/>
          </p:nvPr>
        </p:nvSpPr>
        <p:spPr>
          <a:xfrm>
            <a:off x="1195719" y="289989"/>
            <a:ext cx="92490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F3864"/>
              </a:buClr>
              <a:buSzPts val="4400"/>
              <a:buFont typeface="Arial"/>
              <a:buNone/>
            </a:pPr>
            <a:r>
              <a:rPr lang="en-US" b="1">
                <a:solidFill>
                  <a:srgbClr val="1F3864"/>
                </a:solidFill>
              </a:rPr>
              <a:t>Officer Announcements</a:t>
            </a:r>
            <a:endParaRPr/>
          </a:p>
        </p:txBody>
      </p:sp>
      <p:sp>
        <p:nvSpPr>
          <p:cNvPr id="123" name="Google Shape;123;g216d24f84c5_0_0"/>
          <p:cNvSpPr txBox="1">
            <a:spLocks noGrp="1"/>
          </p:cNvSpPr>
          <p:nvPr>
            <p:ph type="body" idx="1"/>
          </p:nvPr>
        </p:nvSpPr>
        <p:spPr>
          <a:xfrm>
            <a:off x="2104850" y="1814925"/>
            <a:ext cx="9797100" cy="4351200"/>
          </a:xfrm>
          <a:prstGeom prst="rect">
            <a:avLst/>
          </a:prstGeom>
          <a:noFill/>
          <a:ln>
            <a:noFill/>
          </a:ln>
        </p:spPr>
        <p:txBody>
          <a:bodyPr spcFirstLastPara="1" wrap="square" lIns="91425" tIns="45700" rIns="91425" bIns="45700" anchor="t" anchorCtr="0">
            <a:noAutofit/>
          </a:bodyPr>
          <a:lstStyle/>
          <a:p>
            <a:pPr marL="228600" lvl="0" indent="-190500" algn="l" rtl="0">
              <a:lnSpc>
                <a:spcPct val="90000"/>
              </a:lnSpc>
              <a:spcBef>
                <a:spcPts val="0"/>
              </a:spcBef>
              <a:spcAft>
                <a:spcPts val="0"/>
              </a:spcAft>
              <a:buClr>
                <a:schemeClr val="dk1"/>
              </a:buClr>
              <a:buSzPts val="2200"/>
              <a:buChar char="●"/>
            </a:pPr>
            <a:r>
              <a:rPr lang="en-US" sz="2200" b="1">
                <a:latin typeface="+mn-lt"/>
              </a:rPr>
              <a:t>  </a:t>
            </a:r>
            <a:r>
              <a:rPr lang="en-US" sz="2200">
                <a:solidFill>
                  <a:schemeClr val="tx1"/>
                </a:solidFill>
                <a:latin typeface="+mn-lt"/>
              </a:rPr>
              <a:t>President (Rodney)</a:t>
            </a:r>
            <a:endParaRPr sz="2200">
              <a:solidFill>
                <a:schemeClr val="tx1"/>
              </a:solidFill>
              <a:latin typeface="+mn-lt"/>
            </a:endParaRPr>
          </a:p>
          <a:p>
            <a:pPr marL="228600" lvl="0" indent="-190500" algn="l" rtl="0">
              <a:lnSpc>
                <a:spcPct val="90000"/>
              </a:lnSpc>
              <a:spcBef>
                <a:spcPts val="0"/>
              </a:spcBef>
              <a:spcAft>
                <a:spcPts val="0"/>
              </a:spcAft>
              <a:buClr>
                <a:schemeClr val="dk1"/>
              </a:buClr>
              <a:buSzPts val="2200"/>
              <a:buChar char="●"/>
            </a:pPr>
            <a:r>
              <a:rPr lang="en-US" sz="2200">
                <a:solidFill>
                  <a:schemeClr val="tx1"/>
                </a:solidFill>
                <a:latin typeface="+mn-lt"/>
              </a:rPr>
              <a:t>  President Elect (Scarlett)</a:t>
            </a:r>
            <a:endParaRPr sz="2200">
              <a:solidFill>
                <a:schemeClr val="tx1"/>
              </a:solidFill>
              <a:latin typeface="+mn-lt"/>
            </a:endParaRPr>
          </a:p>
          <a:p>
            <a:pPr marL="228600" lvl="0" indent="-190500" algn="l" rtl="0">
              <a:lnSpc>
                <a:spcPct val="90000"/>
              </a:lnSpc>
              <a:spcBef>
                <a:spcPts val="0"/>
              </a:spcBef>
              <a:spcAft>
                <a:spcPts val="0"/>
              </a:spcAft>
              <a:buClr>
                <a:schemeClr val="dk1"/>
              </a:buClr>
              <a:buSzPts val="2200"/>
              <a:buChar char="●"/>
            </a:pPr>
            <a:r>
              <a:rPr lang="en-US" sz="2200">
                <a:solidFill>
                  <a:schemeClr val="tx1"/>
                </a:solidFill>
                <a:latin typeface="+mn-lt"/>
              </a:rPr>
              <a:t>  Director of Administration (</a:t>
            </a:r>
            <a:r>
              <a:rPr lang="en-US" sz="2200" err="1">
                <a:solidFill>
                  <a:schemeClr val="tx1"/>
                </a:solidFill>
                <a:latin typeface="+mn-lt"/>
              </a:rPr>
              <a:t>Nirvani</a:t>
            </a:r>
            <a:r>
              <a:rPr lang="en-US" sz="2200">
                <a:solidFill>
                  <a:schemeClr val="tx1"/>
                </a:solidFill>
                <a:latin typeface="+mn-lt"/>
              </a:rPr>
              <a:t>)</a:t>
            </a:r>
            <a:endParaRPr sz="2200">
              <a:solidFill>
                <a:schemeClr val="tx1"/>
              </a:solidFill>
              <a:latin typeface="+mn-lt"/>
            </a:endParaRPr>
          </a:p>
          <a:p>
            <a:pPr marL="228600" lvl="0" indent="-190500" algn="l" rtl="0">
              <a:lnSpc>
                <a:spcPct val="90000"/>
              </a:lnSpc>
              <a:spcBef>
                <a:spcPts val="0"/>
              </a:spcBef>
              <a:spcAft>
                <a:spcPts val="0"/>
              </a:spcAft>
              <a:buSzPts val="2200"/>
              <a:buChar char="●"/>
            </a:pPr>
            <a:r>
              <a:rPr lang="en-US" sz="2200">
                <a:solidFill>
                  <a:schemeClr val="tx1"/>
                </a:solidFill>
                <a:latin typeface="+mn-lt"/>
              </a:rPr>
              <a:t>  Director of  Diversity, Inclusion, and Outreach (Ashley)</a:t>
            </a:r>
            <a:endParaRPr sz="2200">
              <a:solidFill>
                <a:schemeClr val="tx1"/>
              </a:solidFill>
              <a:latin typeface="+mn-lt"/>
            </a:endParaRPr>
          </a:p>
          <a:p>
            <a:pPr marL="228600" lvl="0" indent="-190500" algn="l" rtl="0">
              <a:lnSpc>
                <a:spcPct val="90000"/>
              </a:lnSpc>
              <a:spcBef>
                <a:spcPts val="0"/>
              </a:spcBef>
              <a:spcAft>
                <a:spcPts val="0"/>
              </a:spcAft>
              <a:buSzPts val="2200"/>
              <a:buChar char="●"/>
            </a:pPr>
            <a:r>
              <a:rPr lang="en-US" sz="2200">
                <a:solidFill>
                  <a:schemeClr val="tx1"/>
                </a:solidFill>
                <a:latin typeface="+mn-lt"/>
              </a:rPr>
              <a:t>  </a:t>
            </a:r>
            <a:r>
              <a:rPr lang="en-US" sz="2200" b="1">
                <a:solidFill>
                  <a:schemeClr val="tx1"/>
                </a:solidFill>
                <a:latin typeface="+mn-lt"/>
              </a:rPr>
              <a:t>Director of Finance (Estefan) </a:t>
            </a:r>
          </a:p>
          <a:p>
            <a:pPr marL="228600" indent="-190500">
              <a:spcBef>
                <a:spcPts val="0"/>
              </a:spcBef>
              <a:buSzPts val="2200"/>
              <a:buFont typeface="Arial"/>
              <a:buChar char="●"/>
            </a:pPr>
            <a:r>
              <a:rPr lang="en-US" sz="2200">
                <a:solidFill>
                  <a:schemeClr val="tx1"/>
                </a:solidFill>
                <a:latin typeface="+mn-lt"/>
              </a:rPr>
              <a:t>  Director of Social and Community Affairs (Mark)</a:t>
            </a:r>
          </a:p>
          <a:p>
            <a:pPr marL="228600" indent="-190500">
              <a:spcBef>
                <a:spcPts val="0"/>
              </a:spcBef>
              <a:buSzPts val="2200"/>
              <a:buFont typeface="Arial"/>
              <a:buChar char="●"/>
            </a:pPr>
            <a:r>
              <a:rPr lang="en-US" sz="2200">
                <a:solidFill>
                  <a:schemeClr val="tx1"/>
                </a:solidFill>
                <a:latin typeface="+mn-lt"/>
              </a:rPr>
              <a:t>  Director of Media and Public Relations (Juliane)</a:t>
            </a:r>
            <a:endParaRPr sz="2200">
              <a:solidFill>
                <a:schemeClr val="tx1"/>
              </a:solidFill>
              <a:latin typeface="+mn-lt"/>
            </a:endParaRPr>
          </a:p>
          <a:p>
            <a:pPr marL="228600" lvl="0" indent="-190500" algn="l" rtl="0">
              <a:lnSpc>
                <a:spcPct val="90000"/>
              </a:lnSpc>
              <a:spcBef>
                <a:spcPts val="0"/>
              </a:spcBef>
              <a:spcAft>
                <a:spcPts val="0"/>
              </a:spcAft>
              <a:buSzPts val="2200"/>
              <a:buChar char="●"/>
            </a:pPr>
            <a:r>
              <a:rPr lang="en-US" sz="2200">
                <a:solidFill>
                  <a:schemeClr val="tx1"/>
                </a:solidFill>
                <a:latin typeface="+mn-lt"/>
              </a:rPr>
              <a:t>  Director of Student Involvement and Student Groups (Edna)</a:t>
            </a:r>
          </a:p>
          <a:p>
            <a:pPr marL="228600" lvl="0" indent="-190500" algn="l" rtl="0">
              <a:lnSpc>
                <a:spcPct val="90000"/>
              </a:lnSpc>
              <a:spcBef>
                <a:spcPts val="0"/>
              </a:spcBef>
              <a:spcAft>
                <a:spcPts val="0"/>
              </a:spcAft>
              <a:buSzPts val="2200"/>
              <a:buChar char="●"/>
            </a:pPr>
            <a:r>
              <a:rPr lang="en-US" sz="2200">
                <a:solidFill>
                  <a:schemeClr val="tx1"/>
                </a:solidFill>
                <a:latin typeface="+mn-lt"/>
              </a:rPr>
              <a:t>  </a:t>
            </a:r>
            <a:r>
              <a:rPr lang="en-US" sz="2200" b="0" i="0">
                <a:solidFill>
                  <a:schemeClr val="tx1"/>
                </a:solidFill>
                <a:effectLst/>
                <a:latin typeface="+mn-lt"/>
              </a:rPr>
              <a:t>Director of Policy &amp; Strategic Initiatives (Nick)</a:t>
            </a:r>
          </a:p>
          <a:p>
            <a:pPr marL="114300" indent="0">
              <a:buNone/>
            </a:pPr>
            <a:br>
              <a:rPr lang="en-US" sz="1600"/>
            </a:br>
            <a:endParaRPr sz="2200"/>
          </a:p>
          <a:p>
            <a:pPr marL="0" lvl="0" indent="0" algn="l" rtl="0">
              <a:lnSpc>
                <a:spcPct val="90000"/>
              </a:lnSpc>
              <a:spcBef>
                <a:spcPts val="1000"/>
              </a:spcBef>
              <a:spcAft>
                <a:spcPts val="0"/>
              </a:spcAft>
              <a:buSzPts val="1800"/>
              <a:buNone/>
            </a:pPr>
            <a:endParaRPr sz="2200"/>
          </a:p>
          <a:p>
            <a:pPr marL="457200" lvl="0" indent="0" algn="l" rtl="0">
              <a:lnSpc>
                <a:spcPct val="90000"/>
              </a:lnSpc>
              <a:spcBef>
                <a:spcPts val="1000"/>
              </a:spcBef>
              <a:spcAft>
                <a:spcPts val="0"/>
              </a:spcAft>
              <a:buSzPts val="1800"/>
              <a:buNone/>
            </a:pPr>
            <a:endParaRPr sz="2000"/>
          </a:p>
          <a:p>
            <a:pPr marL="457200" lvl="0" indent="0" algn="l" rtl="0">
              <a:lnSpc>
                <a:spcPct val="90000"/>
              </a:lnSpc>
              <a:spcBef>
                <a:spcPts val="1000"/>
              </a:spcBef>
              <a:spcAft>
                <a:spcPts val="0"/>
              </a:spcAft>
              <a:buSzPts val="1800"/>
              <a:buNone/>
            </a:pPr>
            <a:endParaRPr sz="2600"/>
          </a:p>
          <a:p>
            <a:pPr marL="685800" lvl="1" indent="-76200" algn="l" rtl="0">
              <a:lnSpc>
                <a:spcPct val="90000"/>
              </a:lnSpc>
              <a:spcBef>
                <a:spcPts val="500"/>
              </a:spcBef>
              <a:spcAft>
                <a:spcPts val="0"/>
              </a:spcAft>
              <a:buClr>
                <a:schemeClr val="dk1"/>
              </a:buClr>
              <a:buSzPts val="2400"/>
              <a:buNone/>
            </a:pPr>
            <a:endParaRPr/>
          </a:p>
        </p:txBody>
      </p:sp>
      <p:pic>
        <p:nvPicPr>
          <p:cNvPr id="124" name="Google Shape;124;g216d24f84c5_0_0"/>
          <p:cNvPicPr preferRelativeResize="0"/>
          <p:nvPr/>
        </p:nvPicPr>
        <p:blipFill rotWithShape="1">
          <a:blip r:embed="rId3">
            <a:alphaModFix/>
          </a:blip>
          <a:srcRect/>
          <a:stretch/>
        </p:blipFill>
        <p:spPr>
          <a:xfrm>
            <a:off x="0" y="0"/>
            <a:ext cx="2104849" cy="2104879"/>
          </a:xfrm>
          <a:prstGeom prst="rect">
            <a:avLst/>
          </a:prstGeom>
          <a:noFill/>
          <a:ln>
            <a:noFill/>
          </a:ln>
        </p:spPr>
      </p:pic>
    </p:spTree>
    <p:extLst>
      <p:ext uri="{BB962C8B-B14F-4D97-AF65-F5344CB8AC3E}">
        <p14:creationId xmlns:p14="http://schemas.microsoft.com/office/powerpoint/2010/main" val="1587423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16d24f84c5_0_0"/>
          <p:cNvSpPr txBox="1">
            <a:spLocks noGrp="1"/>
          </p:cNvSpPr>
          <p:nvPr>
            <p:ph type="title"/>
          </p:nvPr>
        </p:nvSpPr>
        <p:spPr>
          <a:xfrm>
            <a:off x="1195719" y="289989"/>
            <a:ext cx="92490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F3864"/>
              </a:buClr>
              <a:buSzPts val="4400"/>
              <a:buFont typeface="Arial"/>
              <a:buNone/>
            </a:pPr>
            <a:r>
              <a:rPr lang="en-US" b="1">
                <a:solidFill>
                  <a:srgbClr val="1F3864"/>
                </a:solidFill>
              </a:rPr>
              <a:t>Officer Announcements</a:t>
            </a:r>
            <a:endParaRPr/>
          </a:p>
        </p:txBody>
      </p:sp>
      <p:sp>
        <p:nvSpPr>
          <p:cNvPr id="123" name="Google Shape;123;g216d24f84c5_0_0"/>
          <p:cNvSpPr txBox="1">
            <a:spLocks noGrp="1"/>
          </p:cNvSpPr>
          <p:nvPr>
            <p:ph type="body" idx="1"/>
          </p:nvPr>
        </p:nvSpPr>
        <p:spPr>
          <a:xfrm>
            <a:off x="2104850" y="1814925"/>
            <a:ext cx="9797100" cy="4351200"/>
          </a:xfrm>
          <a:prstGeom prst="rect">
            <a:avLst/>
          </a:prstGeom>
          <a:noFill/>
          <a:ln>
            <a:noFill/>
          </a:ln>
        </p:spPr>
        <p:txBody>
          <a:bodyPr spcFirstLastPara="1" wrap="square" lIns="91425" tIns="45700" rIns="91425" bIns="45700" anchor="t" anchorCtr="0">
            <a:noAutofit/>
          </a:bodyPr>
          <a:lstStyle/>
          <a:p>
            <a:pPr marL="228600" lvl="0" indent="-190500" algn="l" rtl="0">
              <a:lnSpc>
                <a:spcPct val="90000"/>
              </a:lnSpc>
              <a:spcBef>
                <a:spcPts val="0"/>
              </a:spcBef>
              <a:spcAft>
                <a:spcPts val="0"/>
              </a:spcAft>
              <a:buClr>
                <a:schemeClr val="dk1"/>
              </a:buClr>
              <a:buSzPts val="2200"/>
              <a:buChar char="●"/>
            </a:pPr>
            <a:r>
              <a:rPr lang="en-US" sz="2200" b="1">
                <a:latin typeface="+mn-lt"/>
              </a:rPr>
              <a:t>  </a:t>
            </a:r>
            <a:r>
              <a:rPr lang="en-US" sz="2200">
                <a:solidFill>
                  <a:schemeClr val="tx1"/>
                </a:solidFill>
                <a:latin typeface="+mn-lt"/>
              </a:rPr>
              <a:t>President (Rodney)</a:t>
            </a:r>
            <a:endParaRPr sz="2200">
              <a:solidFill>
                <a:schemeClr val="tx1"/>
              </a:solidFill>
              <a:latin typeface="+mn-lt"/>
            </a:endParaRPr>
          </a:p>
          <a:p>
            <a:pPr marL="228600" lvl="0" indent="-190500" algn="l" rtl="0">
              <a:lnSpc>
                <a:spcPct val="90000"/>
              </a:lnSpc>
              <a:spcBef>
                <a:spcPts val="0"/>
              </a:spcBef>
              <a:spcAft>
                <a:spcPts val="0"/>
              </a:spcAft>
              <a:buClr>
                <a:schemeClr val="dk1"/>
              </a:buClr>
              <a:buSzPts val="2200"/>
              <a:buChar char="●"/>
            </a:pPr>
            <a:r>
              <a:rPr lang="en-US" sz="2200">
                <a:solidFill>
                  <a:schemeClr val="tx1"/>
                </a:solidFill>
                <a:latin typeface="+mn-lt"/>
              </a:rPr>
              <a:t>  President Elect (Scarlett)</a:t>
            </a:r>
            <a:endParaRPr sz="2200">
              <a:solidFill>
                <a:schemeClr val="tx1"/>
              </a:solidFill>
              <a:latin typeface="+mn-lt"/>
            </a:endParaRPr>
          </a:p>
          <a:p>
            <a:pPr marL="228600" lvl="0" indent="-190500" algn="l" rtl="0">
              <a:lnSpc>
                <a:spcPct val="90000"/>
              </a:lnSpc>
              <a:spcBef>
                <a:spcPts val="0"/>
              </a:spcBef>
              <a:spcAft>
                <a:spcPts val="0"/>
              </a:spcAft>
              <a:buClr>
                <a:schemeClr val="dk1"/>
              </a:buClr>
              <a:buSzPts val="2200"/>
              <a:buChar char="●"/>
            </a:pPr>
            <a:r>
              <a:rPr lang="en-US" sz="2200">
                <a:solidFill>
                  <a:schemeClr val="tx1"/>
                </a:solidFill>
                <a:latin typeface="+mn-lt"/>
              </a:rPr>
              <a:t>  Director of Administration (</a:t>
            </a:r>
            <a:r>
              <a:rPr lang="en-US" sz="2200" err="1">
                <a:solidFill>
                  <a:schemeClr val="tx1"/>
                </a:solidFill>
                <a:latin typeface="+mn-lt"/>
              </a:rPr>
              <a:t>Nirvani</a:t>
            </a:r>
            <a:r>
              <a:rPr lang="en-US" sz="2200">
                <a:solidFill>
                  <a:schemeClr val="tx1"/>
                </a:solidFill>
                <a:latin typeface="+mn-lt"/>
              </a:rPr>
              <a:t>)</a:t>
            </a:r>
            <a:endParaRPr sz="2200">
              <a:solidFill>
                <a:schemeClr val="tx1"/>
              </a:solidFill>
              <a:latin typeface="+mn-lt"/>
            </a:endParaRPr>
          </a:p>
          <a:p>
            <a:pPr marL="228600" lvl="0" indent="-190500" algn="l" rtl="0">
              <a:lnSpc>
                <a:spcPct val="90000"/>
              </a:lnSpc>
              <a:spcBef>
                <a:spcPts val="0"/>
              </a:spcBef>
              <a:spcAft>
                <a:spcPts val="0"/>
              </a:spcAft>
              <a:buSzPts val="2200"/>
              <a:buChar char="●"/>
            </a:pPr>
            <a:r>
              <a:rPr lang="en-US" sz="2200">
                <a:solidFill>
                  <a:schemeClr val="tx1"/>
                </a:solidFill>
                <a:latin typeface="+mn-lt"/>
              </a:rPr>
              <a:t>  Director of  Diversity, Inclusion, and Outreach (Ashley)</a:t>
            </a:r>
            <a:endParaRPr sz="2200">
              <a:solidFill>
                <a:schemeClr val="tx1"/>
              </a:solidFill>
              <a:latin typeface="+mn-lt"/>
            </a:endParaRPr>
          </a:p>
          <a:p>
            <a:pPr marL="228600" lvl="0" indent="-190500" algn="l" rtl="0">
              <a:lnSpc>
                <a:spcPct val="90000"/>
              </a:lnSpc>
              <a:spcBef>
                <a:spcPts val="0"/>
              </a:spcBef>
              <a:spcAft>
                <a:spcPts val="0"/>
              </a:spcAft>
              <a:buSzPts val="2200"/>
              <a:buChar char="●"/>
            </a:pPr>
            <a:r>
              <a:rPr lang="en-US" sz="2200">
                <a:solidFill>
                  <a:schemeClr val="tx1"/>
                </a:solidFill>
                <a:latin typeface="+mn-lt"/>
              </a:rPr>
              <a:t>  Director of Finance (Estefan) </a:t>
            </a:r>
          </a:p>
          <a:p>
            <a:pPr marL="228600" indent="-190500">
              <a:spcBef>
                <a:spcPts val="0"/>
              </a:spcBef>
              <a:buSzPts val="2200"/>
              <a:buFont typeface="Arial"/>
              <a:buChar char="●"/>
            </a:pPr>
            <a:r>
              <a:rPr lang="en-US" sz="2200">
                <a:solidFill>
                  <a:schemeClr val="tx1"/>
                </a:solidFill>
                <a:latin typeface="+mn-lt"/>
              </a:rPr>
              <a:t>  </a:t>
            </a:r>
            <a:r>
              <a:rPr lang="en-US" sz="2200" b="1">
                <a:solidFill>
                  <a:schemeClr val="tx1"/>
                </a:solidFill>
                <a:latin typeface="+mn-lt"/>
              </a:rPr>
              <a:t>Director of Social and Community Affairs (Mark)</a:t>
            </a:r>
          </a:p>
          <a:p>
            <a:pPr marL="228600" indent="-190500">
              <a:spcBef>
                <a:spcPts val="0"/>
              </a:spcBef>
              <a:buSzPts val="2200"/>
              <a:buFont typeface="Arial"/>
              <a:buChar char="●"/>
            </a:pPr>
            <a:r>
              <a:rPr lang="en-US" sz="2200">
                <a:solidFill>
                  <a:schemeClr val="tx1"/>
                </a:solidFill>
                <a:latin typeface="+mn-lt"/>
              </a:rPr>
              <a:t>  Director of Media and Public Relations (Juliane)</a:t>
            </a:r>
            <a:endParaRPr sz="2200">
              <a:solidFill>
                <a:schemeClr val="tx1"/>
              </a:solidFill>
              <a:latin typeface="+mn-lt"/>
            </a:endParaRPr>
          </a:p>
          <a:p>
            <a:pPr marL="228600" lvl="0" indent="-190500" algn="l" rtl="0">
              <a:lnSpc>
                <a:spcPct val="90000"/>
              </a:lnSpc>
              <a:spcBef>
                <a:spcPts val="0"/>
              </a:spcBef>
              <a:spcAft>
                <a:spcPts val="0"/>
              </a:spcAft>
              <a:buSzPts val="2200"/>
              <a:buChar char="●"/>
            </a:pPr>
            <a:r>
              <a:rPr lang="en-US" sz="2200">
                <a:solidFill>
                  <a:schemeClr val="tx1"/>
                </a:solidFill>
                <a:latin typeface="+mn-lt"/>
              </a:rPr>
              <a:t>  Director of Student Involvement and Student Groups (Edna)</a:t>
            </a:r>
          </a:p>
          <a:p>
            <a:pPr marL="228600" lvl="0" indent="-190500" algn="l" rtl="0">
              <a:lnSpc>
                <a:spcPct val="90000"/>
              </a:lnSpc>
              <a:spcBef>
                <a:spcPts val="0"/>
              </a:spcBef>
              <a:spcAft>
                <a:spcPts val="0"/>
              </a:spcAft>
              <a:buSzPts val="2200"/>
              <a:buChar char="●"/>
            </a:pPr>
            <a:r>
              <a:rPr lang="en-US" sz="2200">
                <a:solidFill>
                  <a:schemeClr val="tx1"/>
                </a:solidFill>
                <a:latin typeface="+mn-lt"/>
              </a:rPr>
              <a:t>  </a:t>
            </a:r>
            <a:r>
              <a:rPr lang="en-US" sz="2200" b="0" i="0">
                <a:solidFill>
                  <a:schemeClr val="tx1"/>
                </a:solidFill>
                <a:effectLst/>
                <a:latin typeface="+mn-lt"/>
              </a:rPr>
              <a:t>Director of Policy &amp; Strategic Initiatives (Nick)</a:t>
            </a:r>
          </a:p>
          <a:p>
            <a:pPr marL="114300" indent="0">
              <a:buNone/>
            </a:pPr>
            <a:br>
              <a:rPr lang="en-US" sz="1600"/>
            </a:br>
            <a:endParaRPr sz="2200"/>
          </a:p>
          <a:p>
            <a:pPr marL="0" lvl="0" indent="0" algn="l" rtl="0">
              <a:lnSpc>
                <a:spcPct val="90000"/>
              </a:lnSpc>
              <a:spcBef>
                <a:spcPts val="1000"/>
              </a:spcBef>
              <a:spcAft>
                <a:spcPts val="0"/>
              </a:spcAft>
              <a:buSzPts val="1800"/>
              <a:buNone/>
            </a:pPr>
            <a:endParaRPr sz="2200"/>
          </a:p>
          <a:p>
            <a:pPr marL="457200" lvl="0" indent="0" algn="l" rtl="0">
              <a:lnSpc>
                <a:spcPct val="90000"/>
              </a:lnSpc>
              <a:spcBef>
                <a:spcPts val="1000"/>
              </a:spcBef>
              <a:spcAft>
                <a:spcPts val="0"/>
              </a:spcAft>
              <a:buSzPts val="1800"/>
              <a:buNone/>
            </a:pPr>
            <a:endParaRPr sz="2000"/>
          </a:p>
          <a:p>
            <a:pPr marL="457200" lvl="0" indent="0" algn="l" rtl="0">
              <a:lnSpc>
                <a:spcPct val="90000"/>
              </a:lnSpc>
              <a:spcBef>
                <a:spcPts val="1000"/>
              </a:spcBef>
              <a:spcAft>
                <a:spcPts val="0"/>
              </a:spcAft>
              <a:buSzPts val="1800"/>
              <a:buNone/>
            </a:pPr>
            <a:endParaRPr sz="2600"/>
          </a:p>
          <a:p>
            <a:pPr marL="685800" lvl="1" indent="-76200" algn="l" rtl="0">
              <a:lnSpc>
                <a:spcPct val="90000"/>
              </a:lnSpc>
              <a:spcBef>
                <a:spcPts val="500"/>
              </a:spcBef>
              <a:spcAft>
                <a:spcPts val="0"/>
              </a:spcAft>
              <a:buClr>
                <a:schemeClr val="dk1"/>
              </a:buClr>
              <a:buSzPts val="2400"/>
              <a:buNone/>
            </a:pPr>
            <a:endParaRPr/>
          </a:p>
        </p:txBody>
      </p:sp>
      <p:pic>
        <p:nvPicPr>
          <p:cNvPr id="124" name="Google Shape;124;g216d24f84c5_0_0"/>
          <p:cNvPicPr preferRelativeResize="0"/>
          <p:nvPr/>
        </p:nvPicPr>
        <p:blipFill rotWithShape="1">
          <a:blip r:embed="rId3">
            <a:alphaModFix/>
          </a:blip>
          <a:srcRect/>
          <a:stretch/>
        </p:blipFill>
        <p:spPr>
          <a:xfrm>
            <a:off x="0" y="0"/>
            <a:ext cx="2104849" cy="2104879"/>
          </a:xfrm>
          <a:prstGeom prst="rect">
            <a:avLst/>
          </a:prstGeom>
          <a:noFill/>
          <a:ln>
            <a:noFill/>
          </a:ln>
        </p:spPr>
      </p:pic>
    </p:spTree>
    <p:extLst>
      <p:ext uri="{BB962C8B-B14F-4D97-AF65-F5344CB8AC3E}">
        <p14:creationId xmlns:p14="http://schemas.microsoft.com/office/powerpoint/2010/main" val="3160598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2;g216d24f84c5_0_0">
            <a:extLst>
              <a:ext uri="{FF2B5EF4-FFF2-40B4-BE49-F238E27FC236}">
                <a16:creationId xmlns:a16="http://schemas.microsoft.com/office/drawing/2014/main" id="{389D2C65-0D91-B5E0-2B58-406515902226}"/>
              </a:ext>
            </a:extLst>
          </p:cNvPr>
          <p:cNvSpPr txBox="1">
            <a:spLocks/>
          </p:cNvSpPr>
          <p:nvPr/>
        </p:nvSpPr>
        <p:spPr>
          <a:xfrm>
            <a:off x="1195719" y="289989"/>
            <a:ext cx="9249000" cy="13257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b="1">
                <a:solidFill>
                  <a:srgbClr val="1F3864"/>
                </a:solidFill>
              </a:rPr>
              <a:t>Power Plant Live Bar Crawl!</a:t>
            </a:r>
            <a:endParaRPr lang="en-US"/>
          </a:p>
        </p:txBody>
      </p:sp>
      <p:pic>
        <p:nvPicPr>
          <p:cNvPr id="7" name="Google Shape;124;g216d24f84c5_0_0" descr="A blue and yellow graduation cap&#10;&#10;Description automatically generated">
            <a:extLst>
              <a:ext uri="{FF2B5EF4-FFF2-40B4-BE49-F238E27FC236}">
                <a16:creationId xmlns:a16="http://schemas.microsoft.com/office/drawing/2014/main" id="{C1F5EE6C-6EDC-6962-7F9E-13FD372B3943}"/>
              </a:ext>
            </a:extLst>
          </p:cNvPr>
          <p:cNvPicPr preferRelativeResize="0"/>
          <p:nvPr/>
        </p:nvPicPr>
        <p:blipFill rotWithShape="1">
          <a:blip r:embed="rId2">
            <a:alphaModFix/>
          </a:blip>
          <a:srcRect/>
          <a:stretch/>
        </p:blipFill>
        <p:spPr>
          <a:xfrm>
            <a:off x="0" y="0"/>
            <a:ext cx="2104849" cy="2104879"/>
          </a:xfrm>
          <a:prstGeom prst="rect">
            <a:avLst/>
          </a:prstGeom>
          <a:noFill/>
          <a:ln>
            <a:noFill/>
          </a:ln>
        </p:spPr>
      </p:pic>
      <p:pic>
        <p:nvPicPr>
          <p:cNvPr id="3" name="Picture 2" descr="A white rectangular frame with orange and brown leaves and a turkey&#10;&#10;Description automatically generated">
            <a:extLst>
              <a:ext uri="{FF2B5EF4-FFF2-40B4-BE49-F238E27FC236}">
                <a16:creationId xmlns:a16="http://schemas.microsoft.com/office/drawing/2014/main" id="{E2158034-D9AA-CC78-046A-715BB88B54D8}"/>
              </a:ext>
            </a:extLst>
          </p:cNvPr>
          <p:cNvPicPr>
            <a:picLocks noChangeAspect="1"/>
          </p:cNvPicPr>
          <p:nvPr/>
        </p:nvPicPr>
        <p:blipFill>
          <a:blip r:embed="rId3"/>
          <a:stretch>
            <a:fillRect/>
          </a:stretch>
        </p:blipFill>
        <p:spPr>
          <a:xfrm>
            <a:off x="7683284" y="1612574"/>
            <a:ext cx="3409894" cy="4779107"/>
          </a:xfrm>
          <a:prstGeom prst="rect">
            <a:avLst/>
          </a:prstGeom>
        </p:spPr>
      </p:pic>
      <p:sp>
        <p:nvSpPr>
          <p:cNvPr id="4" name="TextBox 3">
            <a:extLst>
              <a:ext uri="{FF2B5EF4-FFF2-40B4-BE49-F238E27FC236}">
                <a16:creationId xmlns:a16="http://schemas.microsoft.com/office/drawing/2014/main" id="{1307D7CC-1D13-2E7D-35DB-2E8FDBD80D67}"/>
              </a:ext>
            </a:extLst>
          </p:cNvPr>
          <p:cNvSpPr txBox="1"/>
          <p:nvPr/>
        </p:nvSpPr>
        <p:spPr>
          <a:xfrm>
            <a:off x="562708" y="2171374"/>
            <a:ext cx="6064737"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8100"/>
            <a:r>
              <a:rPr lang="en-US" sz="2200">
                <a:latin typeface="Calibri"/>
              </a:rPr>
              <a:t>SOM x SON x SON x Homewood</a:t>
            </a:r>
          </a:p>
          <a:p>
            <a:pPr marL="38100"/>
            <a:endParaRPr lang="en-US" sz="2200">
              <a:latin typeface="Calibri"/>
            </a:endParaRPr>
          </a:p>
          <a:p>
            <a:pPr marL="38100"/>
            <a:r>
              <a:rPr lang="en-US" sz="2200" b="1">
                <a:latin typeface="Calibri"/>
              </a:rPr>
              <a:t>Date:</a:t>
            </a:r>
            <a:r>
              <a:rPr lang="en-US" sz="2200">
                <a:latin typeface="Calibri"/>
              </a:rPr>
              <a:t> November 11th, 2023</a:t>
            </a:r>
          </a:p>
          <a:p>
            <a:pPr marL="38100"/>
            <a:r>
              <a:rPr lang="en-US" sz="2200" b="1">
                <a:latin typeface="Calibri"/>
              </a:rPr>
              <a:t>Time:</a:t>
            </a:r>
            <a:r>
              <a:rPr lang="en-US" sz="2200">
                <a:latin typeface="Calibri"/>
              </a:rPr>
              <a:t> 10:00 PM to 2:00 AM</a:t>
            </a:r>
          </a:p>
          <a:p>
            <a:pPr marL="38100"/>
            <a:endParaRPr lang="en-US" sz="2200">
              <a:latin typeface="Calibri"/>
            </a:endParaRPr>
          </a:p>
          <a:p>
            <a:pPr marL="381000" indent="-342900" algn="just">
              <a:buChar char="•"/>
            </a:pPr>
            <a:r>
              <a:rPr lang="en-US" sz="2200" b="1">
                <a:latin typeface="Calibri"/>
              </a:rPr>
              <a:t>Limited RSVPs </a:t>
            </a:r>
            <a:r>
              <a:rPr lang="en-US" sz="2200">
                <a:latin typeface="Calibri"/>
              </a:rPr>
              <a:t>on </a:t>
            </a:r>
            <a:r>
              <a:rPr lang="en-US" sz="2200" err="1">
                <a:latin typeface="Calibri"/>
              </a:rPr>
              <a:t>HopkinsGroup</a:t>
            </a:r>
            <a:endParaRPr lang="en-US" sz="2200">
              <a:latin typeface="Calibri"/>
            </a:endParaRPr>
          </a:p>
          <a:p>
            <a:pPr marL="381000" indent="-342900" algn="just">
              <a:buChar char="•"/>
            </a:pPr>
            <a:r>
              <a:rPr lang="en-US" sz="2200" b="1">
                <a:latin typeface="Calibri"/>
              </a:rPr>
              <a:t>Two (2) free drink </a:t>
            </a:r>
            <a:r>
              <a:rPr lang="en-US" sz="2200">
                <a:latin typeface="Calibri"/>
              </a:rPr>
              <a:t>tickets with RSVP</a:t>
            </a:r>
          </a:p>
          <a:p>
            <a:pPr marL="381000" indent="-342900" algn="just">
              <a:buChar char="•"/>
            </a:pPr>
            <a:r>
              <a:rPr lang="en-US" sz="2200" b="1">
                <a:latin typeface="Calibri"/>
              </a:rPr>
              <a:t>Discounted drinks</a:t>
            </a:r>
            <a:r>
              <a:rPr lang="en-US" sz="2200">
                <a:latin typeface="Calibri"/>
              </a:rPr>
              <a:t> exclusively for Hopkins Graduate Students throughout the night</a:t>
            </a:r>
          </a:p>
          <a:p>
            <a:pPr marL="381000" indent="-342900" algn="just">
              <a:buChar char="•"/>
            </a:pPr>
            <a:r>
              <a:rPr lang="en-US" sz="2200" b="1">
                <a:latin typeface="Calibri"/>
              </a:rPr>
              <a:t>Must bring a physical government-issued ID!</a:t>
            </a:r>
          </a:p>
          <a:p>
            <a:pPr marL="381000" indent="-342900" algn="just">
              <a:buChar char="•"/>
            </a:pPr>
            <a:r>
              <a:rPr lang="en-US" sz="2200">
                <a:latin typeface="Calibri"/>
              </a:rPr>
              <a:t>Enjoy the company of graduate students from all walks of Hopkins!</a:t>
            </a:r>
          </a:p>
        </p:txBody>
      </p:sp>
      <p:pic>
        <p:nvPicPr>
          <p:cNvPr id="6" name="Picture 5" descr="QR Code">
            <a:extLst>
              <a:ext uri="{FF2B5EF4-FFF2-40B4-BE49-F238E27FC236}">
                <a16:creationId xmlns:a16="http://schemas.microsoft.com/office/drawing/2014/main" id="{3281A949-B41C-BF92-F431-698C31F02971}"/>
              </a:ext>
            </a:extLst>
          </p:cNvPr>
          <p:cNvPicPr>
            <a:picLocks noChangeAspect="1"/>
          </p:cNvPicPr>
          <p:nvPr/>
        </p:nvPicPr>
        <p:blipFill>
          <a:blip r:embed="rId4"/>
          <a:stretch>
            <a:fillRect/>
          </a:stretch>
        </p:blipFill>
        <p:spPr>
          <a:xfrm>
            <a:off x="4882336" y="1713848"/>
            <a:ext cx="1958406" cy="1958406"/>
          </a:xfrm>
          <a:prstGeom prst="rect">
            <a:avLst/>
          </a:prstGeom>
        </p:spPr>
      </p:pic>
    </p:spTree>
    <p:extLst>
      <p:ext uri="{BB962C8B-B14F-4D97-AF65-F5344CB8AC3E}">
        <p14:creationId xmlns:p14="http://schemas.microsoft.com/office/powerpoint/2010/main" val="4243132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16d24f84c5_0_0"/>
          <p:cNvSpPr txBox="1">
            <a:spLocks noGrp="1"/>
          </p:cNvSpPr>
          <p:nvPr>
            <p:ph type="title"/>
          </p:nvPr>
        </p:nvSpPr>
        <p:spPr>
          <a:xfrm>
            <a:off x="1195719" y="289989"/>
            <a:ext cx="92490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F3864"/>
              </a:buClr>
              <a:buSzPts val="4400"/>
              <a:buFont typeface="Arial"/>
              <a:buNone/>
            </a:pPr>
            <a:r>
              <a:rPr lang="en-US" b="1">
                <a:solidFill>
                  <a:srgbClr val="1F3864"/>
                </a:solidFill>
              </a:rPr>
              <a:t>Officer Announcements</a:t>
            </a:r>
            <a:endParaRPr/>
          </a:p>
        </p:txBody>
      </p:sp>
      <p:sp>
        <p:nvSpPr>
          <p:cNvPr id="123" name="Google Shape;123;g216d24f84c5_0_0"/>
          <p:cNvSpPr txBox="1">
            <a:spLocks noGrp="1"/>
          </p:cNvSpPr>
          <p:nvPr>
            <p:ph type="body" idx="1"/>
          </p:nvPr>
        </p:nvSpPr>
        <p:spPr>
          <a:xfrm>
            <a:off x="2104850" y="1814925"/>
            <a:ext cx="9797100" cy="4351200"/>
          </a:xfrm>
          <a:prstGeom prst="rect">
            <a:avLst/>
          </a:prstGeom>
          <a:noFill/>
          <a:ln>
            <a:noFill/>
          </a:ln>
        </p:spPr>
        <p:txBody>
          <a:bodyPr spcFirstLastPara="1" wrap="square" lIns="91425" tIns="45700" rIns="91425" bIns="45700" anchor="t" anchorCtr="0">
            <a:noAutofit/>
          </a:bodyPr>
          <a:lstStyle/>
          <a:p>
            <a:pPr marL="228600" lvl="0" indent="-190500" algn="l" rtl="0">
              <a:lnSpc>
                <a:spcPct val="90000"/>
              </a:lnSpc>
              <a:spcBef>
                <a:spcPts val="0"/>
              </a:spcBef>
              <a:spcAft>
                <a:spcPts val="0"/>
              </a:spcAft>
              <a:buClr>
                <a:schemeClr val="dk1"/>
              </a:buClr>
              <a:buSzPts val="2200"/>
              <a:buChar char="●"/>
            </a:pPr>
            <a:r>
              <a:rPr lang="en-US" sz="2200" b="1">
                <a:latin typeface="+mn-lt"/>
              </a:rPr>
              <a:t>  </a:t>
            </a:r>
            <a:r>
              <a:rPr lang="en-US" sz="2200">
                <a:solidFill>
                  <a:schemeClr val="tx1"/>
                </a:solidFill>
                <a:latin typeface="+mn-lt"/>
              </a:rPr>
              <a:t>President (Rodney)</a:t>
            </a:r>
            <a:endParaRPr sz="2200">
              <a:solidFill>
                <a:schemeClr val="tx1"/>
              </a:solidFill>
              <a:latin typeface="+mn-lt"/>
            </a:endParaRPr>
          </a:p>
          <a:p>
            <a:pPr marL="228600" lvl="0" indent="-190500" algn="l" rtl="0">
              <a:lnSpc>
                <a:spcPct val="90000"/>
              </a:lnSpc>
              <a:spcBef>
                <a:spcPts val="0"/>
              </a:spcBef>
              <a:spcAft>
                <a:spcPts val="0"/>
              </a:spcAft>
              <a:buClr>
                <a:schemeClr val="dk1"/>
              </a:buClr>
              <a:buSzPts val="2200"/>
              <a:buChar char="●"/>
            </a:pPr>
            <a:r>
              <a:rPr lang="en-US" sz="2200">
                <a:solidFill>
                  <a:schemeClr val="tx1"/>
                </a:solidFill>
                <a:latin typeface="+mn-lt"/>
              </a:rPr>
              <a:t>  President Elect (Scarlett)</a:t>
            </a:r>
            <a:endParaRPr sz="2200">
              <a:solidFill>
                <a:schemeClr val="tx1"/>
              </a:solidFill>
              <a:latin typeface="+mn-lt"/>
            </a:endParaRPr>
          </a:p>
          <a:p>
            <a:pPr marL="228600" lvl="0" indent="-190500" algn="l" rtl="0">
              <a:lnSpc>
                <a:spcPct val="90000"/>
              </a:lnSpc>
              <a:spcBef>
                <a:spcPts val="0"/>
              </a:spcBef>
              <a:spcAft>
                <a:spcPts val="0"/>
              </a:spcAft>
              <a:buClr>
                <a:schemeClr val="dk1"/>
              </a:buClr>
              <a:buSzPts val="2200"/>
              <a:buChar char="●"/>
            </a:pPr>
            <a:r>
              <a:rPr lang="en-US" sz="2200">
                <a:solidFill>
                  <a:schemeClr val="tx1"/>
                </a:solidFill>
                <a:latin typeface="+mn-lt"/>
              </a:rPr>
              <a:t>  Director of Administration (</a:t>
            </a:r>
            <a:r>
              <a:rPr lang="en-US" sz="2200" err="1">
                <a:solidFill>
                  <a:schemeClr val="tx1"/>
                </a:solidFill>
                <a:latin typeface="+mn-lt"/>
              </a:rPr>
              <a:t>Nirvani</a:t>
            </a:r>
            <a:r>
              <a:rPr lang="en-US" sz="2200">
                <a:solidFill>
                  <a:schemeClr val="tx1"/>
                </a:solidFill>
                <a:latin typeface="+mn-lt"/>
              </a:rPr>
              <a:t>)</a:t>
            </a:r>
            <a:endParaRPr sz="2200">
              <a:solidFill>
                <a:schemeClr val="tx1"/>
              </a:solidFill>
              <a:latin typeface="+mn-lt"/>
            </a:endParaRPr>
          </a:p>
          <a:p>
            <a:pPr marL="228600" lvl="0" indent="-190500" algn="l" rtl="0">
              <a:lnSpc>
                <a:spcPct val="90000"/>
              </a:lnSpc>
              <a:spcBef>
                <a:spcPts val="0"/>
              </a:spcBef>
              <a:spcAft>
                <a:spcPts val="0"/>
              </a:spcAft>
              <a:buSzPts val="2200"/>
              <a:buChar char="●"/>
            </a:pPr>
            <a:r>
              <a:rPr lang="en-US" sz="2200">
                <a:solidFill>
                  <a:schemeClr val="tx1"/>
                </a:solidFill>
                <a:latin typeface="+mn-lt"/>
              </a:rPr>
              <a:t>  Director of  Diversity, Inclusion, and Outreach (Ashley)</a:t>
            </a:r>
            <a:endParaRPr sz="2200">
              <a:solidFill>
                <a:schemeClr val="tx1"/>
              </a:solidFill>
              <a:latin typeface="+mn-lt"/>
            </a:endParaRPr>
          </a:p>
          <a:p>
            <a:pPr marL="228600" lvl="0" indent="-190500" algn="l" rtl="0">
              <a:lnSpc>
                <a:spcPct val="90000"/>
              </a:lnSpc>
              <a:spcBef>
                <a:spcPts val="0"/>
              </a:spcBef>
              <a:spcAft>
                <a:spcPts val="0"/>
              </a:spcAft>
              <a:buSzPts val="2200"/>
              <a:buChar char="●"/>
            </a:pPr>
            <a:r>
              <a:rPr lang="en-US" sz="2200">
                <a:solidFill>
                  <a:schemeClr val="tx1"/>
                </a:solidFill>
                <a:latin typeface="+mn-lt"/>
              </a:rPr>
              <a:t>  Director of Finance (Estefan) </a:t>
            </a:r>
          </a:p>
          <a:p>
            <a:pPr marL="228600" indent="-190500">
              <a:spcBef>
                <a:spcPts val="0"/>
              </a:spcBef>
              <a:buSzPts val="2200"/>
              <a:buFont typeface="Arial"/>
              <a:buChar char="●"/>
            </a:pPr>
            <a:r>
              <a:rPr lang="en-US" sz="2200">
                <a:solidFill>
                  <a:schemeClr val="tx1"/>
                </a:solidFill>
                <a:latin typeface="+mn-lt"/>
              </a:rPr>
              <a:t>  Director of Social and Community Affairs (Mark)</a:t>
            </a:r>
          </a:p>
          <a:p>
            <a:pPr marL="228600" indent="-190500">
              <a:spcBef>
                <a:spcPts val="0"/>
              </a:spcBef>
              <a:buSzPts val="2200"/>
              <a:buFont typeface="Arial"/>
              <a:buChar char="●"/>
            </a:pPr>
            <a:r>
              <a:rPr lang="en-US" sz="2200">
                <a:solidFill>
                  <a:schemeClr val="tx1"/>
                </a:solidFill>
                <a:latin typeface="+mn-lt"/>
              </a:rPr>
              <a:t>  </a:t>
            </a:r>
            <a:r>
              <a:rPr lang="en-US" sz="2200" b="1">
                <a:solidFill>
                  <a:schemeClr val="tx1"/>
                </a:solidFill>
                <a:latin typeface="+mn-lt"/>
              </a:rPr>
              <a:t>Director of Media and Public Relations (Juliane)</a:t>
            </a:r>
            <a:endParaRPr sz="2200" b="1">
              <a:solidFill>
                <a:schemeClr val="tx1"/>
              </a:solidFill>
              <a:latin typeface="+mn-lt"/>
            </a:endParaRPr>
          </a:p>
          <a:p>
            <a:pPr marL="228600" lvl="0" indent="-190500" algn="l" rtl="0">
              <a:lnSpc>
                <a:spcPct val="90000"/>
              </a:lnSpc>
              <a:spcBef>
                <a:spcPts val="0"/>
              </a:spcBef>
              <a:spcAft>
                <a:spcPts val="0"/>
              </a:spcAft>
              <a:buSzPts val="2200"/>
              <a:buChar char="●"/>
            </a:pPr>
            <a:r>
              <a:rPr lang="en-US" sz="2200">
                <a:solidFill>
                  <a:schemeClr val="tx1"/>
                </a:solidFill>
                <a:latin typeface="+mn-lt"/>
              </a:rPr>
              <a:t>  Director of Student Involvement and Student Groups (Edna)</a:t>
            </a:r>
          </a:p>
          <a:p>
            <a:pPr marL="228600" lvl="0" indent="-190500" algn="l" rtl="0">
              <a:lnSpc>
                <a:spcPct val="90000"/>
              </a:lnSpc>
              <a:spcBef>
                <a:spcPts val="0"/>
              </a:spcBef>
              <a:spcAft>
                <a:spcPts val="0"/>
              </a:spcAft>
              <a:buSzPts val="2200"/>
              <a:buChar char="●"/>
            </a:pPr>
            <a:r>
              <a:rPr lang="en-US" sz="2200">
                <a:solidFill>
                  <a:schemeClr val="tx1"/>
                </a:solidFill>
                <a:latin typeface="+mn-lt"/>
              </a:rPr>
              <a:t>  </a:t>
            </a:r>
            <a:r>
              <a:rPr lang="en-US" sz="2200" b="0" i="0">
                <a:solidFill>
                  <a:schemeClr val="tx1"/>
                </a:solidFill>
                <a:effectLst/>
                <a:latin typeface="+mn-lt"/>
              </a:rPr>
              <a:t>Director of Policy &amp; Strategic Initiatives (Nick)</a:t>
            </a:r>
          </a:p>
          <a:p>
            <a:pPr marL="114300" indent="0">
              <a:buNone/>
            </a:pPr>
            <a:br>
              <a:rPr lang="en-US" sz="1600"/>
            </a:br>
            <a:endParaRPr sz="2200"/>
          </a:p>
          <a:p>
            <a:pPr marL="0" lvl="0" indent="0" algn="l" rtl="0">
              <a:lnSpc>
                <a:spcPct val="90000"/>
              </a:lnSpc>
              <a:spcBef>
                <a:spcPts val="1000"/>
              </a:spcBef>
              <a:spcAft>
                <a:spcPts val="0"/>
              </a:spcAft>
              <a:buSzPts val="1800"/>
              <a:buNone/>
            </a:pPr>
            <a:endParaRPr sz="2200"/>
          </a:p>
          <a:p>
            <a:pPr marL="457200" lvl="0" indent="0" algn="l" rtl="0">
              <a:lnSpc>
                <a:spcPct val="90000"/>
              </a:lnSpc>
              <a:spcBef>
                <a:spcPts val="1000"/>
              </a:spcBef>
              <a:spcAft>
                <a:spcPts val="0"/>
              </a:spcAft>
              <a:buSzPts val="1800"/>
              <a:buNone/>
            </a:pPr>
            <a:endParaRPr sz="2000"/>
          </a:p>
          <a:p>
            <a:pPr marL="457200" lvl="0" indent="0" algn="l" rtl="0">
              <a:lnSpc>
                <a:spcPct val="90000"/>
              </a:lnSpc>
              <a:spcBef>
                <a:spcPts val="1000"/>
              </a:spcBef>
              <a:spcAft>
                <a:spcPts val="0"/>
              </a:spcAft>
              <a:buSzPts val="1800"/>
              <a:buNone/>
            </a:pPr>
            <a:endParaRPr sz="2600"/>
          </a:p>
          <a:p>
            <a:pPr marL="685800" lvl="1" indent="-76200" algn="l" rtl="0">
              <a:lnSpc>
                <a:spcPct val="90000"/>
              </a:lnSpc>
              <a:spcBef>
                <a:spcPts val="500"/>
              </a:spcBef>
              <a:spcAft>
                <a:spcPts val="0"/>
              </a:spcAft>
              <a:buClr>
                <a:schemeClr val="dk1"/>
              </a:buClr>
              <a:buSzPts val="2400"/>
              <a:buNone/>
            </a:pPr>
            <a:endParaRPr/>
          </a:p>
        </p:txBody>
      </p:sp>
      <p:pic>
        <p:nvPicPr>
          <p:cNvPr id="124" name="Google Shape;124;g216d24f84c5_0_0"/>
          <p:cNvPicPr preferRelativeResize="0"/>
          <p:nvPr/>
        </p:nvPicPr>
        <p:blipFill rotWithShape="1">
          <a:blip r:embed="rId3">
            <a:alphaModFix/>
          </a:blip>
          <a:srcRect/>
          <a:stretch/>
        </p:blipFill>
        <p:spPr>
          <a:xfrm>
            <a:off x="0" y="0"/>
            <a:ext cx="2104849" cy="2104879"/>
          </a:xfrm>
          <a:prstGeom prst="rect">
            <a:avLst/>
          </a:prstGeom>
          <a:noFill/>
          <a:ln>
            <a:noFill/>
          </a:ln>
        </p:spPr>
      </p:pic>
    </p:spTree>
    <p:extLst>
      <p:ext uri="{BB962C8B-B14F-4D97-AF65-F5344CB8AC3E}">
        <p14:creationId xmlns:p14="http://schemas.microsoft.com/office/powerpoint/2010/main" val="2993630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2;g216d24f84c5_0_0">
            <a:extLst>
              <a:ext uri="{FF2B5EF4-FFF2-40B4-BE49-F238E27FC236}">
                <a16:creationId xmlns:a16="http://schemas.microsoft.com/office/drawing/2014/main" id="{389D2C65-0D91-B5E0-2B58-406515902226}"/>
              </a:ext>
            </a:extLst>
          </p:cNvPr>
          <p:cNvSpPr txBox="1">
            <a:spLocks/>
          </p:cNvSpPr>
          <p:nvPr/>
        </p:nvSpPr>
        <p:spPr>
          <a:xfrm>
            <a:off x="1195719" y="289989"/>
            <a:ext cx="9249000" cy="13257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b="1" err="1">
                <a:solidFill>
                  <a:srgbClr val="1F3864"/>
                </a:solidFill>
              </a:rPr>
              <a:t>B'more</a:t>
            </a:r>
            <a:r>
              <a:rPr lang="en-US" b="1">
                <a:solidFill>
                  <a:srgbClr val="1F3864"/>
                </a:solidFill>
              </a:rPr>
              <a:t> Fall Photo Contest</a:t>
            </a:r>
          </a:p>
        </p:txBody>
      </p:sp>
      <p:pic>
        <p:nvPicPr>
          <p:cNvPr id="7" name="Google Shape;124;g216d24f84c5_0_0" descr="A blue and yellow graduation cap&#10;&#10;Description automatically generated">
            <a:extLst>
              <a:ext uri="{FF2B5EF4-FFF2-40B4-BE49-F238E27FC236}">
                <a16:creationId xmlns:a16="http://schemas.microsoft.com/office/drawing/2014/main" id="{C1F5EE6C-6EDC-6962-7F9E-13FD372B3943}"/>
              </a:ext>
            </a:extLst>
          </p:cNvPr>
          <p:cNvPicPr preferRelativeResize="0"/>
          <p:nvPr/>
        </p:nvPicPr>
        <p:blipFill rotWithShape="1">
          <a:blip r:embed="rId2">
            <a:alphaModFix/>
          </a:blip>
          <a:srcRect/>
          <a:stretch/>
        </p:blipFill>
        <p:spPr>
          <a:xfrm>
            <a:off x="0" y="0"/>
            <a:ext cx="2104849" cy="2104879"/>
          </a:xfrm>
          <a:prstGeom prst="rect">
            <a:avLst/>
          </a:prstGeom>
          <a:noFill/>
          <a:ln>
            <a:noFill/>
          </a:ln>
        </p:spPr>
      </p:pic>
      <p:pic>
        <p:nvPicPr>
          <p:cNvPr id="8" name="Picture 7" descr="A poster for a photo contest&#10;&#10;Description automatically generated">
            <a:extLst>
              <a:ext uri="{FF2B5EF4-FFF2-40B4-BE49-F238E27FC236}">
                <a16:creationId xmlns:a16="http://schemas.microsoft.com/office/drawing/2014/main" id="{48B97E86-2F4B-6583-90FC-B9DCCE0D92C7}"/>
              </a:ext>
            </a:extLst>
          </p:cNvPr>
          <p:cNvPicPr>
            <a:picLocks noChangeAspect="1"/>
          </p:cNvPicPr>
          <p:nvPr/>
        </p:nvPicPr>
        <p:blipFill>
          <a:blip r:embed="rId3"/>
          <a:stretch>
            <a:fillRect/>
          </a:stretch>
        </p:blipFill>
        <p:spPr>
          <a:xfrm>
            <a:off x="133853" y="2098666"/>
            <a:ext cx="4437684" cy="4428720"/>
          </a:xfrm>
          <a:prstGeom prst="rect">
            <a:avLst/>
          </a:prstGeom>
        </p:spPr>
      </p:pic>
      <p:sp>
        <p:nvSpPr>
          <p:cNvPr id="10" name="TextBox 9">
            <a:extLst>
              <a:ext uri="{FF2B5EF4-FFF2-40B4-BE49-F238E27FC236}">
                <a16:creationId xmlns:a16="http://schemas.microsoft.com/office/drawing/2014/main" id="{50CFFF69-FF94-73B2-EC07-914F2295B233}"/>
              </a:ext>
            </a:extLst>
          </p:cNvPr>
          <p:cNvSpPr txBox="1"/>
          <p:nvPr/>
        </p:nvSpPr>
        <p:spPr>
          <a:xfrm>
            <a:off x="4838944" y="3505511"/>
            <a:ext cx="6764925" cy="24992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1800" u="sng">
                <a:solidFill>
                  <a:schemeClr val="accent6"/>
                </a:solidFill>
              </a:rPr>
              <a:t>Rules/Guidelines</a:t>
            </a:r>
            <a:endParaRPr lang="en-US" sz="1200">
              <a:solidFill>
                <a:schemeClr val="accent6"/>
              </a:solidFill>
            </a:endParaRPr>
          </a:p>
          <a:p>
            <a:pPr marL="228600" indent="-228600">
              <a:lnSpc>
                <a:spcPct val="150000"/>
              </a:lnSpc>
              <a:buAutoNum type="arabicPeriod"/>
            </a:pPr>
            <a:r>
              <a:rPr lang="en-US" sz="1200">
                <a:solidFill>
                  <a:srgbClr val="333333"/>
                </a:solidFill>
              </a:rPr>
              <a:t>You must be a registered SOM graduate student </a:t>
            </a:r>
            <a:endParaRPr lang="en-US" sz="1200"/>
          </a:p>
          <a:p>
            <a:pPr marL="228600" indent="-228600">
              <a:lnSpc>
                <a:spcPct val="150000"/>
              </a:lnSpc>
              <a:buAutoNum type="arabicPeriod"/>
            </a:pPr>
            <a:r>
              <a:rPr lang="en-US" sz="1200">
                <a:solidFill>
                  <a:srgbClr val="333333"/>
                </a:solidFill>
              </a:rPr>
              <a:t>Photos must be taken within the city limits of Baltimore, MD</a:t>
            </a:r>
            <a:endParaRPr lang="en-US" sz="1200"/>
          </a:p>
          <a:p>
            <a:pPr marL="228600" indent="-228600">
              <a:lnSpc>
                <a:spcPct val="150000"/>
              </a:lnSpc>
              <a:buAutoNum type="arabicPeriod"/>
            </a:pPr>
            <a:r>
              <a:rPr lang="en-US" sz="1200">
                <a:solidFill>
                  <a:srgbClr val="333333"/>
                </a:solidFill>
              </a:rPr>
              <a:t>Photos should be submitted using JPEG format</a:t>
            </a:r>
            <a:endParaRPr lang="en-US" sz="1200"/>
          </a:p>
          <a:p>
            <a:pPr marL="228600" indent="-228600">
              <a:lnSpc>
                <a:spcPct val="150000"/>
              </a:lnSpc>
              <a:buAutoNum type="arabicPeriod"/>
            </a:pPr>
            <a:r>
              <a:rPr lang="en-US" sz="1200">
                <a:solidFill>
                  <a:srgbClr val="333333"/>
                </a:solidFill>
              </a:rPr>
              <a:t>One photo submission per student</a:t>
            </a:r>
            <a:endParaRPr lang="en-US" sz="1200"/>
          </a:p>
          <a:p>
            <a:pPr marL="228600" indent="-228600">
              <a:lnSpc>
                <a:spcPct val="150000"/>
              </a:lnSpc>
              <a:buAutoNum type="arabicPeriod"/>
            </a:pPr>
            <a:r>
              <a:rPr lang="en-US" sz="1200">
                <a:solidFill>
                  <a:srgbClr val="333333"/>
                </a:solidFill>
              </a:rPr>
              <a:t>Only recent Fall photos can be submitted (photo cannot be from last year)</a:t>
            </a:r>
            <a:endParaRPr lang="en-US" sz="1200"/>
          </a:p>
          <a:p>
            <a:pPr marL="228600" indent="-228600">
              <a:lnSpc>
                <a:spcPct val="150000"/>
              </a:lnSpc>
              <a:buAutoNum type="arabicPeriod"/>
            </a:pPr>
            <a:r>
              <a:rPr lang="en-US" sz="1200">
                <a:solidFill>
                  <a:srgbClr val="333333"/>
                </a:solidFill>
              </a:rPr>
              <a:t>Please do not plagiarize from professional/online photos</a:t>
            </a:r>
            <a:endParaRPr lang="en-US" sz="1200"/>
          </a:p>
          <a:p>
            <a:pPr marL="228600" indent="-228600">
              <a:lnSpc>
                <a:spcPct val="150000"/>
              </a:lnSpc>
              <a:buAutoNum type="arabicPeriod"/>
            </a:pPr>
            <a:r>
              <a:rPr lang="en-US" sz="1200">
                <a:solidFill>
                  <a:srgbClr val="333333"/>
                </a:solidFill>
              </a:rPr>
              <a:t>Have fun!</a:t>
            </a:r>
            <a:endParaRPr lang="en-US" sz="1050"/>
          </a:p>
        </p:txBody>
      </p:sp>
      <p:sp>
        <p:nvSpPr>
          <p:cNvPr id="12" name="TextBox 11">
            <a:extLst>
              <a:ext uri="{FF2B5EF4-FFF2-40B4-BE49-F238E27FC236}">
                <a16:creationId xmlns:a16="http://schemas.microsoft.com/office/drawing/2014/main" id="{DC5D02B2-314B-E8AF-EF48-A0E10BDB305A}"/>
              </a:ext>
            </a:extLst>
          </p:cNvPr>
          <p:cNvSpPr txBox="1"/>
          <p:nvPr/>
        </p:nvSpPr>
        <p:spPr>
          <a:xfrm>
            <a:off x="2232836" y="1328706"/>
            <a:ext cx="84665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F0000"/>
                </a:solidFill>
              </a:rPr>
              <a:t>Closes this FRIDAY! </a:t>
            </a:r>
            <a:r>
              <a:rPr lang="en-US" sz="3200" b="1">
                <a:solidFill>
                  <a:srgbClr val="FF0000"/>
                </a:solidFill>
              </a:rPr>
              <a:t>Photos due NOV 10th! </a:t>
            </a:r>
            <a:endParaRPr lang="en-US" sz="3200">
              <a:solidFill>
                <a:srgbClr val="FF0000"/>
              </a:solidFill>
            </a:endParaRPr>
          </a:p>
        </p:txBody>
      </p:sp>
      <p:sp>
        <p:nvSpPr>
          <p:cNvPr id="14" name="TextBox 13">
            <a:extLst>
              <a:ext uri="{FF2B5EF4-FFF2-40B4-BE49-F238E27FC236}">
                <a16:creationId xmlns:a16="http://schemas.microsoft.com/office/drawing/2014/main" id="{A9D8B833-CE25-23B6-29B5-E663B09AC245}"/>
              </a:ext>
            </a:extLst>
          </p:cNvPr>
          <p:cNvSpPr txBox="1"/>
          <p:nvPr/>
        </p:nvSpPr>
        <p:spPr>
          <a:xfrm>
            <a:off x="4605262" y="1914731"/>
            <a:ext cx="7521188" cy="14260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ts val="500"/>
              </a:spcBef>
              <a:spcAft>
                <a:spcPts val="500"/>
              </a:spcAft>
              <a:buChar char="•"/>
            </a:pPr>
            <a:r>
              <a:rPr lang="en-US"/>
              <a:t>Winner's photo submissions will be </a:t>
            </a:r>
            <a:r>
              <a:rPr lang="en-US" b="1"/>
              <a:t>highlighted on our Socials, Website, &amp; Newsletter</a:t>
            </a:r>
            <a:r>
              <a:rPr lang="en-US"/>
              <a:t>!</a:t>
            </a:r>
          </a:p>
          <a:p>
            <a:pPr marL="285750" indent="-285750">
              <a:spcBef>
                <a:spcPts val="500"/>
              </a:spcBef>
              <a:spcAft>
                <a:spcPts val="500"/>
              </a:spcAft>
              <a:buChar char="•"/>
            </a:pPr>
            <a:r>
              <a:rPr lang="en-US"/>
              <a:t>To ensure only SOM Graduate students are participating, submissions will be submitted via GSA registered Hopkins Groups members. </a:t>
            </a:r>
          </a:p>
          <a:p>
            <a:pPr marL="285750" indent="-285750">
              <a:spcBef>
                <a:spcPts val="500"/>
              </a:spcBef>
              <a:spcAft>
                <a:spcPts val="500"/>
              </a:spcAft>
              <a:buChar char="•"/>
            </a:pPr>
            <a:r>
              <a:rPr lang="en-US" b="1"/>
              <a:t>Submission Form OPEN: </a:t>
            </a:r>
            <a:r>
              <a:rPr lang="en-US" sz="2800">
                <a:hlinkClick r:id="rId4"/>
              </a:rPr>
              <a:t>https://cglink.me/2dh/s82340</a:t>
            </a:r>
            <a:r>
              <a:rPr lang="en-US" sz="2800"/>
              <a:t> </a:t>
            </a:r>
          </a:p>
        </p:txBody>
      </p:sp>
    </p:spTree>
    <p:extLst>
      <p:ext uri="{BB962C8B-B14F-4D97-AF65-F5344CB8AC3E}">
        <p14:creationId xmlns:p14="http://schemas.microsoft.com/office/powerpoint/2010/main" val="2855801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16d24f84c5_0_0"/>
          <p:cNvSpPr txBox="1">
            <a:spLocks noGrp="1"/>
          </p:cNvSpPr>
          <p:nvPr>
            <p:ph type="title"/>
          </p:nvPr>
        </p:nvSpPr>
        <p:spPr>
          <a:xfrm>
            <a:off x="1195719" y="289989"/>
            <a:ext cx="92490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F3864"/>
              </a:buClr>
              <a:buSzPts val="4400"/>
              <a:buFont typeface="Arial"/>
              <a:buNone/>
            </a:pPr>
            <a:r>
              <a:rPr lang="en-US" b="1">
                <a:solidFill>
                  <a:srgbClr val="1F3864"/>
                </a:solidFill>
              </a:rPr>
              <a:t>Officer Announcements</a:t>
            </a:r>
            <a:endParaRPr/>
          </a:p>
        </p:txBody>
      </p:sp>
      <p:sp>
        <p:nvSpPr>
          <p:cNvPr id="123" name="Google Shape;123;g216d24f84c5_0_0"/>
          <p:cNvSpPr txBox="1">
            <a:spLocks noGrp="1"/>
          </p:cNvSpPr>
          <p:nvPr>
            <p:ph type="body" idx="1"/>
          </p:nvPr>
        </p:nvSpPr>
        <p:spPr>
          <a:xfrm>
            <a:off x="2104850" y="1814925"/>
            <a:ext cx="9797100" cy="4351200"/>
          </a:xfrm>
          <a:prstGeom prst="rect">
            <a:avLst/>
          </a:prstGeom>
          <a:noFill/>
          <a:ln>
            <a:noFill/>
          </a:ln>
        </p:spPr>
        <p:txBody>
          <a:bodyPr spcFirstLastPara="1" wrap="square" lIns="91425" tIns="45700" rIns="91425" bIns="45700" anchor="t" anchorCtr="0">
            <a:noAutofit/>
          </a:bodyPr>
          <a:lstStyle/>
          <a:p>
            <a:pPr marL="228600" lvl="0" indent="-190500" algn="l" rtl="0">
              <a:lnSpc>
                <a:spcPct val="90000"/>
              </a:lnSpc>
              <a:spcBef>
                <a:spcPts val="0"/>
              </a:spcBef>
              <a:spcAft>
                <a:spcPts val="0"/>
              </a:spcAft>
              <a:buClr>
                <a:schemeClr val="dk1"/>
              </a:buClr>
              <a:buSzPts val="2200"/>
              <a:buChar char="●"/>
            </a:pPr>
            <a:r>
              <a:rPr lang="en-US" sz="2200" b="1">
                <a:latin typeface="+mn-lt"/>
              </a:rPr>
              <a:t>  </a:t>
            </a:r>
            <a:r>
              <a:rPr lang="en-US" sz="2200">
                <a:solidFill>
                  <a:schemeClr val="tx1"/>
                </a:solidFill>
                <a:latin typeface="+mn-lt"/>
              </a:rPr>
              <a:t>President (Rodney)</a:t>
            </a:r>
            <a:endParaRPr sz="2200">
              <a:solidFill>
                <a:schemeClr val="tx1"/>
              </a:solidFill>
              <a:latin typeface="+mn-lt"/>
            </a:endParaRPr>
          </a:p>
          <a:p>
            <a:pPr marL="228600" lvl="0" indent="-190500" algn="l" rtl="0">
              <a:lnSpc>
                <a:spcPct val="90000"/>
              </a:lnSpc>
              <a:spcBef>
                <a:spcPts val="0"/>
              </a:spcBef>
              <a:spcAft>
                <a:spcPts val="0"/>
              </a:spcAft>
              <a:buClr>
                <a:schemeClr val="dk1"/>
              </a:buClr>
              <a:buSzPts val="2200"/>
              <a:buChar char="●"/>
            </a:pPr>
            <a:r>
              <a:rPr lang="en-US" sz="2200">
                <a:solidFill>
                  <a:schemeClr val="tx1"/>
                </a:solidFill>
                <a:latin typeface="+mn-lt"/>
              </a:rPr>
              <a:t>  President Elect (Scarlett)</a:t>
            </a:r>
            <a:endParaRPr sz="2200">
              <a:solidFill>
                <a:schemeClr val="tx1"/>
              </a:solidFill>
              <a:latin typeface="+mn-lt"/>
            </a:endParaRPr>
          </a:p>
          <a:p>
            <a:pPr marL="228600" lvl="0" indent="-190500" algn="l" rtl="0">
              <a:lnSpc>
                <a:spcPct val="90000"/>
              </a:lnSpc>
              <a:spcBef>
                <a:spcPts val="0"/>
              </a:spcBef>
              <a:spcAft>
                <a:spcPts val="0"/>
              </a:spcAft>
              <a:buClr>
                <a:schemeClr val="dk1"/>
              </a:buClr>
              <a:buSzPts val="2200"/>
              <a:buChar char="●"/>
            </a:pPr>
            <a:r>
              <a:rPr lang="en-US" sz="2200">
                <a:solidFill>
                  <a:schemeClr val="tx1"/>
                </a:solidFill>
                <a:latin typeface="+mn-lt"/>
              </a:rPr>
              <a:t>  Director of Administration (Nirvani)</a:t>
            </a:r>
            <a:endParaRPr sz="2200">
              <a:solidFill>
                <a:schemeClr val="tx1"/>
              </a:solidFill>
              <a:latin typeface="+mn-lt"/>
            </a:endParaRPr>
          </a:p>
          <a:p>
            <a:pPr marL="228600" lvl="0" indent="-190500" algn="l" rtl="0">
              <a:lnSpc>
                <a:spcPct val="90000"/>
              </a:lnSpc>
              <a:spcBef>
                <a:spcPts val="0"/>
              </a:spcBef>
              <a:spcAft>
                <a:spcPts val="0"/>
              </a:spcAft>
              <a:buSzPts val="2200"/>
              <a:buChar char="●"/>
            </a:pPr>
            <a:r>
              <a:rPr lang="en-US" sz="2200">
                <a:solidFill>
                  <a:schemeClr val="tx1"/>
                </a:solidFill>
                <a:latin typeface="+mn-lt"/>
              </a:rPr>
              <a:t>  Director of  Diversity, Inclusion, and Outreach (Ashley)</a:t>
            </a:r>
            <a:endParaRPr sz="2200">
              <a:solidFill>
                <a:schemeClr val="tx1"/>
              </a:solidFill>
              <a:latin typeface="+mn-lt"/>
            </a:endParaRPr>
          </a:p>
          <a:p>
            <a:pPr marL="228600" lvl="0" indent="-190500" algn="l" rtl="0">
              <a:lnSpc>
                <a:spcPct val="90000"/>
              </a:lnSpc>
              <a:spcBef>
                <a:spcPts val="0"/>
              </a:spcBef>
              <a:spcAft>
                <a:spcPts val="0"/>
              </a:spcAft>
              <a:buSzPts val="2200"/>
              <a:buChar char="●"/>
            </a:pPr>
            <a:r>
              <a:rPr lang="en-US" sz="2200">
                <a:solidFill>
                  <a:schemeClr val="tx1"/>
                </a:solidFill>
                <a:latin typeface="+mn-lt"/>
              </a:rPr>
              <a:t>  Director of Finance (Estefan) </a:t>
            </a:r>
          </a:p>
          <a:p>
            <a:pPr marL="228600" indent="-190500">
              <a:spcBef>
                <a:spcPts val="0"/>
              </a:spcBef>
              <a:buSzPts val="2200"/>
              <a:buFont typeface="Arial"/>
              <a:buChar char="●"/>
            </a:pPr>
            <a:r>
              <a:rPr lang="en-US" sz="2200">
                <a:solidFill>
                  <a:schemeClr val="tx1"/>
                </a:solidFill>
                <a:latin typeface="+mn-lt"/>
              </a:rPr>
              <a:t>  Director of Social and Community Affairs (Mark)</a:t>
            </a:r>
          </a:p>
          <a:p>
            <a:pPr marL="228600" indent="-190500">
              <a:spcBef>
                <a:spcPts val="0"/>
              </a:spcBef>
              <a:buSzPts val="2200"/>
              <a:buFont typeface="Arial"/>
              <a:buChar char="●"/>
            </a:pPr>
            <a:r>
              <a:rPr lang="en-US" sz="2200">
                <a:solidFill>
                  <a:schemeClr val="tx1"/>
                </a:solidFill>
                <a:latin typeface="+mn-lt"/>
              </a:rPr>
              <a:t>  Director of Media and Public Relations (Juliane)</a:t>
            </a:r>
            <a:endParaRPr sz="2200">
              <a:solidFill>
                <a:schemeClr val="tx1"/>
              </a:solidFill>
              <a:latin typeface="+mn-lt"/>
            </a:endParaRPr>
          </a:p>
          <a:p>
            <a:pPr marL="228600" lvl="0" indent="-190500" algn="l" rtl="0">
              <a:lnSpc>
                <a:spcPct val="90000"/>
              </a:lnSpc>
              <a:spcBef>
                <a:spcPts val="0"/>
              </a:spcBef>
              <a:spcAft>
                <a:spcPts val="0"/>
              </a:spcAft>
              <a:buSzPts val="2200"/>
              <a:buChar char="●"/>
            </a:pPr>
            <a:r>
              <a:rPr lang="en-US" sz="2200">
                <a:solidFill>
                  <a:schemeClr val="tx1"/>
                </a:solidFill>
                <a:latin typeface="+mn-lt"/>
              </a:rPr>
              <a:t>  </a:t>
            </a:r>
            <a:r>
              <a:rPr lang="en-US" sz="2200" b="1">
                <a:solidFill>
                  <a:schemeClr val="tx1"/>
                </a:solidFill>
                <a:latin typeface="+mn-lt"/>
              </a:rPr>
              <a:t>Director of Student Involvement and Student Groups (Edna)</a:t>
            </a:r>
          </a:p>
          <a:p>
            <a:pPr marL="228600" lvl="0" indent="-190500" algn="l" rtl="0">
              <a:lnSpc>
                <a:spcPct val="90000"/>
              </a:lnSpc>
              <a:spcBef>
                <a:spcPts val="0"/>
              </a:spcBef>
              <a:spcAft>
                <a:spcPts val="0"/>
              </a:spcAft>
              <a:buSzPts val="2200"/>
              <a:buChar char="●"/>
            </a:pPr>
            <a:r>
              <a:rPr lang="en-US" sz="2200">
                <a:solidFill>
                  <a:schemeClr val="tx1"/>
                </a:solidFill>
                <a:latin typeface="+mn-lt"/>
              </a:rPr>
              <a:t>  </a:t>
            </a:r>
            <a:r>
              <a:rPr lang="en-US" sz="2200" b="0" i="0">
                <a:solidFill>
                  <a:schemeClr val="tx1"/>
                </a:solidFill>
                <a:effectLst/>
                <a:latin typeface="+mn-lt"/>
              </a:rPr>
              <a:t>Director of Policy &amp; Strategic Initiatives (Nick)</a:t>
            </a:r>
          </a:p>
          <a:p>
            <a:pPr marL="114300" indent="0">
              <a:buNone/>
            </a:pPr>
            <a:br>
              <a:rPr lang="en-US" sz="1600"/>
            </a:br>
            <a:endParaRPr sz="2200"/>
          </a:p>
          <a:p>
            <a:pPr marL="0" lvl="0" indent="0" algn="l" rtl="0">
              <a:lnSpc>
                <a:spcPct val="90000"/>
              </a:lnSpc>
              <a:spcBef>
                <a:spcPts val="1000"/>
              </a:spcBef>
              <a:spcAft>
                <a:spcPts val="0"/>
              </a:spcAft>
              <a:buSzPts val="1800"/>
              <a:buNone/>
            </a:pPr>
            <a:endParaRPr sz="2200"/>
          </a:p>
          <a:p>
            <a:pPr marL="457200" lvl="0" indent="0" algn="l" rtl="0">
              <a:lnSpc>
                <a:spcPct val="90000"/>
              </a:lnSpc>
              <a:spcBef>
                <a:spcPts val="1000"/>
              </a:spcBef>
              <a:spcAft>
                <a:spcPts val="0"/>
              </a:spcAft>
              <a:buSzPts val="1800"/>
              <a:buNone/>
            </a:pPr>
            <a:endParaRPr sz="2000"/>
          </a:p>
          <a:p>
            <a:pPr marL="457200" lvl="0" indent="0" algn="l" rtl="0">
              <a:lnSpc>
                <a:spcPct val="90000"/>
              </a:lnSpc>
              <a:spcBef>
                <a:spcPts val="1000"/>
              </a:spcBef>
              <a:spcAft>
                <a:spcPts val="0"/>
              </a:spcAft>
              <a:buSzPts val="1800"/>
              <a:buNone/>
            </a:pPr>
            <a:endParaRPr sz="2600"/>
          </a:p>
          <a:p>
            <a:pPr marL="685800" lvl="1" indent="-76200" algn="l" rtl="0">
              <a:lnSpc>
                <a:spcPct val="90000"/>
              </a:lnSpc>
              <a:spcBef>
                <a:spcPts val="500"/>
              </a:spcBef>
              <a:spcAft>
                <a:spcPts val="0"/>
              </a:spcAft>
              <a:buClr>
                <a:schemeClr val="dk1"/>
              </a:buClr>
              <a:buSzPts val="2400"/>
              <a:buNone/>
            </a:pPr>
            <a:endParaRPr/>
          </a:p>
        </p:txBody>
      </p:sp>
      <p:pic>
        <p:nvPicPr>
          <p:cNvPr id="124" name="Google Shape;124;g216d24f84c5_0_0"/>
          <p:cNvPicPr preferRelativeResize="0"/>
          <p:nvPr/>
        </p:nvPicPr>
        <p:blipFill rotWithShape="1">
          <a:blip r:embed="rId3">
            <a:alphaModFix/>
          </a:blip>
          <a:srcRect/>
          <a:stretch/>
        </p:blipFill>
        <p:spPr>
          <a:xfrm>
            <a:off x="0" y="0"/>
            <a:ext cx="2104849" cy="2104879"/>
          </a:xfrm>
          <a:prstGeom prst="rect">
            <a:avLst/>
          </a:prstGeom>
          <a:noFill/>
          <a:ln>
            <a:noFill/>
          </a:ln>
        </p:spPr>
      </p:pic>
    </p:spTree>
    <p:extLst>
      <p:ext uri="{BB962C8B-B14F-4D97-AF65-F5344CB8AC3E}">
        <p14:creationId xmlns:p14="http://schemas.microsoft.com/office/powerpoint/2010/main" val="4131072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16d24f84c5_0_0"/>
          <p:cNvSpPr txBox="1">
            <a:spLocks noGrp="1"/>
          </p:cNvSpPr>
          <p:nvPr>
            <p:ph type="title"/>
          </p:nvPr>
        </p:nvSpPr>
        <p:spPr>
          <a:xfrm>
            <a:off x="1195719" y="289989"/>
            <a:ext cx="92490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F3864"/>
              </a:buClr>
              <a:buSzPts val="4400"/>
              <a:buFont typeface="Arial"/>
              <a:buNone/>
            </a:pPr>
            <a:r>
              <a:rPr lang="en-US" b="1">
                <a:solidFill>
                  <a:srgbClr val="1E3864"/>
                </a:solidFill>
              </a:rPr>
              <a:t>Officer</a:t>
            </a:r>
            <a:r>
              <a:rPr lang="en-US" b="1">
                <a:solidFill>
                  <a:srgbClr val="1F3864"/>
                </a:solidFill>
              </a:rPr>
              <a:t> Announcements</a:t>
            </a:r>
            <a:endParaRPr/>
          </a:p>
        </p:txBody>
      </p:sp>
      <p:sp>
        <p:nvSpPr>
          <p:cNvPr id="123" name="Google Shape;123;g216d24f84c5_0_0"/>
          <p:cNvSpPr txBox="1">
            <a:spLocks noGrp="1"/>
          </p:cNvSpPr>
          <p:nvPr>
            <p:ph type="body" idx="1"/>
          </p:nvPr>
        </p:nvSpPr>
        <p:spPr>
          <a:xfrm>
            <a:off x="2104850" y="1814925"/>
            <a:ext cx="9797100" cy="4351200"/>
          </a:xfrm>
          <a:prstGeom prst="rect">
            <a:avLst/>
          </a:prstGeom>
          <a:noFill/>
          <a:ln>
            <a:noFill/>
          </a:ln>
        </p:spPr>
        <p:txBody>
          <a:bodyPr spcFirstLastPara="1" wrap="square" lIns="91425" tIns="45700" rIns="91425" bIns="45700" anchor="t" anchorCtr="0">
            <a:noAutofit/>
          </a:bodyPr>
          <a:lstStyle/>
          <a:p>
            <a:pPr marL="228600" lvl="0" indent="-190500" algn="l" rtl="0">
              <a:lnSpc>
                <a:spcPct val="90000"/>
              </a:lnSpc>
              <a:spcBef>
                <a:spcPts val="0"/>
              </a:spcBef>
              <a:spcAft>
                <a:spcPts val="0"/>
              </a:spcAft>
              <a:buClr>
                <a:schemeClr val="dk1"/>
              </a:buClr>
              <a:buSzPts val="2200"/>
              <a:buChar char="●"/>
            </a:pPr>
            <a:r>
              <a:rPr lang="en-US" sz="2200" b="1">
                <a:latin typeface="+mn-lt"/>
              </a:rPr>
              <a:t>  </a:t>
            </a:r>
            <a:r>
              <a:rPr lang="en-US" sz="2200">
                <a:solidFill>
                  <a:schemeClr val="tx1"/>
                </a:solidFill>
                <a:latin typeface="+mn-lt"/>
              </a:rPr>
              <a:t>President (Rodney)</a:t>
            </a:r>
            <a:endParaRPr sz="2200">
              <a:solidFill>
                <a:schemeClr val="tx1"/>
              </a:solidFill>
              <a:latin typeface="+mn-lt"/>
            </a:endParaRPr>
          </a:p>
          <a:p>
            <a:pPr marL="228600" lvl="0" indent="-190500" algn="l" rtl="0">
              <a:lnSpc>
                <a:spcPct val="90000"/>
              </a:lnSpc>
              <a:spcBef>
                <a:spcPts val="0"/>
              </a:spcBef>
              <a:spcAft>
                <a:spcPts val="0"/>
              </a:spcAft>
              <a:buClr>
                <a:schemeClr val="dk1"/>
              </a:buClr>
              <a:buSzPts val="2200"/>
              <a:buChar char="●"/>
            </a:pPr>
            <a:r>
              <a:rPr lang="en-US" sz="2200">
                <a:solidFill>
                  <a:schemeClr val="tx1"/>
                </a:solidFill>
                <a:latin typeface="+mn-lt"/>
              </a:rPr>
              <a:t>  President Elect (Scarlett)</a:t>
            </a:r>
            <a:endParaRPr sz="2200">
              <a:solidFill>
                <a:schemeClr val="tx1"/>
              </a:solidFill>
              <a:latin typeface="+mn-lt"/>
            </a:endParaRPr>
          </a:p>
          <a:p>
            <a:pPr marL="228600" lvl="0" indent="-190500" algn="l" rtl="0">
              <a:lnSpc>
                <a:spcPct val="90000"/>
              </a:lnSpc>
              <a:spcBef>
                <a:spcPts val="0"/>
              </a:spcBef>
              <a:spcAft>
                <a:spcPts val="0"/>
              </a:spcAft>
              <a:buClr>
                <a:schemeClr val="dk1"/>
              </a:buClr>
              <a:buSzPts val="2200"/>
              <a:buChar char="●"/>
            </a:pPr>
            <a:r>
              <a:rPr lang="en-US" sz="2200">
                <a:solidFill>
                  <a:schemeClr val="tx1"/>
                </a:solidFill>
                <a:latin typeface="+mn-lt"/>
              </a:rPr>
              <a:t>  Director of Administration (Nirvani)</a:t>
            </a:r>
            <a:endParaRPr sz="2200">
              <a:solidFill>
                <a:schemeClr val="tx1"/>
              </a:solidFill>
              <a:latin typeface="+mn-lt"/>
            </a:endParaRPr>
          </a:p>
          <a:p>
            <a:pPr marL="228600" lvl="0" indent="-190500" algn="l" rtl="0">
              <a:lnSpc>
                <a:spcPct val="90000"/>
              </a:lnSpc>
              <a:spcBef>
                <a:spcPts val="0"/>
              </a:spcBef>
              <a:spcAft>
                <a:spcPts val="0"/>
              </a:spcAft>
              <a:buSzPts val="2200"/>
              <a:buChar char="●"/>
            </a:pPr>
            <a:r>
              <a:rPr lang="en-US" sz="2200">
                <a:solidFill>
                  <a:schemeClr val="tx1"/>
                </a:solidFill>
                <a:latin typeface="+mn-lt"/>
              </a:rPr>
              <a:t>  Director of  Diversity, Inclusion, and Outreach (Ashley)</a:t>
            </a:r>
            <a:endParaRPr sz="2200">
              <a:solidFill>
                <a:schemeClr val="tx1"/>
              </a:solidFill>
              <a:latin typeface="+mn-lt"/>
            </a:endParaRPr>
          </a:p>
          <a:p>
            <a:pPr marL="228600" lvl="0" indent="-190500" algn="l" rtl="0">
              <a:lnSpc>
                <a:spcPct val="90000"/>
              </a:lnSpc>
              <a:spcBef>
                <a:spcPts val="0"/>
              </a:spcBef>
              <a:spcAft>
                <a:spcPts val="0"/>
              </a:spcAft>
              <a:buSzPts val="2200"/>
              <a:buChar char="●"/>
            </a:pPr>
            <a:r>
              <a:rPr lang="en-US" sz="2200">
                <a:solidFill>
                  <a:schemeClr val="tx1"/>
                </a:solidFill>
                <a:latin typeface="+mn-lt"/>
              </a:rPr>
              <a:t>  Director of Finance (Estefan) </a:t>
            </a:r>
          </a:p>
          <a:p>
            <a:pPr marL="228600" indent="-190500">
              <a:spcBef>
                <a:spcPts val="0"/>
              </a:spcBef>
              <a:buSzPts val="2200"/>
              <a:buFont typeface="Arial"/>
              <a:buChar char="●"/>
            </a:pPr>
            <a:r>
              <a:rPr lang="en-US" sz="2200">
                <a:solidFill>
                  <a:schemeClr val="tx1"/>
                </a:solidFill>
                <a:latin typeface="+mn-lt"/>
              </a:rPr>
              <a:t>  Director of Social and Community Affairs (Mark)</a:t>
            </a:r>
          </a:p>
          <a:p>
            <a:pPr marL="228600" indent="-190500">
              <a:spcBef>
                <a:spcPts val="0"/>
              </a:spcBef>
              <a:buSzPts val="2200"/>
              <a:buFont typeface="Arial"/>
              <a:buChar char="●"/>
            </a:pPr>
            <a:r>
              <a:rPr lang="en-US" sz="2200">
                <a:solidFill>
                  <a:schemeClr val="tx1"/>
                </a:solidFill>
                <a:latin typeface="+mn-lt"/>
              </a:rPr>
              <a:t>  Director of Media and Public Relations (Juliane)</a:t>
            </a:r>
            <a:endParaRPr sz="2200">
              <a:solidFill>
                <a:schemeClr val="tx1"/>
              </a:solidFill>
              <a:latin typeface="+mn-lt"/>
            </a:endParaRPr>
          </a:p>
          <a:p>
            <a:pPr marL="228600" lvl="0" indent="-190500" algn="l" rtl="0">
              <a:lnSpc>
                <a:spcPct val="90000"/>
              </a:lnSpc>
              <a:spcBef>
                <a:spcPts val="0"/>
              </a:spcBef>
              <a:spcAft>
                <a:spcPts val="0"/>
              </a:spcAft>
              <a:buSzPts val="2200"/>
              <a:buChar char="●"/>
            </a:pPr>
            <a:r>
              <a:rPr lang="en-US" sz="2200">
                <a:solidFill>
                  <a:schemeClr val="tx1"/>
                </a:solidFill>
                <a:latin typeface="+mn-lt"/>
              </a:rPr>
              <a:t>  Director of Student Involvement and Student Groups (Edna)</a:t>
            </a:r>
          </a:p>
          <a:p>
            <a:pPr marL="228600" lvl="0" indent="-190500" algn="l" rtl="0">
              <a:lnSpc>
                <a:spcPct val="90000"/>
              </a:lnSpc>
              <a:spcBef>
                <a:spcPts val="0"/>
              </a:spcBef>
              <a:spcAft>
                <a:spcPts val="0"/>
              </a:spcAft>
              <a:buSzPts val="2200"/>
              <a:buChar char="●"/>
            </a:pPr>
            <a:r>
              <a:rPr lang="en-US" sz="2200">
                <a:solidFill>
                  <a:schemeClr val="tx1"/>
                </a:solidFill>
                <a:latin typeface="+mn-lt"/>
              </a:rPr>
              <a:t>  </a:t>
            </a:r>
            <a:r>
              <a:rPr lang="en-US" sz="2200" b="1" i="0">
                <a:solidFill>
                  <a:schemeClr val="tx1"/>
                </a:solidFill>
                <a:effectLst/>
                <a:latin typeface="+mn-lt"/>
              </a:rPr>
              <a:t>Director of Policy &amp; Strategic Initiatives (Nick)</a:t>
            </a:r>
          </a:p>
          <a:p>
            <a:pPr marL="114300" indent="0">
              <a:buNone/>
            </a:pPr>
            <a:br>
              <a:rPr lang="en-US" sz="1600"/>
            </a:br>
            <a:endParaRPr sz="2200"/>
          </a:p>
          <a:p>
            <a:pPr marL="0" lvl="0" indent="0" algn="l" rtl="0">
              <a:lnSpc>
                <a:spcPct val="90000"/>
              </a:lnSpc>
              <a:spcBef>
                <a:spcPts val="1000"/>
              </a:spcBef>
              <a:spcAft>
                <a:spcPts val="0"/>
              </a:spcAft>
              <a:buSzPts val="1800"/>
              <a:buNone/>
            </a:pPr>
            <a:endParaRPr sz="2200"/>
          </a:p>
          <a:p>
            <a:pPr marL="457200" lvl="0" indent="0" algn="l" rtl="0">
              <a:lnSpc>
                <a:spcPct val="90000"/>
              </a:lnSpc>
              <a:spcBef>
                <a:spcPts val="1000"/>
              </a:spcBef>
              <a:spcAft>
                <a:spcPts val="0"/>
              </a:spcAft>
              <a:buSzPts val="1800"/>
              <a:buNone/>
            </a:pPr>
            <a:endParaRPr sz="2000"/>
          </a:p>
          <a:p>
            <a:pPr marL="457200" lvl="0" indent="0" algn="l" rtl="0">
              <a:lnSpc>
                <a:spcPct val="90000"/>
              </a:lnSpc>
              <a:spcBef>
                <a:spcPts val="1000"/>
              </a:spcBef>
              <a:spcAft>
                <a:spcPts val="0"/>
              </a:spcAft>
              <a:buSzPts val="1800"/>
              <a:buNone/>
            </a:pPr>
            <a:endParaRPr sz="2600"/>
          </a:p>
          <a:p>
            <a:pPr marL="685800" lvl="1" indent="-76200" algn="l" rtl="0">
              <a:lnSpc>
                <a:spcPct val="90000"/>
              </a:lnSpc>
              <a:spcBef>
                <a:spcPts val="500"/>
              </a:spcBef>
              <a:spcAft>
                <a:spcPts val="0"/>
              </a:spcAft>
              <a:buClr>
                <a:schemeClr val="dk1"/>
              </a:buClr>
              <a:buSzPts val="2400"/>
              <a:buNone/>
            </a:pPr>
            <a:endParaRPr/>
          </a:p>
        </p:txBody>
      </p:sp>
      <p:pic>
        <p:nvPicPr>
          <p:cNvPr id="124" name="Google Shape;124;g216d24f84c5_0_0"/>
          <p:cNvPicPr preferRelativeResize="0"/>
          <p:nvPr/>
        </p:nvPicPr>
        <p:blipFill rotWithShape="1">
          <a:blip r:embed="rId3">
            <a:alphaModFix/>
          </a:blip>
          <a:srcRect/>
          <a:stretch/>
        </p:blipFill>
        <p:spPr>
          <a:xfrm>
            <a:off x="0" y="0"/>
            <a:ext cx="2104849" cy="2104879"/>
          </a:xfrm>
          <a:prstGeom prst="rect">
            <a:avLst/>
          </a:prstGeom>
          <a:noFill/>
          <a:ln>
            <a:noFill/>
          </a:ln>
        </p:spPr>
      </p:pic>
    </p:spTree>
    <p:extLst>
      <p:ext uri="{BB962C8B-B14F-4D97-AF65-F5344CB8AC3E}">
        <p14:creationId xmlns:p14="http://schemas.microsoft.com/office/powerpoint/2010/main" val="3472532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6"/>
          <p:cNvSpPr txBox="1">
            <a:spLocks noGrp="1"/>
          </p:cNvSpPr>
          <p:nvPr>
            <p:ph type="title"/>
          </p:nvPr>
        </p:nvSpPr>
        <p:spPr>
          <a:xfrm>
            <a:off x="2104844" y="365125"/>
            <a:ext cx="924895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Arial"/>
              <a:buNone/>
            </a:pPr>
            <a:r>
              <a:rPr lang="en-US" b="1">
                <a:solidFill>
                  <a:srgbClr val="1F3864"/>
                </a:solidFill>
              </a:rPr>
              <a:t>Announcements</a:t>
            </a:r>
            <a:endParaRPr/>
          </a:p>
        </p:txBody>
      </p:sp>
      <p:sp>
        <p:nvSpPr>
          <p:cNvPr id="221" name="Google Shape;221;p16"/>
          <p:cNvSpPr txBox="1">
            <a:spLocks noGrp="1"/>
          </p:cNvSpPr>
          <p:nvPr>
            <p:ph type="body" idx="1"/>
          </p:nvPr>
        </p:nvSpPr>
        <p:spPr>
          <a:xfrm>
            <a:off x="2104850" y="1784275"/>
            <a:ext cx="9886800" cy="4784700"/>
          </a:xfrm>
          <a:prstGeom prst="rect">
            <a:avLst/>
          </a:prstGeom>
          <a:noFill/>
          <a:ln>
            <a:noFill/>
          </a:ln>
        </p:spPr>
        <p:txBody>
          <a:bodyPr spcFirstLastPara="1" wrap="square" lIns="91425" tIns="45700" rIns="91425" bIns="45700" anchor="t" anchorCtr="0">
            <a:normAutofit/>
          </a:bodyPr>
          <a:lstStyle/>
          <a:p>
            <a:pPr marL="0" indent="0">
              <a:spcBef>
                <a:spcPts val="0"/>
              </a:spcBef>
              <a:buSzPts val="3200"/>
              <a:buNone/>
            </a:pPr>
            <a:r>
              <a:rPr lang="en-US" sz="3200" u="sng"/>
              <a:t>SOM Committees</a:t>
            </a:r>
            <a:r>
              <a:rPr lang="en-US" sz="3200"/>
              <a:t> </a:t>
            </a:r>
            <a:endParaRPr lang="en-US" sz="2500">
              <a:solidFill>
                <a:schemeClr val="accent1"/>
              </a:solidFill>
            </a:endParaRPr>
          </a:p>
          <a:p>
            <a:pPr indent="-457200">
              <a:buSzPts val="3200"/>
            </a:pPr>
            <a:r>
              <a:rPr lang="en-US" sz="3200">
                <a:solidFill>
                  <a:srgbClr val="FF0000"/>
                </a:solidFill>
              </a:rPr>
              <a:t>EBHPWBC – Scarlett, </a:t>
            </a:r>
            <a:r>
              <a:rPr lang="en-US" sz="3200" err="1">
                <a:solidFill>
                  <a:srgbClr val="FF0000"/>
                </a:solidFill>
              </a:rPr>
              <a:t>Juls</a:t>
            </a:r>
            <a:r>
              <a:rPr lang="en-US" sz="3200">
                <a:solidFill>
                  <a:srgbClr val="FF0000"/>
                </a:solidFill>
              </a:rPr>
              <a:t>, Mark</a:t>
            </a:r>
          </a:p>
          <a:p>
            <a:pPr marL="0" lvl="0" indent="0" algn="l" rtl="0">
              <a:lnSpc>
                <a:spcPct val="90000"/>
              </a:lnSpc>
              <a:spcBef>
                <a:spcPts val="1000"/>
              </a:spcBef>
              <a:spcAft>
                <a:spcPts val="0"/>
              </a:spcAft>
              <a:buClr>
                <a:schemeClr val="dk1"/>
              </a:buClr>
              <a:buSzPts val="3200"/>
              <a:buNone/>
            </a:pPr>
            <a:r>
              <a:rPr lang="en-US" sz="3200" u="sng"/>
              <a:t>Program Reps/Student Groups</a:t>
            </a:r>
            <a:endParaRPr/>
          </a:p>
          <a:p>
            <a:pPr marL="0" lvl="0" indent="0" algn="l" rtl="0">
              <a:lnSpc>
                <a:spcPct val="90000"/>
              </a:lnSpc>
              <a:spcBef>
                <a:spcPts val="1000"/>
              </a:spcBef>
              <a:spcAft>
                <a:spcPts val="0"/>
              </a:spcAft>
              <a:buClr>
                <a:schemeClr val="dk1"/>
              </a:buClr>
              <a:buSzPts val="3200"/>
              <a:buNone/>
            </a:pPr>
            <a:endParaRPr sz="3200" u="sng"/>
          </a:p>
          <a:p>
            <a:pPr marL="0" lvl="0" indent="0" algn="l" rtl="0">
              <a:lnSpc>
                <a:spcPct val="90000"/>
              </a:lnSpc>
              <a:spcBef>
                <a:spcPts val="1000"/>
              </a:spcBef>
              <a:spcAft>
                <a:spcPts val="0"/>
              </a:spcAft>
              <a:buClr>
                <a:schemeClr val="dk1"/>
              </a:buClr>
              <a:buSzPts val="3200"/>
              <a:buNone/>
            </a:pPr>
            <a:r>
              <a:rPr lang="en-US" sz="3200" u="sng"/>
              <a:t>Misc.</a:t>
            </a:r>
            <a:endParaRPr sz="2103">
              <a:solidFill>
                <a:schemeClr val="accent1"/>
              </a:solidFill>
            </a:endParaRPr>
          </a:p>
        </p:txBody>
      </p:sp>
      <p:pic>
        <p:nvPicPr>
          <p:cNvPr id="222" name="Google Shape;222;p16"/>
          <p:cNvPicPr preferRelativeResize="0"/>
          <p:nvPr/>
        </p:nvPicPr>
        <p:blipFill rotWithShape="1">
          <a:blip r:embed="rId3">
            <a:alphaModFix/>
          </a:blip>
          <a:srcRect/>
          <a:stretch/>
        </p:blipFill>
        <p:spPr>
          <a:xfrm>
            <a:off x="0" y="0"/>
            <a:ext cx="2104849" cy="210487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16d24f84c5_0_0"/>
          <p:cNvSpPr txBox="1">
            <a:spLocks noGrp="1"/>
          </p:cNvSpPr>
          <p:nvPr>
            <p:ph type="title"/>
          </p:nvPr>
        </p:nvSpPr>
        <p:spPr>
          <a:xfrm>
            <a:off x="1195719" y="289989"/>
            <a:ext cx="9249000" cy="1325700"/>
          </a:xfrm>
          <a:prstGeom prst="rect">
            <a:avLst/>
          </a:prstGeom>
          <a:noFill/>
          <a:ln>
            <a:noFill/>
          </a:ln>
        </p:spPr>
        <p:txBody>
          <a:bodyPr spcFirstLastPara="1" wrap="square" lIns="91425" tIns="45700" rIns="91425" bIns="45700" anchor="ctr" anchorCtr="0">
            <a:normAutofit/>
          </a:bodyPr>
          <a:lstStyle/>
          <a:p>
            <a:pPr algn="ctr"/>
            <a:r>
              <a:rPr lang="en-US" b="1">
                <a:solidFill>
                  <a:srgbClr val="1F3864"/>
                </a:solidFill>
              </a:rPr>
              <a:t>Updates from the EBHPWBC</a:t>
            </a:r>
          </a:p>
        </p:txBody>
      </p:sp>
      <p:pic>
        <p:nvPicPr>
          <p:cNvPr id="124" name="Google Shape;124;g216d24f84c5_0_0"/>
          <p:cNvPicPr preferRelativeResize="0"/>
          <p:nvPr/>
        </p:nvPicPr>
        <p:blipFill rotWithShape="1">
          <a:blip r:embed="rId3">
            <a:alphaModFix/>
          </a:blip>
          <a:srcRect/>
          <a:stretch/>
        </p:blipFill>
        <p:spPr>
          <a:xfrm>
            <a:off x="0" y="0"/>
            <a:ext cx="2104849" cy="2104879"/>
          </a:xfrm>
          <a:prstGeom prst="rect">
            <a:avLst/>
          </a:prstGeom>
          <a:noFill/>
          <a:ln>
            <a:noFill/>
          </a:ln>
        </p:spPr>
      </p:pic>
      <p:sp>
        <p:nvSpPr>
          <p:cNvPr id="5" name="Text Placeholder 4">
            <a:extLst>
              <a:ext uri="{FF2B5EF4-FFF2-40B4-BE49-F238E27FC236}">
                <a16:creationId xmlns:a16="http://schemas.microsoft.com/office/drawing/2014/main" id="{20CDE957-C01F-8477-F602-5CBC6619F5FD}"/>
              </a:ext>
            </a:extLst>
          </p:cNvPr>
          <p:cNvSpPr>
            <a:spLocks noGrp="1"/>
          </p:cNvSpPr>
          <p:nvPr>
            <p:ph type="body" idx="1"/>
          </p:nvPr>
        </p:nvSpPr>
        <p:spPr>
          <a:xfrm>
            <a:off x="1509485" y="1408339"/>
            <a:ext cx="10515600" cy="4850266"/>
          </a:xfrm>
        </p:spPr>
        <p:txBody>
          <a:bodyPr spcFirstLastPara="1" wrap="square" lIns="91425" tIns="45700" rIns="91425" bIns="45700" anchor="t" anchorCtr="0">
            <a:noAutofit/>
          </a:bodyPr>
          <a:lstStyle/>
          <a:p>
            <a:r>
              <a:rPr lang="en-US" sz="2000" b="1"/>
              <a:t>1st Meeting held</a:t>
            </a:r>
            <a:r>
              <a:rPr lang="en-US" sz="2000"/>
              <a:t>: 10/25/23</a:t>
            </a:r>
          </a:p>
          <a:p>
            <a:r>
              <a:rPr lang="en-US" sz="2000" b="1"/>
              <a:t>Committee Purpose</a:t>
            </a:r>
            <a:r>
              <a:rPr lang="en-US" sz="2000"/>
              <a:t>: The purpose of the East Baltimore Health Promotion &amp; Well-being Committee (EB HP&amp;WB Comm) is to allow for multi-directional open communication regarding all things Student/Trainee Well-Being.</a:t>
            </a:r>
          </a:p>
          <a:p>
            <a:r>
              <a:rPr lang="en-US" sz="2000" b="1"/>
              <a:t>Representatives from</a:t>
            </a:r>
            <a:r>
              <a:rPr lang="en-US" sz="2000"/>
              <a:t>: SON, BSPH, SOM – Med &amp; Grads, Post Docs </a:t>
            </a:r>
          </a:p>
          <a:p>
            <a:r>
              <a:rPr lang="en-US" sz="2000" b="1"/>
              <a:t>Members surveyed about student/learner needs:</a:t>
            </a:r>
          </a:p>
          <a:p>
            <a:pPr lvl="1"/>
            <a:r>
              <a:rPr lang="en-US" sz="1800"/>
              <a:t>In regards specifically to SOM, we discussed the results of the recent GSA DEI survey sent to all grad, where Cooley center shut down, new insurance plan concerns, and tax literacy were brought up as current issues students are facing</a:t>
            </a:r>
          </a:p>
          <a:p>
            <a:pPr lvl="2"/>
            <a:r>
              <a:rPr lang="en-US" sz="1600" u="sng"/>
              <a:t>Cooley Center</a:t>
            </a:r>
            <a:r>
              <a:rPr lang="en-US" sz="1600"/>
              <a:t> – discussed about the current working group which Rodney covered earlier </a:t>
            </a:r>
          </a:p>
          <a:p>
            <a:pPr lvl="2"/>
            <a:r>
              <a:rPr lang="en-US" sz="1600" u="sng"/>
              <a:t>Insurance</a:t>
            </a:r>
            <a:r>
              <a:rPr lang="en-US" sz="1600"/>
              <a:t> – GSA hosted Jamie Karl from SBO, but she did not cover how mental health coverage is affected by new plans – possible to host another info session regarding this topic</a:t>
            </a:r>
          </a:p>
          <a:p>
            <a:pPr lvl="2"/>
            <a:r>
              <a:rPr lang="en-US" sz="1600" u="sng"/>
              <a:t>Tax Literacy</a:t>
            </a:r>
            <a:r>
              <a:rPr lang="en-US" sz="1600"/>
              <a:t> – Possible connections with OIS and Carey to host a tax session with students, event WIP</a:t>
            </a:r>
          </a:p>
          <a:p>
            <a:pPr lvl="1"/>
            <a:r>
              <a:rPr lang="en-US" sz="1800"/>
              <a:t>We also brought up that in SOM class syllabi don’t list HP/WB or SHWB info on them, only JHSAP which is no longer a direct contact as all mental health processes should now go through Student Mental Health Services </a:t>
            </a:r>
            <a:r>
              <a:rPr lang="en-US" sz="1800">
                <a:solidFill>
                  <a:srgbClr val="FF0000"/>
                </a:solidFill>
              </a:rPr>
              <a:t>410-955-1892</a:t>
            </a:r>
            <a:r>
              <a:rPr lang="en-US" sz="1800">
                <a:solidFill>
                  <a:schemeClr val="tx1"/>
                </a:solidFill>
              </a:rPr>
              <a:t> – are there plans to update this information on class syllabi?</a:t>
            </a:r>
          </a:p>
          <a:p>
            <a:pPr lvl="1"/>
            <a:endParaRPr lang="en-US" sz="1600"/>
          </a:p>
        </p:txBody>
      </p:sp>
    </p:spTree>
    <p:extLst>
      <p:ext uri="{BB962C8B-B14F-4D97-AF65-F5344CB8AC3E}">
        <p14:creationId xmlns:p14="http://schemas.microsoft.com/office/powerpoint/2010/main" val="2594561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2A4EB-AC03-CC24-DDCD-34CCDEA5401D}"/>
              </a:ext>
            </a:extLst>
          </p:cNvPr>
          <p:cNvSpPr>
            <a:spLocks noGrp="1"/>
          </p:cNvSpPr>
          <p:nvPr>
            <p:ph type="title"/>
          </p:nvPr>
        </p:nvSpPr>
        <p:spPr/>
        <p:txBody>
          <a:bodyPr/>
          <a:lstStyle/>
          <a:p>
            <a:pPr algn="ctr"/>
            <a:r>
              <a:rPr lang="en-US"/>
              <a:t>GBM Attendance Survey</a:t>
            </a:r>
          </a:p>
        </p:txBody>
      </p:sp>
      <p:pic>
        <p:nvPicPr>
          <p:cNvPr id="3" name="Picture 2" descr="A qr code on a white background&#10;&#10;Description automatically generated">
            <a:extLst>
              <a:ext uri="{FF2B5EF4-FFF2-40B4-BE49-F238E27FC236}">
                <a16:creationId xmlns:a16="http://schemas.microsoft.com/office/drawing/2014/main" id="{A09EC4A0-09C7-D522-B6DB-57F4C427829D}"/>
              </a:ext>
            </a:extLst>
          </p:cNvPr>
          <p:cNvPicPr>
            <a:picLocks noChangeAspect="1"/>
          </p:cNvPicPr>
          <p:nvPr/>
        </p:nvPicPr>
        <p:blipFill>
          <a:blip r:embed="rId2"/>
          <a:stretch>
            <a:fillRect/>
          </a:stretch>
        </p:blipFill>
        <p:spPr>
          <a:xfrm>
            <a:off x="4337610" y="1932081"/>
            <a:ext cx="3531720" cy="3531720"/>
          </a:xfrm>
          <a:prstGeom prst="rect">
            <a:avLst/>
          </a:prstGeom>
        </p:spPr>
      </p:pic>
    </p:spTree>
    <p:extLst>
      <p:ext uri="{BB962C8B-B14F-4D97-AF65-F5344CB8AC3E}">
        <p14:creationId xmlns:p14="http://schemas.microsoft.com/office/powerpoint/2010/main" val="302689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32" name="Google Shape;232;g252691d809a_0_28"/>
          <p:cNvPicPr preferRelativeResize="0"/>
          <p:nvPr/>
        </p:nvPicPr>
        <p:blipFill rotWithShape="1">
          <a:blip r:embed="rId3">
            <a:alphaModFix/>
          </a:blip>
          <a:srcRect/>
          <a:stretch/>
        </p:blipFill>
        <p:spPr>
          <a:xfrm>
            <a:off x="44024" y="824434"/>
            <a:ext cx="6033499" cy="6033566"/>
          </a:xfrm>
          <a:prstGeom prst="rect">
            <a:avLst/>
          </a:prstGeom>
          <a:noFill/>
          <a:ln>
            <a:noFill/>
          </a:ln>
        </p:spPr>
      </p:pic>
      <p:sp>
        <p:nvSpPr>
          <p:cNvPr id="234" name="Google Shape;234;g252691d809a_0_28"/>
          <p:cNvSpPr txBox="1">
            <a:spLocks noGrp="1"/>
          </p:cNvSpPr>
          <p:nvPr>
            <p:ph type="title" idx="4294967295"/>
          </p:nvPr>
        </p:nvSpPr>
        <p:spPr>
          <a:xfrm>
            <a:off x="1395307" y="99550"/>
            <a:ext cx="92490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F3864"/>
              </a:buClr>
              <a:buSzPts val="4400"/>
              <a:buFont typeface="Arial"/>
              <a:buNone/>
            </a:pPr>
            <a:r>
              <a:rPr lang="en-US" b="1">
                <a:solidFill>
                  <a:srgbClr val="1F3864"/>
                </a:solidFill>
              </a:rPr>
              <a:t>THANK YOU!</a:t>
            </a:r>
            <a:endParaRPr/>
          </a:p>
        </p:txBody>
      </p:sp>
      <p:grpSp>
        <p:nvGrpSpPr>
          <p:cNvPr id="5" name="Group 4">
            <a:extLst>
              <a:ext uri="{FF2B5EF4-FFF2-40B4-BE49-F238E27FC236}">
                <a16:creationId xmlns:a16="http://schemas.microsoft.com/office/drawing/2014/main" id="{AA1B9D1D-CACD-76D2-9C81-AFE02EE1BBFF}"/>
              </a:ext>
            </a:extLst>
          </p:cNvPr>
          <p:cNvGrpSpPr/>
          <p:nvPr/>
        </p:nvGrpSpPr>
        <p:grpSpPr>
          <a:xfrm>
            <a:off x="5108318" y="1418863"/>
            <a:ext cx="7302569" cy="4961605"/>
            <a:chOff x="5270992" y="1487358"/>
            <a:chExt cx="7302569" cy="4961605"/>
          </a:xfrm>
        </p:grpSpPr>
        <p:sp>
          <p:nvSpPr>
            <p:cNvPr id="228" name="Google Shape;228;g252691d809a_0_28"/>
            <p:cNvSpPr txBox="1"/>
            <p:nvPr/>
          </p:nvSpPr>
          <p:spPr>
            <a:xfrm>
              <a:off x="7587720" y="5335480"/>
              <a:ext cx="3960931" cy="111348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Clr>
                  <a:schemeClr val="dk1"/>
                </a:buClr>
                <a:buSzPts val="2800"/>
                <a:buFont typeface="Arial"/>
                <a:buNone/>
              </a:pPr>
              <a:r>
                <a:rPr lang="en-US" sz="2400" b="0" i="0" u="none" strike="noStrike" cap="none">
                  <a:solidFill>
                    <a:schemeClr val="dk1"/>
                  </a:solidFill>
                  <a:latin typeface="Arial"/>
                  <a:ea typeface="Arial"/>
                  <a:cs typeface="Arial"/>
                  <a:sym typeface="Arial"/>
                </a:rPr>
                <a:t>jhu.campusgroups.com/</a:t>
              </a:r>
              <a:r>
                <a:rPr lang="en-US" sz="2400" b="0" i="0" u="none" strike="noStrike" cap="none" err="1">
                  <a:solidFill>
                    <a:schemeClr val="dk1"/>
                  </a:solidFill>
                  <a:latin typeface="Arial"/>
                  <a:ea typeface="Arial"/>
                  <a:cs typeface="Arial"/>
                  <a:sym typeface="Arial"/>
                </a:rPr>
                <a:t>gsa</a:t>
              </a:r>
              <a:endParaRPr sz="2400" b="0" i="0" u="none" strike="noStrike" cap="none" err="1">
                <a:solidFill>
                  <a:schemeClr val="dk1"/>
                </a:solidFill>
                <a:latin typeface="Arial"/>
                <a:ea typeface="Arial"/>
                <a:cs typeface="Arial"/>
                <a:sym typeface="Arial"/>
              </a:endParaRPr>
            </a:p>
          </p:txBody>
        </p:sp>
        <p:pic>
          <p:nvPicPr>
            <p:cNvPr id="229" name="Google Shape;229;g252691d809a_0_28"/>
            <p:cNvPicPr preferRelativeResize="0"/>
            <p:nvPr/>
          </p:nvPicPr>
          <p:blipFill rotWithShape="1">
            <a:blip r:embed="rId4">
              <a:alphaModFix/>
            </a:blip>
            <a:srcRect/>
            <a:stretch/>
          </p:blipFill>
          <p:spPr>
            <a:xfrm>
              <a:off x="6191763" y="1487358"/>
              <a:ext cx="769232" cy="769231"/>
            </a:xfrm>
            <a:prstGeom prst="rect">
              <a:avLst/>
            </a:prstGeom>
            <a:noFill/>
            <a:ln>
              <a:noFill/>
            </a:ln>
          </p:spPr>
        </p:pic>
        <p:pic>
          <p:nvPicPr>
            <p:cNvPr id="230" name="Google Shape;230;g252691d809a_0_28" descr="Facebook App Logos, Icons, and Use Guidelines | Brand Resource Center"/>
            <p:cNvPicPr preferRelativeResize="0"/>
            <p:nvPr/>
          </p:nvPicPr>
          <p:blipFill rotWithShape="1">
            <a:blip r:embed="rId5">
              <a:alphaModFix/>
            </a:blip>
            <a:srcRect/>
            <a:stretch/>
          </p:blipFill>
          <p:spPr>
            <a:xfrm>
              <a:off x="6191763" y="2745297"/>
              <a:ext cx="769232" cy="769231"/>
            </a:xfrm>
            <a:prstGeom prst="rect">
              <a:avLst/>
            </a:prstGeom>
            <a:noFill/>
            <a:ln>
              <a:noFill/>
            </a:ln>
          </p:spPr>
        </p:pic>
        <p:pic>
          <p:nvPicPr>
            <p:cNvPr id="231" name="Google Shape;231;g252691d809a_0_28" descr="twitter-transparent-app-2 | IPSF"/>
            <p:cNvPicPr preferRelativeResize="0"/>
            <p:nvPr/>
          </p:nvPicPr>
          <p:blipFill rotWithShape="1">
            <a:blip r:embed="rId6">
              <a:alphaModFix/>
            </a:blip>
            <a:srcRect l="10823" r="11079"/>
            <a:stretch/>
          </p:blipFill>
          <p:spPr>
            <a:xfrm>
              <a:off x="6215170" y="3997307"/>
              <a:ext cx="722419" cy="837267"/>
            </a:xfrm>
            <a:prstGeom prst="rect">
              <a:avLst/>
            </a:prstGeom>
            <a:noFill/>
            <a:ln>
              <a:noFill/>
            </a:ln>
          </p:spPr>
        </p:pic>
        <p:pic>
          <p:nvPicPr>
            <p:cNvPr id="233" name="Google Shape;233;g252691d809a_0_28"/>
            <p:cNvPicPr preferRelativeResize="0"/>
            <p:nvPr/>
          </p:nvPicPr>
          <p:blipFill rotWithShape="1">
            <a:blip r:embed="rId7">
              <a:alphaModFix/>
            </a:blip>
            <a:srcRect/>
            <a:stretch/>
          </p:blipFill>
          <p:spPr>
            <a:xfrm>
              <a:off x="5270992" y="5053036"/>
              <a:ext cx="2285425" cy="1247950"/>
            </a:xfrm>
            <a:prstGeom prst="rect">
              <a:avLst/>
            </a:prstGeom>
            <a:noFill/>
            <a:ln>
              <a:noFill/>
            </a:ln>
          </p:spPr>
        </p:pic>
        <p:sp>
          <p:nvSpPr>
            <p:cNvPr id="2" name="Google Shape;228;g252691d809a_0_28">
              <a:extLst>
                <a:ext uri="{FF2B5EF4-FFF2-40B4-BE49-F238E27FC236}">
                  <a16:creationId xmlns:a16="http://schemas.microsoft.com/office/drawing/2014/main" id="{3CB43833-476E-145C-00A3-46E19B18D75E}"/>
                </a:ext>
              </a:extLst>
            </p:cNvPr>
            <p:cNvSpPr txBox="1"/>
            <p:nvPr/>
          </p:nvSpPr>
          <p:spPr>
            <a:xfrm>
              <a:off x="7573500" y="1601002"/>
              <a:ext cx="5000061" cy="541941"/>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n-US" sz="2400" b="0" i="0" u="none" strike="noStrike" cap="none">
                  <a:solidFill>
                    <a:schemeClr val="dk1"/>
                  </a:solidFill>
                  <a:latin typeface="Arial"/>
                  <a:ea typeface="Arial"/>
                  <a:cs typeface="Arial"/>
                  <a:sym typeface="Arial"/>
                </a:rPr>
                <a:t>@jhmi.gsa</a:t>
              </a:r>
              <a:endParaRPr sz="1200" b="0" i="0" u="none" strike="noStrike" cap="none">
                <a:solidFill>
                  <a:srgbClr val="000000"/>
                </a:solidFill>
                <a:latin typeface="Arial"/>
                <a:ea typeface="Arial"/>
                <a:cs typeface="Arial"/>
                <a:sym typeface="Arial"/>
              </a:endParaRPr>
            </a:p>
          </p:txBody>
        </p:sp>
        <p:sp>
          <p:nvSpPr>
            <p:cNvPr id="3" name="Google Shape;228;g252691d809a_0_28">
              <a:extLst>
                <a:ext uri="{FF2B5EF4-FFF2-40B4-BE49-F238E27FC236}">
                  <a16:creationId xmlns:a16="http://schemas.microsoft.com/office/drawing/2014/main" id="{9349C7F5-8EDB-A1CB-EF36-CE865217AB87}"/>
                </a:ext>
              </a:extLst>
            </p:cNvPr>
            <p:cNvSpPr txBox="1"/>
            <p:nvPr/>
          </p:nvSpPr>
          <p:spPr>
            <a:xfrm>
              <a:off x="7573499" y="2903785"/>
              <a:ext cx="4384722" cy="541941"/>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Johns Hopkins Medicine GSA</a:t>
              </a:r>
              <a:endParaRPr b="0" i="0" u="none" strike="noStrike" cap="none">
                <a:solidFill>
                  <a:srgbClr val="000000"/>
                </a:solidFill>
                <a:latin typeface="Arial"/>
                <a:ea typeface="Arial"/>
                <a:cs typeface="Arial"/>
                <a:sym typeface="Arial"/>
              </a:endParaRPr>
            </a:p>
          </p:txBody>
        </p:sp>
        <p:sp>
          <p:nvSpPr>
            <p:cNvPr id="4" name="Google Shape;228;g252691d809a_0_28">
              <a:extLst>
                <a:ext uri="{FF2B5EF4-FFF2-40B4-BE49-F238E27FC236}">
                  <a16:creationId xmlns:a16="http://schemas.microsoft.com/office/drawing/2014/main" id="{2DBC27F3-9210-E27B-6F0E-AB328602ADC9}"/>
                </a:ext>
              </a:extLst>
            </p:cNvPr>
            <p:cNvSpPr txBox="1"/>
            <p:nvPr/>
          </p:nvSpPr>
          <p:spPr>
            <a:xfrm>
              <a:off x="7573500" y="4173117"/>
              <a:ext cx="5000061" cy="541941"/>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n-US" sz="2400" b="0" i="0" u="none" strike="noStrike" cap="none">
                  <a:solidFill>
                    <a:schemeClr val="dk1"/>
                  </a:solidFill>
                  <a:latin typeface="Arial"/>
                  <a:ea typeface="Arial"/>
                  <a:cs typeface="Arial"/>
                  <a:sym typeface="Arial"/>
                </a:rPr>
                <a:t>@</a:t>
              </a:r>
              <a:r>
                <a:rPr lang="en-US" sz="2400">
                  <a:solidFill>
                    <a:schemeClr val="dk1"/>
                  </a:solidFill>
                </a:rPr>
                <a:t>jhmi_gsa</a:t>
              </a:r>
              <a:endParaRPr sz="1200" b="0" i="0" u="none" strike="noStrike" cap="non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g164a1a796d4_3_12"/>
          <p:cNvPicPr preferRelativeResize="0"/>
          <p:nvPr/>
        </p:nvPicPr>
        <p:blipFill rotWithShape="1">
          <a:blip r:embed="rId3">
            <a:alphaModFix amt="8000"/>
          </a:blip>
          <a:srcRect/>
          <a:stretch/>
        </p:blipFill>
        <p:spPr>
          <a:xfrm>
            <a:off x="2749347" y="1000"/>
            <a:ext cx="6693315" cy="6693375"/>
          </a:xfrm>
          <a:prstGeom prst="rect">
            <a:avLst/>
          </a:prstGeom>
          <a:noFill/>
          <a:ln>
            <a:noFill/>
          </a:ln>
        </p:spPr>
      </p:pic>
      <p:sp>
        <p:nvSpPr>
          <p:cNvPr id="109" name="Google Shape;109;g164a1a796d4_3_12"/>
          <p:cNvSpPr txBox="1">
            <a:spLocks noGrp="1"/>
          </p:cNvSpPr>
          <p:nvPr>
            <p:ph type="title"/>
          </p:nvPr>
        </p:nvSpPr>
        <p:spPr>
          <a:xfrm>
            <a:off x="1471494" y="2766138"/>
            <a:ext cx="92490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F3864"/>
              </a:buClr>
              <a:buSzPts val="4400"/>
              <a:buFont typeface="Arial"/>
              <a:buNone/>
            </a:pPr>
            <a:r>
              <a:rPr lang="en-US" sz="5000" b="1">
                <a:solidFill>
                  <a:srgbClr val="1F3864"/>
                </a:solidFill>
              </a:rPr>
              <a:t>Approval of the Minutes</a:t>
            </a:r>
            <a:endParaRPr sz="5000"/>
          </a:p>
        </p:txBody>
      </p:sp>
      <p:sp>
        <p:nvSpPr>
          <p:cNvPr id="110" name="Google Shape;110;g164a1a796d4_3_12"/>
          <p:cNvSpPr txBox="1">
            <a:spLocks noGrp="1"/>
          </p:cNvSpPr>
          <p:nvPr>
            <p:ph type="title"/>
          </p:nvPr>
        </p:nvSpPr>
        <p:spPr>
          <a:xfrm>
            <a:off x="1621244" y="3652288"/>
            <a:ext cx="9249000" cy="1325700"/>
          </a:xfrm>
          <a:prstGeom prst="rect">
            <a:avLst/>
          </a:prstGeom>
          <a:noFill/>
          <a:ln>
            <a:noFill/>
          </a:ln>
        </p:spPr>
        <p:txBody>
          <a:bodyPr spcFirstLastPara="1" wrap="square" lIns="91425" tIns="45700" rIns="91425" bIns="45700" anchor="ctr" anchorCtr="0">
            <a:normAutofit/>
          </a:bodyPr>
          <a:lstStyle/>
          <a:p>
            <a:pPr algn="ctr">
              <a:buClr>
                <a:srgbClr val="1F3864"/>
              </a:buClr>
              <a:buSzPts val="4400"/>
            </a:pPr>
            <a:r>
              <a:rPr lang="en-US" sz="3000" b="1">
                <a:solidFill>
                  <a:schemeClr val="accent1"/>
                </a:solidFill>
              </a:rPr>
              <a:t>Approving October 2023</a:t>
            </a:r>
            <a:endParaRPr sz="3000">
              <a:solidFill>
                <a:schemeClr val="accen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g164a1a796d4_3_12"/>
          <p:cNvPicPr preferRelativeResize="0"/>
          <p:nvPr/>
        </p:nvPicPr>
        <p:blipFill rotWithShape="1">
          <a:blip r:embed="rId3">
            <a:alphaModFix amt="8000"/>
          </a:blip>
          <a:srcRect/>
          <a:stretch/>
        </p:blipFill>
        <p:spPr>
          <a:xfrm>
            <a:off x="2749347" y="1000"/>
            <a:ext cx="6693315" cy="6693375"/>
          </a:xfrm>
          <a:prstGeom prst="rect">
            <a:avLst/>
          </a:prstGeom>
          <a:noFill/>
          <a:ln>
            <a:noFill/>
          </a:ln>
        </p:spPr>
      </p:pic>
      <p:sp>
        <p:nvSpPr>
          <p:cNvPr id="109" name="Google Shape;109;g164a1a796d4_3_12"/>
          <p:cNvSpPr txBox="1">
            <a:spLocks noGrp="1"/>
          </p:cNvSpPr>
          <p:nvPr>
            <p:ph type="title"/>
          </p:nvPr>
        </p:nvSpPr>
        <p:spPr>
          <a:xfrm>
            <a:off x="1471983" y="867488"/>
            <a:ext cx="9249000" cy="1325700"/>
          </a:xfrm>
          <a:prstGeom prst="rect">
            <a:avLst/>
          </a:prstGeom>
          <a:noFill/>
          <a:ln>
            <a:noFill/>
          </a:ln>
        </p:spPr>
        <p:txBody>
          <a:bodyPr spcFirstLastPara="1" wrap="square" lIns="91425" tIns="45700" rIns="91425" bIns="45700" anchor="ctr" anchorCtr="0">
            <a:normAutofit/>
          </a:bodyPr>
          <a:lstStyle/>
          <a:p>
            <a:pPr algn="ctr"/>
            <a:r>
              <a:rPr lang="en-US" sz="4600" b="1">
                <a:solidFill>
                  <a:srgbClr val="1F3864"/>
                </a:solidFill>
              </a:rPr>
              <a:t>Join us in Welcoming</a:t>
            </a:r>
          </a:p>
        </p:txBody>
      </p:sp>
      <p:sp>
        <p:nvSpPr>
          <p:cNvPr id="110" name="Google Shape;110;g164a1a796d4_3_12"/>
          <p:cNvSpPr txBox="1">
            <a:spLocks noGrp="1"/>
          </p:cNvSpPr>
          <p:nvPr>
            <p:ph type="title"/>
          </p:nvPr>
        </p:nvSpPr>
        <p:spPr>
          <a:xfrm>
            <a:off x="1051069" y="2102888"/>
            <a:ext cx="10093550" cy="1325700"/>
          </a:xfrm>
          <a:prstGeom prst="rect">
            <a:avLst/>
          </a:prstGeom>
          <a:noFill/>
          <a:ln>
            <a:noFill/>
          </a:ln>
        </p:spPr>
        <p:txBody>
          <a:bodyPr spcFirstLastPara="1" wrap="square" lIns="91425" tIns="45700" rIns="91425" bIns="45700" anchor="ctr" anchorCtr="0">
            <a:normAutofit/>
          </a:bodyPr>
          <a:lstStyle/>
          <a:p>
            <a:pPr algn="ctr"/>
            <a:r>
              <a:rPr lang="en-US" sz="3500" b="1">
                <a:solidFill>
                  <a:schemeClr val="accent1"/>
                </a:solidFill>
              </a:rPr>
              <a:t>JHU Office of the Provost</a:t>
            </a:r>
            <a:endParaRPr lang="en-US">
              <a:solidFill>
                <a:schemeClr val="accent1"/>
              </a:solidFill>
            </a:endParaRPr>
          </a:p>
        </p:txBody>
      </p:sp>
      <p:sp>
        <p:nvSpPr>
          <p:cNvPr id="3" name="TextBox 2">
            <a:extLst>
              <a:ext uri="{FF2B5EF4-FFF2-40B4-BE49-F238E27FC236}">
                <a16:creationId xmlns:a16="http://schemas.microsoft.com/office/drawing/2014/main" id="{D903D17D-9B31-58A0-87A3-66878BF03EB9}"/>
              </a:ext>
            </a:extLst>
          </p:cNvPr>
          <p:cNvSpPr txBox="1"/>
          <p:nvPr/>
        </p:nvSpPr>
        <p:spPr>
          <a:xfrm>
            <a:off x="1245960" y="3576410"/>
            <a:ext cx="9703253"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t>Website:</a:t>
            </a:r>
            <a:r>
              <a:rPr lang="en-US" sz="2800"/>
              <a:t> </a:t>
            </a:r>
            <a:r>
              <a:rPr lang="en-US" sz="2800">
                <a:hlinkClick r:id="rId4"/>
              </a:rPr>
              <a:t>https://provost.jhu.edu/</a:t>
            </a:r>
            <a:r>
              <a:rPr lang="en-US" sz="2800"/>
              <a:t> </a:t>
            </a:r>
          </a:p>
          <a:p>
            <a:pPr algn="ctr"/>
            <a:r>
              <a:rPr lang="en-US" sz="2800" b="1"/>
              <a:t>Phone:</a:t>
            </a:r>
            <a:r>
              <a:rPr lang="en-US" sz="2800"/>
              <a:t> (410) 516-8070</a:t>
            </a:r>
            <a:endParaRPr lang="en-US" sz="2400"/>
          </a:p>
          <a:p>
            <a:pPr algn="ctr"/>
            <a:r>
              <a:rPr lang="en-US" sz="2800" b="1"/>
              <a:t>Office Location:</a:t>
            </a:r>
            <a:r>
              <a:rPr lang="en-US" sz="2800"/>
              <a:t> 265 Garland Hall, 3400 N Charles St. </a:t>
            </a:r>
            <a:endParaRPr lang="en-US" sz="2400"/>
          </a:p>
        </p:txBody>
      </p:sp>
    </p:spTree>
    <p:extLst>
      <p:ext uri="{BB962C8B-B14F-4D97-AF65-F5344CB8AC3E}">
        <p14:creationId xmlns:p14="http://schemas.microsoft.com/office/powerpoint/2010/main" val="1816700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Google Shape;109;g164a1a796d4_3_12"/>
          <p:cNvSpPr txBox="1">
            <a:spLocks noGrp="1"/>
          </p:cNvSpPr>
          <p:nvPr>
            <p:ph type="title"/>
          </p:nvPr>
        </p:nvSpPr>
        <p:spPr>
          <a:xfrm>
            <a:off x="1471983" y="2766138"/>
            <a:ext cx="9249000" cy="1325700"/>
          </a:xfrm>
          <a:prstGeom prst="rect">
            <a:avLst/>
          </a:prstGeom>
          <a:noFill/>
          <a:ln>
            <a:noFill/>
          </a:ln>
        </p:spPr>
        <p:txBody>
          <a:bodyPr spcFirstLastPara="1" wrap="square" lIns="91425" tIns="45700" rIns="91425" bIns="45700" anchor="ctr" anchorCtr="0">
            <a:normAutofit/>
          </a:bodyPr>
          <a:lstStyle/>
          <a:p>
            <a:pPr algn="ctr"/>
            <a:r>
              <a:rPr lang="en-US" sz="5000" b="1">
                <a:solidFill>
                  <a:srgbClr val="1F3864"/>
                </a:solidFill>
              </a:rPr>
              <a:t>Dr. Sabine Stanley </a:t>
            </a:r>
            <a:br>
              <a:rPr lang="en-US" sz="5000" b="1"/>
            </a:br>
            <a:r>
              <a:rPr lang="en-US" sz="2200" b="1">
                <a:solidFill>
                  <a:srgbClr val="1F3864"/>
                </a:solidFill>
              </a:rPr>
              <a:t>(She/They)</a:t>
            </a:r>
            <a:endParaRPr lang="en-US" sz="5000" b="1">
              <a:solidFill>
                <a:srgbClr val="1F3864"/>
              </a:solidFill>
            </a:endParaRPr>
          </a:p>
        </p:txBody>
      </p:sp>
      <p:sp>
        <p:nvSpPr>
          <p:cNvPr id="110" name="Google Shape;110;g164a1a796d4_3_12"/>
          <p:cNvSpPr txBox="1">
            <a:spLocks noGrp="1"/>
          </p:cNvSpPr>
          <p:nvPr>
            <p:ph type="title"/>
          </p:nvPr>
        </p:nvSpPr>
        <p:spPr>
          <a:xfrm>
            <a:off x="1152669" y="3976138"/>
            <a:ext cx="9884000" cy="1325700"/>
          </a:xfrm>
          <a:prstGeom prst="rect">
            <a:avLst/>
          </a:prstGeom>
          <a:noFill/>
          <a:ln>
            <a:noFill/>
          </a:ln>
        </p:spPr>
        <p:txBody>
          <a:bodyPr spcFirstLastPara="1" wrap="square" lIns="91425" tIns="45700" rIns="91425" bIns="45700" anchor="ctr" anchorCtr="0">
            <a:normAutofit/>
          </a:bodyPr>
          <a:lstStyle/>
          <a:p>
            <a:pPr algn="ctr"/>
            <a:r>
              <a:rPr lang="en-US" sz="3000" b="1">
                <a:solidFill>
                  <a:schemeClr val="accent1"/>
                </a:solidFill>
              </a:rPr>
              <a:t>Vice Provost for Graduate &amp; Professional Education</a:t>
            </a:r>
            <a:endParaRPr lang="en-US">
              <a:solidFill>
                <a:schemeClr val="accent1"/>
              </a:solidFill>
            </a:endParaRPr>
          </a:p>
        </p:txBody>
      </p:sp>
      <p:sp>
        <p:nvSpPr>
          <p:cNvPr id="3" name="TextBox 2">
            <a:extLst>
              <a:ext uri="{FF2B5EF4-FFF2-40B4-BE49-F238E27FC236}">
                <a16:creationId xmlns:a16="http://schemas.microsoft.com/office/drawing/2014/main" id="{D52F75A7-E877-BFB6-7258-DE5ECC4751BF}"/>
              </a:ext>
            </a:extLst>
          </p:cNvPr>
          <p:cNvSpPr txBox="1"/>
          <p:nvPr/>
        </p:nvSpPr>
        <p:spPr>
          <a:xfrm>
            <a:off x="2765424" y="5172074"/>
            <a:ext cx="665162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Email:</a:t>
            </a:r>
            <a:r>
              <a:rPr lang="en-US" sz="2400"/>
              <a:t> </a:t>
            </a:r>
            <a:r>
              <a:rPr lang="en-US" sz="2400">
                <a:hlinkClick r:id="rId3"/>
              </a:rPr>
              <a:t>sabine@jhu.edu</a:t>
            </a:r>
            <a:r>
              <a:rPr lang="en-US" sz="2400"/>
              <a:t> </a:t>
            </a:r>
            <a:endParaRPr lang="en-US"/>
          </a:p>
          <a:p>
            <a:endParaRPr lang="en-US" sz="2400"/>
          </a:p>
        </p:txBody>
      </p:sp>
      <p:pic>
        <p:nvPicPr>
          <p:cNvPr id="2" name="Picture 1" descr="A person smiling at the camera&#10;&#10;Description automatically generated">
            <a:extLst>
              <a:ext uri="{FF2B5EF4-FFF2-40B4-BE49-F238E27FC236}">
                <a16:creationId xmlns:a16="http://schemas.microsoft.com/office/drawing/2014/main" id="{F6CE7AE0-2197-29BE-5762-6073E5D01E96}"/>
              </a:ext>
            </a:extLst>
          </p:cNvPr>
          <p:cNvPicPr>
            <a:picLocks noChangeAspect="1"/>
          </p:cNvPicPr>
          <p:nvPr/>
        </p:nvPicPr>
        <p:blipFill>
          <a:blip r:embed="rId4"/>
          <a:stretch>
            <a:fillRect/>
          </a:stretch>
        </p:blipFill>
        <p:spPr>
          <a:xfrm>
            <a:off x="5226050" y="190500"/>
            <a:ext cx="1733550" cy="2578100"/>
          </a:xfrm>
          <a:prstGeom prst="rect">
            <a:avLst/>
          </a:prstGeom>
        </p:spPr>
      </p:pic>
    </p:spTree>
    <p:extLst>
      <p:ext uri="{BB962C8B-B14F-4D97-AF65-F5344CB8AC3E}">
        <p14:creationId xmlns:p14="http://schemas.microsoft.com/office/powerpoint/2010/main" val="3187189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Google Shape;109;g164a1a796d4_3_12"/>
          <p:cNvSpPr txBox="1">
            <a:spLocks noGrp="1"/>
          </p:cNvSpPr>
          <p:nvPr>
            <p:ph type="title"/>
          </p:nvPr>
        </p:nvSpPr>
        <p:spPr>
          <a:xfrm>
            <a:off x="1541833" y="2848688"/>
            <a:ext cx="9249000" cy="1325700"/>
          </a:xfrm>
          <a:prstGeom prst="rect">
            <a:avLst/>
          </a:prstGeom>
          <a:noFill/>
          <a:ln>
            <a:noFill/>
          </a:ln>
        </p:spPr>
        <p:txBody>
          <a:bodyPr spcFirstLastPara="1" wrap="square" lIns="91425" tIns="45700" rIns="91425" bIns="45700" anchor="ctr" anchorCtr="0">
            <a:normAutofit/>
          </a:bodyPr>
          <a:lstStyle/>
          <a:p>
            <a:pPr algn="ctr"/>
            <a:r>
              <a:rPr lang="en-US" sz="5000" b="1">
                <a:solidFill>
                  <a:srgbClr val="1F3864"/>
                </a:solidFill>
              </a:rPr>
              <a:t>Rachelle Hernandez, </a:t>
            </a:r>
            <a:r>
              <a:rPr lang="en-US" sz="5000" b="1" err="1">
                <a:solidFill>
                  <a:srgbClr val="1F3864"/>
                </a:solidFill>
              </a:rPr>
              <a:t>M.Ed</a:t>
            </a:r>
            <a:br>
              <a:rPr lang="en-US" sz="5000" b="1"/>
            </a:br>
            <a:r>
              <a:rPr lang="en-US" sz="2200" b="1">
                <a:solidFill>
                  <a:srgbClr val="1F3864"/>
                </a:solidFill>
              </a:rPr>
              <a:t>(She/Her)</a:t>
            </a:r>
            <a:endParaRPr lang="en-US" sz="5000" b="1">
              <a:solidFill>
                <a:srgbClr val="1F3864"/>
              </a:solidFill>
            </a:endParaRPr>
          </a:p>
        </p:txBody>
      </p:sp>
      <p:sp>
        <p:nvSpPr>
          <p:cNvPr id="110" name="Google Shape;110;g164a1a796d4_3_12"/>
          <p:cNvSpPr txBox="1">
            <a:spLocks noGrp="1"/>
          </p:cNvSpPr>
          <p:nvPr>
            <p:ph type="title"/>
          </p:nvPr>
        </p:nvSpPr>
        <p:spPr>
          <a:xfrm>
            <a:off x="1470169" y="4020588"/>
            <a:ext cx="9249000" cy="1325700"/>
          </a:xfrm>
          <a:prstGeom prst="rect">
            <a:avLst/>
          </a:prstGeom>
          <a:noFill/>
          <a:ln>
            <a:noFill/>
          </a:ln>
        </p:spPr>
        <p:txBody>
          <a:bodyPr spcFirstLastPara="1" wrap="square" lIns="91425" tIns="45700" rIns="91425" bIns="45700" anchor="ctr" anchorCtr="0">
            <a:normAutofit/>
          </a:bodyPr>
          <a:lstStyle/>
          <a:p>
            <a:pPr algn="ctr"/>
            <a:r>
              <a:rPr lang="en-US" sz="3000" b="1">
                <a:solidFill>
                  <a:schemeClr val="accent1"/>
                </a:solidFill>
              </a:rPr>
              <a:t>Vice Provost for Student Affairs</a:t>
            </a:r>
            <a:endParaRPr lang="en-US">
              <a:solidFill>
                <a:schemeClr val="accent1"/>
              </a:solidFill>
            </a:endParaRPr>
          </a:p>
        </p:txBody>
      </p:sp>
      <p:sp>
        <p:nvSpPr>
          <p:cNvPr id="3" name="TextBox 2">
            <a:extLst>
              <a:ext uri="{FF2B5EF4-FFF2-40B4-BE49-F238E27FC236}">
                <a16:creationId xmlns:a16="http://schemas.microsoft.com/office/drawing/2014/main" id="{D52F75A7-E877-BFB6-7258-DE5ECC4751BF}"/>
              </a:ext>
            </a:extLst>
          </p:cNvPr>
          <p:cNvSpPr txBox="1"/>
          <p:nvPr/>
        </p:nvSpPr>
        <p:spPr>
          <a:xfrm>
            <a:off x="2765424" y="5172074"/>
            <a:ext cx="665162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000102"/>
                </a:solidFill>
              </a:rPr>
              <a:t>Email:</a:t>
            </a:r>
            <a:r>
              <a:rPr lang="en-US" sz="2400">
                <a:solidFill>
                  <a:srgbClr val="000102"/>
                </a:solidFill>
              </a:rPr>
              <a:t> </a:t>
            </a:r>
            <a:r>
              <a:rPr lang="en-US" sz="2400">
                <a:solidFill>
                  <a:srgbClr val="000102"/>
                </a:solidFill>
                <a:hlinkClick r:id="rId3"/>
              </a:rPr>
              <a:t>rachellehernandez@jhu.edu</a:t>
            </a:r>
            <a:endParaRPr lang="en-US" sz="2400"/>
          </a:p>
          <a:p>
            <a:pPr algn="ctr"/>
            <a:r>
              <a:rPr lang="en-US" sz="2400" b="1">
                <a:solidFill>
                  <a:srgbClr val="000102"/>
                </a:solidFill>
              </a:rPr>
              <a:t>Phone:</a:t>
            </a:r>
            <a:r>
              <a:rPr lang="en-US" sz="2400">
                <a:solidFill>
                  <a:srgbClr val="000102"/>
                </a:solidFill>
              </a:rPr>
              <a:t> (410) 516-0602</a:t>
            </a:r>
            <a:endParaRPr lang="en-US" sz="2400"/>
          </a:p>
          <a:p>
            <a:endParaRPr lang="en-US" sz="2400"/>
          </a:p>
        </p:txBody>
      </p:sp>
      <p:pic>
        <p:nvPicPr>
          <p:cNvPr id="2" name="Picture 1" descr="A person wearing glasses and a purple jacket&#10;&#10;Description automatically generated">
            <a:extLst>
              <a:ext uri="{FF2B5EF4-FFF2-40B4-BE49-F238E27FC236}">
                <a16:creationId xmlns:a16="http://schemas.microsoft.com/office/drawing/2014/main" id="{1AF1A011-A2C5-7ED3-264E-36617D6092A0}"/>
              </a:ext>
            </a:extLst>
          </p:cNvPr>
          <p:cNvPicPr>
            <a:picLocks noChangeAspect="1"/>
          </p:cNvPicPr>
          <p:nvPr/>
        </p:nvPicPr>
        <p:blipFill>
          <a:blip r:embed="rId4"/>
          <a:stretch>
            <a:fillRect/>
          </a:stretch>
        </p:blipFill>
        <p:spPr>
          <a:xfrm>
            <a:off x="5194300" y="292100"/>
            <a:ext cx="1695450" cy="2552700"/>
          </a:xfrm>
          <a:prstGeom prst="rect">
            <a:avLst/>
          </a:prstGeom>
        </p:spPr>
      </p:pic>
    </p:spTree>
    <p:extLst>
      <p:ext uri="{BB962C8B-B14F-4D97-AF65-F5344CB8AC3E}">
        <p14:creationId xmlns:p14="http://schemas.microsoft.com/office/powerpoint/2010/main" val="1176076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16d24f84c5_0_0"/>
          <p:cNvSpPr txBox="1">
            <a:spLocks noGrp="1"/>
          </p:cNvSpPr>
          <p:nvPr>
            <p:ph type="title"/>
          </p:nvPr>
        </p:nvSpPr>
        <p:spPr>
          <a:xfrm>
            <a:off x="1195719" y="289989"/>
            <a:ext cx="92490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F3864"/>
              </a:buClr>
              <a:buSzPts val="4400"/>
              <a:buFont typeface="Arial"/>
              <a:buNone/>
            </a:pPr>
            <a:r>
              <a:rPr lang="en-US" b="1">
                <a:solidFill>
                  <a:srgbClr val="1F3864"/>
                </a:solidFill>
              </a:rPr>
              <a:t>Officer Announcements</a:t>
            </a:r>
            <a:endParaRPr/>
          </a:p>
        </p:txBody>
      </p:sp>
      <p:sp>
        <p:nvSpPr>
          <p:cNvPr id="123" name="Google Shape;123;g216d24f84c5_0_0"/>
          <p:cNvSpPr txBox="1">
            <a:spLocks noGrp="1"/>
          </p:cNvSpPr>
          <p:nvPr>
            <p:ph type="body" idx="1"/>
          </p:nvPr>
        </p:nvSpPr>
        <p:spPr>
          <a:xfrm>
            <a:off x="2104850" y="1814925"/>
            <a:ext cx="9797100" cy="4351200"/>
          </a:xfrm>
          <a:prstGeom prst="rect">
            <a:avLst/>
          </a:prstGeom>
          <a:noFill/>
          <a:ln>
            <a:noFill/>
          </a:ln>
        </p:spPr>
        <p:txBody>
          <a:bodyPr spcFirstLastPara="1" wrap="square" lIns="91425" tIns="45700" rIns="91425" bIns="45700" anchor="t" anchorCtr="0">
            <a:noAutofit/>
          </a:bodyPr>
          <a:lstStyle/>
          <a:p>
            <a:pPr marL="228600" indent="-190500">
              <a:spcBef>
                <a:spcPts val="0"/>
              </a:spcBef>
              <a:buSzPts val="2200"/>
              <a:buChar char="●"/>
            </a:pPr>
            <a:r>
              <a:rPr lang="en-US" sz="2200" b="1">
                <a:latin typeface="+mn-lt"/>
              </a:rPr>
              <a:t>  </a:t>
            </a:r>
            <a:r>
              <a:rPr lang="en-US" sz="2200" b="1">
                <a:solidFill>
                  <a:schemeClr val="tx1"/>
                </a:solidFill>
                <a:latin typeface="+mn-lt"/>
              </a:rPr>
              <a:t>President (Rodney)</a:t>
            </a:r>
            <a:endParaRPr sz="2200" b="1">
              <a:solidFill>
                <a:schemeClr val="tx1"/>
              </a:solidFill>
              <a:latin typeface="+mn-lt"/>
            </a:endParaRPr>
          </a:p>
          <a:p>
            <a:pPr marL="228600" indent="-190500">
              <a:spcBef>
                <a:spcPts val="0"/>
              </a:spcBef>
              <a:buSzPts val="2200"/>
              <a:buChar char="●"/>
            </a:pPr>
            <a:r>
              <a:rPr lang="en-US" sz="2200">
                <a:solidFill>
                  <a:schemeClr val="tx1"/>
                </a:solidFill>
                <a:latin typeface="+mn-lt"/>
              </a:rPr>
              <a:t>  </a:t>
            </a:r>
            <a:r>
              <a:rPr lang="en-US" sz="2200" b="1">
                <a:solidFill>
                  <a:schemeClr val="tx1"/>
                </a:solidFill>
                <a:latin typeface="+mn-lt"/>
              </a:rPr>
              <a:t>President Elect (Scarlett)</a:t>
            </a:r>
            <a:endParaRPr sz="2200" b="1">
              <a:solidFill>
                <a:schemeClr val="tx1"/>
              </a:solidFill>
              <a:latin typeface="+mn-lt"/>
            </a:endParaRPr>
          </a:p>
          <a:p>
            <a:pPr marL="228600" indent="-190500">
              <a:spcBef>
                <a:spcPts val="0"/>
              </a:spcBef>
              <a:buSzPts val="2200"/>
              <a:buChar char="●"/>
            </a:pPr>
            <a:r>
              <a:rPr lang="en-US" sz="2200">
                <a:solidFill>
                  <a:schemeClr val="tx1"/>
                </a:solidFill>
                <a:latin typeface="+mn-lt"/>
              </a:rPr>
              <a:t>  Director of Administration (Nirvani)</a:t>
            </a:r>
            <a:endParaRPr sz="2200">
              <a:solidFill>
                <a:schemeClr val="tx1"/>
              </a:solidFill>
              <a:latin typeface="+mn-lt"/>
            </a:endParaRPr>
          </a:p>
          <a:p>
            <a:pPr marL="228600" indent="-190500">
              <a:spcBef>
                <a:spcPts val="0"/>
              </a:spcBef>
              <a:buSzPts val="2200"/>
              <a:buChar char="●"/>
            </a:pPr>
            <a:r>
              <a:rPr lang="en-US" sz="2200">
                <a:solidFill>
                  <a:schemeClr val="tx1"/>
                </a:solidFill>
                <a:latin typeface="+mn-lt"/>
              </a:rPr>
              <a:t>  Director of  Diversity, Inclusion, and Outreach (Ashley)</a:t>
            </a:r>
            <a:endParaRPr sz="2200">
              <a:solidFill>
                <a:schemeClr val="tx1"/>
              </a:solidFill>
              <a:latin typeface="+mn-lt"/>
            </a:endParaRPr>
          </a:p>
          <a:p>
            <a:pPr marL="228600" indent="-190500">
              <a:spcBef>
                <a:spcPts val="0"/>
              </a:spcBef>
              <a:buSzPts val="2200"/>
              <a:buChar char="●"/>
            </a:pPr>
            <a:r>
              <a:rPr lang="en-US" sz="2200">
                <a:solidFill>
                  <a:schemeClr val="tx1"/>
                </a:solidFill>
                <a:latin typeface="+mn-lt"/>
              </a:rPr>
              <a:t>  Director of Finance (Estefan) </a:t>
            </a:r>
          </a:p>
          <a:p>
            <a:pPr marL="228600" indent="-190500">
              <a:spcBef>
                <a:spcPts val="0"/>
              </a:spcBef>
              <a:buSzPts val="2200"/>
              <a:buFont typeface="Arial"/>
              <a:buChar char="●"/>
            </a:pPr>
            <a:r>
              <a:rPr lang="en-US" sz="2200">
                <a:solidFill>
                  <a:schemeClr val="tx1"/>
                </a:solidFill>
                <a:latin typeface="+mn-lt"/>
              </a:rPr>
              <a:t>  Director of Social and Community Affairs (Mark)</a:t>
            </a:r>
          </a:p>
          <a:p>
            <a:pPr marL="228600" indent="-190500">
              <a:spcBef>
                <a:spcPts val="0"/>
              </a:spcBef>
              <a:buSzPts val="2200"/>
              <a:buFont typeface="Arial"/>
              <a:buChar char="●"/>
            </a:pPr>
            <a:r>
              <a:rPr lang="en-US" sz="2200">
                <a:solidFill>
                  <a:schemeClr val="tx1"/>
                </a:solidFill>
                <a:latin typeface="+mn-lt"/>
              </a:rPr>
              <a:t>  Director of Media and Public Relations (Juliane)</a:t>
            </a:r>
            <a:endParaRPr sz="2200">
              <a:solidFill>
                <a:schemeClr val="tx1"/>
              </a:solidFill>
              <a:latin typeface="+mn-lt"/>
            </a:endParaRPr>
          </a:p>
          <a:p>
            <a:pPr marL="228600" indent="-190500">
              <a:spcBef>
                <a:spcPts val="0"/>
              </a:spcBef>
              <a:buSzPts val="2200"/>
              <a:buChar char="●"/>
            </a:pPr>
            <a:r>
              <a:rPr lang="en-US" sz="2200">
                <a:solidFill>
                  <a:schemeClr val="tx1"/>
                </a:solidFill>
                <a:latin typeface="+mn-lt"/>
              </a:rPr>
              <a:t>  Director of Student Involvement and Student Groups (Edna)</a:t>
            </a:r>
          </a:p>
          <a:p>
            <a:pPr marL="228600" indent="-190500">
              <a:spcBef>
                <a:spcPts val="0"/>
              </a:spcBef>
              <a:buSzPts val="2200"/>
              <a:buChar char="●"/>
            </a:pPr>
            <a:r>
              <a:rPr lang="en-US" sz="2200">
                <a:solidFill>
                  <a:schemeClr val="tx1"/>
                </a:solidFill>
                <a:latin typeface="+mn-lt"/>
              </a:rPr>
              <a:t>  </a:t>
            </a:r>
            <a:r>
              <a:rPr lang="en-US" sz="2200" b="0" i="0">
                <a:solidFill>
                  <a:schemeClr val="tx1"/>
                </a:solidFill>
                <a:effectLst/>
                <a:latin typeface="+mn-lt"/>
              </a:rPr>
              <a:t>Director of Policy &amp; Strategic Initiatives (Nick)</a:t>
            </a:r>
          </a:p>
          <a:p>
            <a:pPr marL="114300" indent="0">
              <a:buNone/>
            </a:pPr>
            <a:br>
              <a:rPr lang="en-US" sz="1600"/>
            </a:br>
            <a:endParaRPr sz="2200"/>
          </a:p>
          <a:p>
            <a:pPr marL="0" lvl="0" indent="0" algn="l" rtl="0">
              <a:lnSpc>
                <a:spcPct val="90000"/>
              </a:lnSpc>
              <a:spcBef>
                <a:spcPts val="1000"/>
              </a:spcBef>
              <a:spcAft>
                <a:spcPts val="0"/>
              </a:spcAft>
              <a:buSzPts val="1800"/>
              <a:buNone/>
            </a:pPr>
            <a:endParaRPr sz="2200"/>
          </a:p>
          <a:p>
            <a:pPr marL="457200" lvl="0" indent="0" algn="l" rtl="0">
              <a:lnSpc>
                <a:spcPct val="90000"/>
              </a:lnSpc>
              <a:spcBef>
                <a:spcPts val="1000"/>
              </a:spcBef>
              <a:spcAft>
                <a:spcPts val="0"/>
              </a:spcAft>
              <a:buSzPts val="1800"/>
              <a:buNone/>
            </a:pPr>
            <a:endParaRPr sz="2000"/>
          </a:p>
          <a:p>
            <a:pPr marL="457200" lvl="0" indent="0" algn="l" rtl="0">
              <a:lnSpc>
                <a:spcPct val="90000"/>
              </a:lnSpc>
              <a:spcBef>
                <a:spcPts val="1000"/>
              </a:spcBef>
              <a:spcAft>
                <a:spcPts val="0"/>
              </a:spcAft>
              <a:buSzPts val="1800"/>
              <a:buNone/>
            </a:pPr>
            <a:endParaRPr sz="2600"/>
          </a:p>
          <a:p>
            <a:pPr marL="685800" lvl="1" indent="-76200" algn="l" rtl="0">
              <a:lnSpc>
                <a:spcPct val="90000"/>
              </a:lnSpc>
              <a:spcBef>
                <a:spcPts val="500"/>
              </a:spcBef>
              <a:spcAft>
                <a:spcPts val="0"/>
              </a:spcAft>
              <a:buClr>
                <a:schemeClr val="dk1"/>
              </a:buClr>
              <a:buSzPts val="2400"/>
              <a:buNone/>
            </a:pPr>
            <a:endParaRPr/>
          </a:p>
        </p:txBody>
      </p:sp>
      <p:pic>
        <p:nvPicPr>
          <p:cNvPr id="124" name="Google Shape;124;g216d24f84c5_0_0"/>
          <p:cNvPicPr preferRelativeResize="0"/>
          <p:nvPr/>
        </p:nvPicPr>
        <p:blipFill rotWithShape="1">
          <a:blip r:embed="rId3">
            <a:alphaModFix/>
          </a:blip>
          <a:srcRect/>
          <a:stretch/>
        </p:blipFill>
        <p:spPr>
          <a:xfrm>
            <a:off x="0" y="0"/>
            <a:ext cx="2104849" cy="210487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16d24f84c5_0_0"/>
          <p:cNvSpPr txBox="1">
            <a:spLocks noGrp="1"/>
          </p:cNvSpPr>
          <p:nvPr>
            <p:ph type="title"/>
          </p:nvPr>
        </p:nvSpPr>
        <p:spPr>
          <a:xfrm>
            <a:off x="1195719" y="289989"/>
            <a:ext cx="9249000" cy="1325700"/>
          </a:xfrm>
          <a:prstGeom prst="rect">
            <a:avLst/>
          </a:prstGeom>
          <a:noFill/>
          <a:ln>
            <a:noFill/>
          </a:ln>
        </p:spPr>
        <p:txBody>
          <a:bodyPr spcFirstLastPara="1" wrap="square" lIns="91425" tIns="45700" rIns="91425" bIns="45700" anchor="ctr" anchorCtr="0">
            <a:normAutofit/>
          </a:bodyPr>
          <a:lstStyle/>
          <a:p>
            <a:pPr algn="ctr">
              <a:buClr>
                <a:srgbClr val="1F3864"/>
              </a:buClr>
              <a:buSzPts val="4400"/>
            </a:pPr>
            <a:r>
              <a:rPr lang="en-US" b="1">
                <a:solidFill>
                  <a:srgbClr val="1F3864"/>
                </a:solidFill>
              </a:rPr>
              <a:t>Cooley Center Updates</a:t>
            </a:r>
          </a:p>
        </p:txBody>
      </p:sp>
      <p:sp>
        <p:nvSpPr>
          <p:cNvPr id="123" name="Google Shape;123;g216d24f84c5_0_0"/>
          <p:cNvSpPr txBox="1">
            <a:spLocks noGrp="1"/>
          </p:cNvSpPr>
          <p:nvPr>
            <p:ph type="body" idx="1"/>
          </p:nvPr>
        </p:nvSpPr>
        <p:spPr>
          <a:xfrm>
            <a:off x="1050750" y="1960975"/>
            <a:ext cx="9797100" cy="4351200"/>
          </a:xfrm>
          <a:prstGeom prst="rect">
            <a:avLst/>
          </a:prstGeom>
          <a:noFill/>
          <a:ln>
            <a:noFill/>
          </a:ln>
        </p:spPr>
        <p:txBody>
          <a:bodyPr spcFirstLastPara="1" wrap="square" lIns="91425" tIns="45700" rIns="91425" bIns="45700" anchor="t" anchorCtr="0">
            <a:noAutofit/>
          </a:bodyPr>
          <a:lstStyle/>
          <a:p>
            <a:pPr marL="228600" indent="-190500">
              <a:spcBef>
                <a:spcPts val="0"/>
              </a:spcBef>
              <a:buSzPts val="2200"/>
              <a:buChar char="●"/>
            </a:pPr>
            <a:r>
              <a:rPr lang="en-US" sz="2200" b="1" dirty="0">
                <a:solidFill>
                  <a:schemeClr val="tx1"/>
                </a:solidFill>
                <a:latin typeface="+mn-lt"/>
              </a:rPr>
              <a:t>Cooley Center has approximately 3800 members (900 faculty staff &amp; 2900 trainees)</a:t>
            </a:r>
          </a:p>
          <a:p>
            <a:pPr marL="38100" indent="0">
              <a:spcBef>
                <a:spcPts val="0"/>
              </a:spcBef>
              <a:buSzPts val="2200"/>
              <a:buNone/>
            </a:pPr>
            <a:endParaRPr lang="en-US" sz="2200" b="1" dirty="0">
              <a:solidFill>
                <a:schemeClr val="tx1"/>
              </a:solidFill>
              <a:latin typeface="+mn-lt"/>
            </a:endParaRPr>
          </a:p>
          <a:p>
            <a:pPr marL="228600" indent="-190500">
              <a:spcBef>
                <a:spcPts val="0"/>
              </a:spcBef>
              <a:buSzPts val="2200"/>
              <a:buChar char="●"/>
            </a:pPr>
            <a:r>
              <a:rPr lang="en-US" sz="2200" b="1" dirty="0">
                <a:solidFill>
                  <a:schemeClr val="tx1"/>
                </a:solidFill>
                <a:latin typeface="+mn-lt"/>
              </a:rPr>
              <a:t>BSPH Annex will remain open and shift its hours &amp; offerings</a:t>
            </a:r>
            <a:endParaRPr lang="en-US" dirty="0">
              <a:solidFill>
                <a:schemeClr val="tx1"/>
              </a:solidFill>
            </a:endParaRPr>
          </a:p>
          <a:p>
            <a:pPr marL="38100" indent="0">
              <a:spcBef>
                <a:spcPts val="0"/>
              </a:spcBef>
              <a:buSzPts val="2200"/>
              <a:buNone/>
            </a:pPr>
            <a:endParaRPr lang="en-US" sz="2200" b="1" dirty="0"/>
          </a:p>
          <a:p>
            <a:pPr marL="228600" indent="-190500">
              <a:spcBef>
                <a:spcPts val="0"/>
              </a:spcBef>
              <a:buSzPts val="2200"/>
              <a:buChar char="●"/>
            </a:pPr>
            <a:r>
              <a:rPr lang="en-US" sz="2200" b="1" dirty="0"/>
              <a:t>Cooley will be temporarily replaced by 4 smaller locations on JHMI Campus. (BSPH Annex, Two locations on Ashland, One TBA)</a:t>
            </a:r>
          </a:p>
          <a:p>
            <a:pPr marL="38100" indent="0">
              <a:spcBef>
                <a:spcPts val="0"/>
              </a:spcBef>
              <a:buSzPts val="2200"/>
              <a:buNone/>
            </a:pPr>
            <a:endParaRPr lang="en-US" sz="2200" b="1" dirty="0"/>
          </a:p>
          <a:p>
            <a:pPr marL="228600" indent="-190500">
              <a:spcBef>
                <a:spcPts val="0"/>
              </a:spcBef>
              <a:buSzPts val="2200"/>
              <a:buChar char="●"/>
            </a:pPr>
            <a:r>
              <a:rPr lang="en-US" sz="2200" b="1" dirty="0"/>
              <a:t>O'Connor center likely to be included in any solution</a:t>
            </a:r>
          </a:p>
          <a:p>
            <a:pPr marL="38100" indent="0">
              <a:spcBef>
                <a:spcPts val="0"/>
              </a:spcBef>
              <a:buSzPts val="2200"/>
              <a:buNone/>
            </a:pPr>
            <a:endParaRPr lang="en-US" sz="2200" b="1" dirty="0"/>
          </a:p>
          <a:p>
            <a:pPr marL="228600" indent="-190500">
              <a:spcBef>
                <a:spcPts val="0"/>
              </a:spcBef>
              <a:buSzPts val="2200"/>
              <a:buChar char="●"/>
            </a:pPr>
            <a:r>
              <a:rPr lang="en-US" sz="2200" b="1" dirty="0"/>
              <a:t>On campus facility will not have courts/pools</a:t>
            </a:r>
          </a:p>
          <a:p>
            <a:pPr marL="228600" indent="-190500">
              <a:spcBef>
                <a:spcPts val="0"/>
              </a:spcBef>
              <a:buSzPts val="2200"/>
              <a:buChar char="●"/>
            </a:pPr>
            <a:endParaRPr lang="en-US" sz="2200" b="1" dirty="0"/>
          </a:p>
          <a:p>
            <a:pPr marL="228600" indent="-190500">
              <a:spcBef>
                <a:spcPts val="0"/>
              </a:spcBef>
              <a:buSzPts val="2200"/>
              <a:buChar char="●"/>
            </a:pPr>
            <a:r>
              <a:rPr lang="en-US" sz="2200" b="1" dirty="0"/>
              <a:t>In conversations with </a:t>
            </a:r>
            <a:r>
              <a:rPr lang="en-US" sz="2200" b="1" dirty="0" err="1"/>
              <a:t>Merrit</a:t>
            </a:r>
            <a:r>
              <a:rPr lang="en-US" sz="2200" b="1" dirty="0"/>
              <a:t> Health Clubs about access to Courts/Pools</a:t>
            </a:r>
          </a:p>
          <a:p>
            <a:pPr marL="114300" indent="0">
              <a:buNone/>
            </a:pPr>
            <a:br>
              <a:rPr lang="en-US" sz="1600" dirty="0"/>
            </a:br>
            <a:endParaRPr sz="2200" dirty="0"/>
          </a:p>
          <a:p>
            <a:pPr marL="0" lvl="0" indent="0" algn="l" rtl="0">
              <a:lnSpc>
                <a:spcPct val="90000"/>
              </a:lnSpc>
              <a:spcBef>
                <a:spcPts val="1000"/>
              </a:spcBef>
              <a:spcAft>
                <a:spcPts val="0"/>
              </a:spcAft>
              <a:buSzPts val="1800"/>
              <a:buNone/>
            </a:pPr>
            <a:endParaRPr sz="2200" dirty="0"/>
          </a:p>
          <a:p>
            <a:pPr marL="457200" lvl="0" indent="0" algn="l" rtl="0">
              <a:lnSpc>
                <a:spcPct val="90000"/>
              </a:lnSpc>
              <a:spcBef>
                <a:spcPts val="1000"/>
              </a:spcBef>
              <a:spcAft>
                <a:spcPts val="0"/>
              </a:spcAft>
              <a:buSzPts val="1800"/>
              <a:buNone/>
            </a:pPr>
            <a:endParaRPr sz="2000" dirty="0"/>
          </a:p>
          <a:p>
            <a:pPr marL="457200" lvl="0" indent="0" algn="l" rtl="0">
              <a:lnSpc>
                <a:spcPct val="90000"/>
              </a:lnSpc>
              <a:spcBef>
                <a:spcPts val="1000"/>
              </a:spcBef>
              <a:spcAft>
                <a:spcPts val="0"/>
              </a:spcAft>
              <a:buSzPts val="1800"/>
              <a:buNone/>
            </a:pPr>
            <a:endParaRPr sz="2600" dirty="0"/>
          </a:p>
          <a:p>
            <a:pPr marL="685800" lvl="1" indent="-76200" algn="l" rtl="0">
              <a:lnSpc>
                <a:spcPct val="90000"/>
              </a:lnSpc>
              <a:spcBef>
                <a:spcPts val="500"/>
              </a:spcBef>
              <a:spcAft>
                <a:spcPts val="0"/>
              </a:spcAft>
              <a:buClr>
                <a:schemeClr val="dk1"/>
              </a:buClr>
              <a:buSzPts val="2400"/>
              <a:buNone/>
            </a:pPr>
            <a:endParaRPr dirty="0"/>
          </a:p>
        </p:txBody>
      </p:sp>
      <p:pic>
        <p:nvPicPr>
          <p:cNvPr id="124" name="Google Shape;124;g216d24f84c5_0_0"/>
          <p:cNvPicPr preferRelativeResize="0"/>
          <p:nvPr/>
        </p:nvPicPr>
        <p:blipFill rotWithShape="1">
          <a:blip r:embed="rId3">
            <a:alphaModFix/>
          </a:blip>
          <a:srcRect/>
          <a:stretch/>
        </p:blipFill>
        <p:spPr>
          <a:xfrm>
            <a:off x="0" y="0"/>
            <a:ext cx="2104849" cy="2104879"/>
          </a:xfrm>
          <a:prstGeom prst="rect">
            <a:avLst/>
          </a:prstGeom>
          <a:noFill/>
          <a:ln>
            <a:noFill/>
          </a:ln>
        </p:spPr>
      </p:pic>
    </p:spTree>
    <p:extLst>
      <p:ext uri="{BB962C8B-B14F-4D97-AF65-F5344CB8AC3E}">
        <p14:creationId xmlns:p14="http://schemas.microsoft.com/office/powerpoint/2010/main" val="171094397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a165f46-8155-47df-81e4-a48d7719f75d" xsi:nil="true"/>
    <lcf76f155ced4ddcb4097134ff3c332f xmlns="b2f16b85-5586-42da-80bb-c3d3196f0b6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FB86CB08ACAC418B2CCDDBA80E6189" ma:contentTypeVersion="14" ma:contentTypeDescription="Create a new document." ma:contentTypeScope="" ma:versionID="f738c9ac0a139dae74675d9e49977d3b">
  <xsd:schema xmlns:xsd="http://www.w3.org/2001/XMLSchema" xmlns:xs="http://www.w3.org/2001/XMLSchema" xmlns:p="http://schemas.microsoft.com/office/2006/metadata/properties" xmlns:ns2="b2f16b85-5586-42da-80bb-c3d3196f0b6e" xmlns:ns3="2a165f46-8155-47df-81e4-a48d7719f75d" targetNamespace="http://schemas.microsoft.com/office/2006/metadata/properties" ma:root="true" ma:fieldsID="209e732da4410c84621047d7f64b623a" ns2:_="" ns3:_="">
    <xsd:import namespace="b2f16b85-5586-42da-80bb-c3d3196f0b6e"/>
    <xsd:import namespace="2a165f46-8155-47df-81e4-a48d7719f75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f16b85-5586-42da-80bb-c3d3196f0b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a165f46-8155-47df-81e4-a48d7719f75d"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1a399fd-492b-46e9-a059-d124cb58d944}" ma:internalName="TaxCatchAll" ma:showField="CatchAllData" ma:web="2a165f46-8155-47df-81e4-a48d7719f75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640153-6B6C-43FB-86F1-113803A9CFF9}">
  <ds:schemaRefs>
    <ds:schemaRef ds:uri="b2f16b85-5586-42da-80bb-c3d3196f0b6e"/>
    <ds:schemaRef ds:uri="http://purl.org/dc/dcmitype/"/>
    <ds:schemaRef ds:uri="http://purl.org/dc/terms/"/>
    <ds:schemaRef ds:uri="http://schemas.microsoft.com/office/2006/metadata/properties"/>
    <ds:schemaRef ds:uri="http://schemas.microsoft.com/office/2006/documentManagement/types"/>
    <ds:schemaRef ds:uri="2a165f46-8155-47df-81e4-a48d7719f75d"/>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7ED308E0-1E78-4761-A4C6-67C44B2FD94E}">
  <ds:schemaRefs>
    <ds:schemaRef ds:uri="2a165f46-8155-47df-81e4-a48d7719f75d"/>
    <ds:schemaRef ds:uri="b2f16b85-5586-42da-80bb-c3d3196f0b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4882517-C250-4FCC-83B3-63D4A92B37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1829</Words>
  <Application>Microsoft Office PowerPoint</Application>
  <PresentationFormat>Widescreen</PresentationFormat>
  <Paragraphs>247</Paragraphs>
  <Slides>30</Slides>
  <Notes>21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GSA General Body Meeting</vt:lpstr>
      <vt:lpstr>Agenda</vt:lpstr>
      <vt:lpstr>GBM Attendance Survey</vt:lpstr>
      <vt:lpstr>Approval of the Minutes</vt:lpstr>
      <vt:lpstr>Join us in Welcoming</vt:lpstr>
      <vt:lpstr>Dr. Sabine Stanley  (She/They)</vt:lpstr>
      <vt:lpstr>Rachelle Hernandez, M.Ed (She/Her)</vt:lpstr>
      <vt:lpstr>Officer Announcements</vt:lpstr>
      <vt:lpstr>Cooley Center Updates</vt:lpstr>
      <vt:lpstr>PowerPoint Presentation</vt:lpstr>
      <vt:lpstr>PowerPoint Presentation</vt:lpstr>
      <vt:lpstr>PowerPoint Presentation</vt:lpstr>
      <vt:lpstr>Officer Announcements</vt:lpstr>
      <vt:lpstr>GSA Student Spotlight</vt:lpstr>
      <vt:lpstr>PowerPoint Presentation</vt:lpstr>
      <vt:lpstr>Vote for Second Student Spotlight Winner</vt:lpstr>
      <vt:lpstr>Officer Announcements</vt:lpstr>
      <vt:lpstr>PowerPoint Presentation</vt:lpstr>
      <vt:lpstr>PowerPoint Presentation</vt:lpstr>
      <vt:lpstr>PowerPoint Presentation</vt:lpstr>
      <vt:lpstr>Officer Announcements</vt:lpstr>
      <vt:lpstr>Officer Announcements</vt:lpstr>
      <vt:lpstr>PowerPoint Presentation</vt:lpstr>
      <vt:lpstr>Officer Announcements</vt:lpstr>
      <vt:lpstr>PowerPoint Presentation</vt:lpstr>
      <vt:lpstr>Officer Announcements</vt:lpstr>
      <vt:lpstr>Officer Announcements</vt:lpstr>
      <vt:lpstr>Announcements</vt:lpstr>
      <vt:lpstr>Updates from the EBHPWBC</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GSA General Body Meeting</dc:title>
  <dc:creator>Madison James</dc:creator>
  <cp:lastModifiedBy>Rodney Eric Williams</cp:lastModifiedBy>
  <cp:revision>5</cp:revision>
  <dcterms:created xsi:type="dcterms:W3CDTF">2020-12-09T21:54:02Z</dcterms:created>
  <dcterms:modified xsi:type="dcterms:W3CDTF">2023-11-16T13:31:53Z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0x01010007FB86CB08ACAC418B2CCDDBA80E6189</vt:lpwstr>
  </property>
  <property fmtid="{D5CDD505-2E9C-101B-9397-08002B2CF9AE}" pid="3" name="MediaServiceImageTags">
    <vt:lpwstr/>
  </property>
</Properties>
</file>