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264" r:id="rId5"/>
    <p:sldId id="1031" r:id="rId6"/>
    <p:sldId id="1030" r:id="rId7"/>
    <p:sldId id="1021" r:id="rId8"/>
    <p:sldId id="1023" r:id="rId9"/>
    <p:sldId id="1024" r:id="rId10"/>
    <p:sldId id="1022" r:id="rId11"/>
    <p:sldId id="1025" r:id="rId12"/>
    <p:sldId id="271" r:id="rId13"/>
    <p:sldId id="1029" r:id="rId14"/>
    <p:sldId id="1035" r:id="rId15"/>
    <p:sldId id="269" r:id="rId16"/>
    <p:sldId id="1026" r:id="rId17"/>
    <p:sldId id="1016" r:id="rId18"/>
    <p:sldId id="1032" r:id="rId19"/>
    <p:sldId id="1027" r:id="rId20"/>
    <p:sldId id="1034" r:id="rId21"/>
    <p:sldId id="1033" r:id="rId22"/>
    <p:sldId id="1028" r:id="rId23"/>
    <p:sldId id="1003"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Karl" initials="JK" lastIdx="1" clrIdx="0">
    <p:extLst>
      <p:ext uri="{19B8F6BF-5375-455C-9EA6-DF929625EA0E}">
        <p15:presenceInfo xmlns:p15="http://schemas.microsoft.com/office/powerpoint/2012/main" userId="S-1-5-21-1214440339-484763869-725345543-3828449" providerId="AD"/>
      </p:ext>
    </p:extLst>
  </p:cmAuthor>
  <p:cmAuthor id="2" name="Chrissy St Clair" initials="CSC" lastIdx="1" clrIdx="1">
    <p:extLst>
      <p:ext uri="{19B8F6BF-5375-455C-9EA6-DF929625EA0E}">
        <p15:presenceInfo xmlns:p15="http://schemas.microsoft.com/office/powerpoint/2012/main" userId="S-1-5-21-1214440339-484763869-725345543-5478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06"/>
    <p:restoredTop sz="94665"/>
  </p:normalViewPr>
  <p:slideViewPr>
    <p:cSldViewPr snapToGrid="0" snapToObjects="1">
      <p:cViewPr varScale="1">
        <p:scale>
          <a:sx n="99" d="100"/>
          <a:sy n="99" d="100"/>
        </p:scale>
        <p:origin x="413" y="62"/>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515632-6861-AD43-897A-922F7351640B}" type="datetimeFigureOut">
              <a:rPr lang="en-US" smtClean="0"/>
              <a:t>9/19/2023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637FB1-4341-394C-BF7B-EEBB3AD4E3B1}" type="slidenum">
              <a:rPr lang="en-US" smtClean="0"/>
              <a:t>‹#›</a:t>
            </a:fld>
            <a:endParaRPr lang="en-US" dirty="0"/>
          </a:p>
        </p:txBody>
      </p:sp>
    </p:spTree>
    <p:extLst>
      <p:ext uri="{BB962C8B-B14F-4D97-AF65-F5344CB8AC3E}">
        <p14:creationId xmlns:p14="http://schemas.microsoft.com/office/powerpoint/2010/main" val="974640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4B6EE6-1FE3-B74F-99AF-FECA50880B61}" type="datetimeFigureOut">
              <a:rPr lang="en-US" smtClean="0"/>
              <a:t>9/19/2023</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54898-13D3-C746-BCF9-27C3793667D2}" type="slidenum">
              <a:rPr lang="en-US" smtClean="0"/>
              <a:t>‹#›</a:t>
            </a:fld>
            <a:endParaRPr lang="en-US" dirty="0"/>
          </a:p>
        </p:txBody>
      </p:sp>
    </p:spTree>
    <p:extLst>
      <p:ext uri="{BB962C8B-B14F-4D97-AF65-F5344CB8AC3E}">
        <p14:creationId xmlns:p14="http://schemas.microsoft.com/office/powerpoint/2010/main" val="193055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A7162C-C9DE-8E4F-8982-108BA3D2D4D9}"/>
              </a:ext>
            </a:extLst>
          </p:cNvPr>
          <p:cNvSpPr/>
          <p:nvPr userDrawn="1"/>
        </p:nvSpPr>
        <p:spPr>
          <a:xfrm>
            <a:off x="0" y="0"/>
            <a:ext cx="990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43587" y="2416630"/>
            <a:ext cx="8218825" cy="1670496"/>
          </a:xfrm>
        </p:spPr>
        <p:txBody>
          <a:bodyPr anchor="b">
            <a:noAutofit/>
          </a:bodyPr>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43587" y="4342486"/>
            <a:ext cx="8218825" cy="1655762"/>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descr="university.logo.large.horizontal.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1886" y="311166"/>
            <a:ext cx="5522227" cy="2105464"/>
          </a:xfrm>
          <a:prstGeom prst="rect">
            <a:avLst/>
          </a:prstGeom>
        </p:spPr>
      </p:pic>
      <p:sp>
        <p:nvSpPr>
          <p:cNvPr id="6" name="Slide Number Placeholder 5">
            <a:extLst>
              <a:ext uri="{FF2B5EF4-FFF2-40B4-BE49-F238E27FC236}">
                <a16:creationId xmlns:a16="http://schemas.microsoft.com/office/drawing/2014/main" id="{AA31FD06-7516-42A5-93CE-A943346D314E}"/>
              </a:ext>
            </a:extLst>
          </p:cNvPr>
          <p:cNvSpPr>
            <a:spLocks noGrp="1"/>
          </p:cNvSpPr>
          <p:nvPr>
            <p:ph type="sldNum" sz="quarter" idx="4"/>
          </p:nvPr>
        </p:nvSpPr>
        <p:spPr>
          <a:xfrm>
            <a:off x="8724275" y="6401322"/>
            <a:ext cx="1004341" cy="365125"/>
          </a:xfrm>
          <a:prstGeom prst="rect">
            <a:avLst/>
          </a:prstGeom>
        </p:spPr>
        <p:txBody>
          <a:bodyPr vert="horz" lIns="91440" tIns="45720" rIns="91440" bIns="45720" rtlCol="0" anchor="ctr"/>
          <a:lstStyle>
            <a:lvl1pPr algn="r">
              <a:defRPr sz="1400">
                <a:solidFill>
                  <a:schemeClr val="bg1"/>
                </a:solidFill>
              </a:defRPr>
            </a:lvl1pPr>
          </a:lstStyle>
          <a:p>
            <a:fld id="{BC825DD3-F8EA-8B4C-9EBB-4B822F02D76E}"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urple Hd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DD5BAE-6722-F14E-9832-AF4D13B5F94E}"/>
              </a:ext>
            </a:extLst>
          </p:cNvPr>
          <p:cNvSpPr/>
          <p:nvPr userDrawn="1"/>
        </p:nvSpPr>
        <p:spPr>
          <a:xfrm>
            <a:off x="0" y="5934328"/>
            <a:ext cx="9905999" cy="925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1038" y="365127"/>
            <a:ext cx="8537913" cy="709293"/>
          </a:xfrm>
        </p:spPr>
        <p:txBody>
          <a:bodyPr>
            <a:noAutofit/>
          </a:bodyPr>
          <a:lstStyle>
            <a:lvl1pPr algn="l">
              <a:defRPr lang="en-US" sz="3200" kern="1200" dirty="0">
                <a:solidFill>
                  <a:schemeClr val="accent1"/>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681039" y="1291591"/>
            <a:ext cx="8537912" cy="4341114"/>
          </a:xfrm>
        </p:spPr>
        <p:txBody>
          <a:bodyPr>
            <a:normAutofit/>
          </a:bodyPr>
          <a:lstStyle>
            <a:lvl1pPr>
              <a:lnSpc>
                <a:spcPct val="100000"/>
              </a:lnSpc>
              <a:buClr>
                <a:srgbClr val="002C71"/>
              </a:buClr>
              <a:defRPr sz="2400">
                <a:solidFill>
                  <a:schemeClr val="tx1"/>
                </a:solidFill>
              </a:defRPr>
            </a:lvl1pPr>
            <a:lvl2pPr>
              <a:lnSpc>
                <a:spcPct val="100000"/>
              </a:lnSpc>
              <a:buClr>
                <a:srgbClr val="002C71"/>
              </a:buClr>
              <a:defRPr sz="2000">
                <a:solidFill>
                  <a:schemeClr val="tx1"/>
                </a:solidFill>
              </a:defRPr>
            </a:lvl2pPr>
            <a:lvl3pPr>
              <a:lnSpc>
                <a:spcPct val="100000"/>
              </a:lnSpc>
              <a:buClr>
                <a:srgbClr val="002C71"/>
              </a:buClr>
              <a:defRPr sz="1800">
                <a:solidFill>
                  <a:schemeClr val="tx1"/>
                </a:solidFill>
              </a:defRPr>
            </a:lvl3pPr>
            <a:lvl4pPr>
              <a:lnSpc>
                <a:spcPct val="100000"/>
              </a:lnSpc>
              <a:buClr>
                <a:srgbClr val="002C71"/>
              </a:buClr>
              <a:defRPr sz="1600">
                <a:solidFill>
                  <a:schemeClr val="tx1"/>
                </a:solidFill>
              </a:defRPr>
            </a:lvl4pPr>
            <a:lvl5pPr>
              <a:lnSpc>
                <a:spcPct val="100000"/>
              </a:lnSpc>
              <a:buClr>
                <a:srgbClr val="002C71"/>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AA1124A2-7E30-664F-B151-3A37E38E96AA}"/>
              </a:ext>
            </a:extLst>
          </p:cNvPr>
          <p:cNvSpPr txBox="1"/>
          <p:nvPr userDrawn="1"/>
        </p:nvSpPr>
        <p:spPr>
          <a:xfrm>
            <a:off x="2930323" y="6186229"/>
            <a:ext cx="2561174" cy="369332"/>
          </a:xfrm>
          <a:prstGeom prst="rect">
            <a:avLst/>
          </a:prstGeom>
          <a:noFill/>
        </p:spPr>
        <p:txBody>
          <a:bodyPr wrap="square" rtlCol="0">
            <a:spAutoFit/>
          </a:bodyPr>
          <a:lstStyle/>
          <a:p>
            <a:r>
              <a:rPr lang="en-US" dirty="0">
                <a:solidFill>
                  <a:schemeClr val="bg1"/>
                </a:solidFill>
              </a:rPr>
              <a:t>HUMAN RESOURCES</a:t>
            </a:r>
          </a:p>
        </p:txBody>
      </p:sp>
      <p:cxnSp>
        <p:nvCxnSpPr>
          <p:cNvPr id="13" name="Straight Connector 12">
            <a:extLst>
              <a:ext uri="{FF2B5EF4-FFF2-40B4-BE49-F238E27FC236}">
                <a16:creationId xmlns:a16="http://schemas.microsoft.com/office/drawing/2014/main" id="{7F8474AB-15D4-DB46-8433-E74DD52D1972}"/>
              </a:ext>
            </a:extLst>
          </p:cNvPr>
          <p:cNvCxnSpPr>
            <a:cxnSpLocks/>
          </p:cNvCxnSpPr>
          <p:nvPr userDrawn="1"/>
        </p:nvCxnSpPr>
        <p:spPr>
          <a:xfrm flipV="1">
            <a:off x="2728461" y="6107509"/>
            <a:ext cx="149650" cy="53175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9FE979B9-C515-6240-A0E5-A2DE0019C54C}"/>
              </a:ext>
            </a:extLst>
          </p:cNvPr>
          <p:cNvSpPr>
            <a:spLocks noGrp="1"/>
          </p:cNvSpPr>
          <p:nvPr>
            <p:ph type="sldNum" sz="quarter" idx="4"/>
          </p:nvPr>
        </p:nvSpPr>
        <p:spPr>
          <a:xfrm>
            <a:off x="8724275" y="6401322"/>
            <a:ext cx="1004341" cy="365125"/>
          </a:xfrm>
          <a:prstGeom prst="rect">
            <a:avLst/>
          </a:prstGeom>
        </p:spPr>
        <p:txBody>
          <a:bodyPr vert="horz" lIns="91440" tIns="45720" rIns="91440" bIns="45720" rtlCol="0" anchor="ctr"/>
          <a:lstStyle>
            <a:lvl1pPr algn="r">
              <a:defRPr sz="1400">
                <a:solidFill>
                  <a:schemeClr val="bg1"/>
                </a:solidFill>
              </a:defRPr>
            </a:lvl1pPr>
          </a:lstStyle>
          <a:p>
            <a:fld id="{BC825DD3-F8EA-8B4C-9EBB-4B822F02D76E}" type="slidenum">
              <a:rPr lang="en-US" smtClean="0"/>
              <a:pPr/>
              <a:t>‹#›</a:t>
            </a:fld>
            <a:endParaRPr lang="en-US" dirty="0"/>
          </a:p>
        </p:txBody>
      </p:sp>
      <p:pic>
        <p:nvPicPr>
          <p:cNvPr id="10" name="Picture 9" descr="university.logo.small.horizontal.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853" y="5885666"/>
            <a:ext cx="2444258" cy="1015187"/>
          </a:xfrm>
          <a:prstGeom prst="rect">
            <a:avLst/>
          </a:prstGeom>
        </p:spPr>
      </p:pic>
    </p:spTree>
    <p:extLst>
      <p:ext uri="{BB962C8B-B14F-4D97-AF65-F5344CB8AC3E}">
        <p14:creationId xmlns:p14="http://schemas.microsoft.com/office/powerpoint/2010/main" val="370202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8"/>
            <a:ext cx="8543925" cy="713232"/>
          </a:xfrm>
        </p:spPr>
        <p:txBody>
          <a:bodyPr>
            <a:noAutofit/>
          </a:bodyPr>
          <a:lstStyle>
            <a:lvl1pPr algn="l">
              <a:defRPr lang="en-US" sz="3200" kern="1200" dirty="0">
                <a:solidFill>
                  <a:schemeClr val="accent1"/>
                </a:solidFill>
                <a:latin typeface="+mj-lt"/>
                <a:ea typeface="+mj-ea"/>
                <a:cs typeface="+mj-cs"/>
              </a:defRPr>
            </a:lvl1pPr>
          </a:lstStyle>
          <a:p>
            <a:r>
              <a:rPr lang="en-US" dirty="0"/>
              <a:t>Click to edit Master title style</a:t>
            </a:r>
          </a:p>
        </p:txBody>
      </p:sp>
      <p:pic>
        <p:nvPicPr>
          <p:cNvPr id="6" name="Picture 5">
            <a:extLst>
              <a:ext uri="{FF2B5EF4-FFF2-40B4-BE49-F238E27FC236}">
                <a16:creationId xmlns:a16="http://schemas.microsoft.com/office/drawing/2014/main" id="{852BE650-510B-F347-82E3-441C589D73EE}"/>
              </a:ext>
            </a:extLst>
          </p:cNvPr>
          <p:cNvPicPr>
            <a:picLocks noChangeAspect="1"/>
          </p:cNvPicPr>
          <p:nvPr userDrawn="1"/>
        </p:nvPicPr>
        <p:blipFill>
          <a:blip r:embed="rId2"/>
          <a:stretch>
            <a:fillRect/>
          </a:stretch>
        </p:blipFill>
        <p:spPr>
          <a:xfrm>
            <a:off x="264109" y="5741043"/>
            <a:ext cx="2689288" cy="1116957"/>
          </a:xfrm>
          <a:prstGeom prst="rect">
            <a:avLst/>
          </a:prstGeom>
        </p:spPr>
      </p:pic>
      <p:sp>
        <p:nvSpPr>
          <p:cNvPr id="10" name="Slide Number Placeholder 5">
            <a:extLst>
              <a:ext uri="{FF2B5EF4-FFF2-40B4-BE49-F238E27FC236}">
                <a16:creationId xmlns:a16="http://schemas.microsoft.com/office/drawing/2014/main" id="{55C0378E-F3D7-3F4E-A31C-4DB335EB10D0}"/>
              </a:ext>
            </a:extLst>
          </p:cNvPr>
          <p:cNvSpPr>
            <a:spLocks noGrp="1"/>
          </p:cNvSpPr>
          <p:nvPr>
            <p:ph type="sldNum" sz="quarter" idx="4"/>
          </p:nvPr>
        </p:nvSpPr>
        <p:spPr>
          <a:xfrm>
            <a:off x="8724275" y="6401322"/>
            <a:ext cx="1004341" cy="365125"/>
          </a:xfrm>
          <a:prstGeom prst="rect">
            <a:avLst/>
          </a:prstGeom>
        </p:spPr>
        <p:txBody>
          <a:bodyPr vert="horz" lIns="91440" tIns="45720" rIns="91440" bIns="45720" rtlCol="0" anchor="ctr"/>
          <a:lstStyle>
            <a:lvl1pPr algn="r">
              <a:defRPr sz="1400">
                <a:solidFill>
                  <a:schemeClr val="bg1"/>
                </a:solidFill>
              </a:defRPr>
            </a:lvl1pPr>
          </a:lstStyle>
          <a:p>
            <a:fld id="{BC825DD3-F8EA-8B4C-9EBB-4B822F02D76E}" type="slidenum">
              <a:rPr lang="en-US" smtClean="0"/>
              <a:pPr/>
              <a:t>‹#›</a:t>
            </a:fld>
            <a:endParaRPr lang="en-US" dirty="0"/>
          </a:p>
        </p:txBody>
      </p:sp>
    </p:spTree>
    <p:extLst>
      <p:ext uri="{BB962C8B-B14F-4D97-AF65-F5344CB8AC3E}">
        <p14:creationId xmlns:p14="http://schemas.microsoft.com/office/powerpoint/2010/main" val="404544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DD5BAE-6722-F14E-9832-AF4D13B5F94E}"/>
              </a:ext>
            </a:extLst>
          </p:cNvPr>
          <p:cNvSpPr/>
          <p:nvPr userDrawn="1"/>
        </p:nvSpPr>
        <p:spPr>
          <a:xfrm>
            <a:off x="0" y="0"/>
            <a:ext cx="9906000" cy="6859698"/>
          </a:xfrm>
          <a:prstGeom prst="rect">
            <a:avLst/>
          </a:prstGeom>
          <a:solidFill>
            <a:srgbClr val="002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 name="Title 1"/>
          <p:cNvSpPr>
            <a:spLocks noGrp="1"/>
          </p:cNvSpPr>
          <p:nvPr>
            <p:ph type="title"/>
          </p:nvPr>
        </p:nvSpPr>
        <p:spPr>
          <a:xfrm>
            <a:off x="681038" y="365127"/>
            <a:ext cx="8543925" cy="713232"/>
          </a:xfrm>
        </p:spPr>
        <p:txBody>
          <a:bodyPr>
            <a:noAutofit/>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81038" y="1394461"/>
            <a:ext cx="8543925" cy="423824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441F02BC-D009-8D4F-9FE2-E8DF208641D6}"/>
              </a:ext>
            </a:extLst>
          </p:cNvPr>
          <p:cNvSpPr>
            <a:spLocks noGrp="1"/>
          </p:cNvSpPr>
          <p:nvPr>
            <p:ph type="sldNum" sz="quarter" idx="4"/>
          </p:nvPr>
        </p:nvSpPr>
        <p:spPr>
          <a:xfrm>
            <a:off x="8724275" y="6401322"/>
            <a:ext cx="1004341" cy="365125"/>
          </a:xfrm>
          <a:prstGeom prst="rect">
            <a:avLst/>
          </a:prstGeom>
        </p:spPr>
        <p:txBody>
          <a:bodyPr vert="horz" lIns="91440" tIns="45720" rIns="91440" bIns="45720" rtlCol="0" anchor="ctr"/>
          <a:lstStyle>
            <a:lvl1pPr algn="r">
              <a:defRPr sz="1400">
                <a:solidFill>
                  <a:schemeClr val="bg1"/>
                </a:solidFill>
              </a:defRPr>
            </a:lvl1pPr>
          </a:lstStyle>
          <a:p>
            <a:fld id="{BC825DD3-F8EA-8B4C-9EBB-4B822F02D76E}" type="slidenum">
              <a:rPr lang="en-US" smtClean="0"/>
              <a:pPr/>
              <a:t>‹#›</a:t>
            </a:fld>
            <a:endParaRPr lang="en-US" dirty="0"/>
          </a:p>
        </p:txBody>
      </p:sp>
      <p:pic>
        <p:nvPicPr>
          <p:cNvPr id="7" name="Picture 6" descr="university.logo.small.horizontal.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853" y="5885666"/>
            <a:ext cx="2444258" cy="1015187"/>
          </a:xfrm>
          <a:prstGeom prst="rect">
            <a:avLst/>
          </a:prstGeom>
        </p:spPr>
      </p:pic>
    </p:spTree>
    <p:extLst>
      <p:ext uri="{BB962C8B-B14F-4D97-AF65-F5344CB8AC3E}">
        <p14:creationId xmlns:p14="http://schemas.microsoft.com/office/powerpoint/2010/main" val="2225837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DD5BAE-6722-F14E-9832-AF4D13B5F94E}"/>
              </a:ext>
            </a:extLst>
          </p:cNvPr>
          <p:cNvSpPr/>
          <p:nvPr userDrawn="1"/>
        </p:nvSpPr>
        <p:spPr>
          <a:xfrm>
            <a:off x="0" y="0"/>
            <a:ext cx="9906000" cy="68596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 name="Title 1"/>
          <p:cNvSpPr>
            <a:spLocks noGrp="1"/>
          </p:cNvSpPr>
          <p:nvPr>
            <p:ph type="title"/>
          </p:nvPr>
        </p:nvSpPr>
        <p:spPr>
          <a:xfrm>
            <a:off x="681038" y="365127"/>
            <a:ext cx="8543925" cy="1158873"/>
          </a:xfrm>
        </p:spPr>
        <p:txBody>
          <a:bodyPr>
            <a:noAutofit/>
          </a:bodyPr>
          <a:lstStyle>
            <a:lvl1pPr algn="l">
              <a:defRPr sz="400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81038" y="1825625"/>
            <a:ext cx="8543925" cy="380707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441F02BC-D009-8D4F-9FE2-E8DF208641D6}"/>
              </a:ext>
            </a:extLst>
          </p:cNvPr>
          <p:cNvSpPr>
            <a:spLocks noGrp="1"/>
          </p:cNvSpPr>
          <p:nvPr>
            <p:ph type="sldNum" sz="quarter" idx="4"/>
          </p:nvPr>
        </p:nvSpPr>
        <p:spPr>
          <a:xfrm>
            <a:off x="8724275" y="6401322"/>
            <a:ext cx="1004341" cy="365125"/>
          </a:xfrm>
          <a:prstGeom prst="rect">
            <a:avLst/>
          </a:prstGeom>
        </p:spPr>
        <p:txBody>
          <a:bodyPr vert="horz" lIns="91440" tIns="45720" rIns="91440" bIns="45720" rtlCol="0" anchor="ctr"/>
          <a:lstStyle>
            <a:lvl1pPr algn="r">
              <a:defRPr sz="1400">
                <a:solidFill>
                  <a:schemeClr val="bg1"/>
                </a:solidFill>
              </a:defRPr>
            </a:lvl1pPr>
          </a:lstStyle>
          <a:p>
            <a:fld id="{BC825DD3-F8EA-8B4C-9EBB-4B822F02D76E}" type="slidenum">
              <a:rPr lang="en-US" smtClean="0"/>
              <a:pPr/>
              <a:t>‹#›</a:t>
            </a:fld>
            <a:endParaRPr lang="en-US" dirty="0"/>
          </a:p>
        </p:txBody>
      </p:sp>
      <p:pic>
        <p:nvPicPr>
          <p:cNvPr id="8" name="Picture 7" descr="university.logo.small.horizontal.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853" y="5885666"/>
            <a:ext cx="2444258" cy="1015187"/>
          </a:xfrm>
          <a:prstGeom prst="rect">
            <a:avLst/>
          </a:prstGeom>
        </p:spPr>
      </p:pic>
    </p:spTree>
    <p:extLst>
      <p:ext uri="{BB962C8B-B14F-4D97-AF65-F5344CB8AC3E}">
        <p14:creationId xmlns:p14="http://schemas.microsoft.com/office/powerpoint/2010/main" val="72971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B708CF-44A2-462B-A736-24A8D792F147}"/>
              </a:ext>
            </a:extLst>
          </p:cNvPr>
          <p:cNvSpPr/>
          <p:nvPr userDrawn="1"/>
        </p:nvSpPr>
        <p:spPr>
          <a:xfrm>
            <a:off x="0" y="2203553"/>
            <a:ext cx="9906000" cy="20986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CE2F15CA-6E8E-4A5D-A78F-8E444351F9DA}"/>
              </a:ext>
            </a:extLst>
          </p:cNvPr>
          <p:cNvCxnSpPr>
            <a:cxnSpLocks/>
          </p:cNvCxnSpPr>
          <p:nvPr userDrawn="1"/>
        </p:nvCxnSpPr>
        <p:spPr>
          <a:xfrm>
            <a:off x="0" y="2038662"/>
            <a:ext cx="9906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FBA0DB0-B31F-49C8-93FB-0CA0F34A7E37}"/>
              </a:ext>
            </a:extLst>
          </p:cNvPr>
          <p:cNvCxnSpPr>
            <a:cxnSpLocks/>
          </p:cNvCxnSpPr>
          <p:nvPr userDrawn="1"/>
        </p:nvCxnSpPr>
        <p:spPr>
          <a:xfrm>
            <a:off x="0" y="4454577"/>
            <a:ext cx="9906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48E1B7E6-7016-FB46-ADA7-3644B95E41BB}"/>
              </a:ext>
            </a:extLst>
          </p:cNvPr>
          <p:cNvSpPr>
            <a:spLocks noGrp="1"/>
          </p:cNvSpPr>
          <p:nvPr>
            <p:ph type="title" hasCustomPrompt="1"/>
          </p:nvPr>
        </p:nvSpPr>
        <p:spPr>
          <a:xfrm>
            <a:off x="0" y="2463750"/>
            <a:ext cx="9906000" cy="1568604"/>
          </a:xfrm>
        </p:spPr>
        <p:txBody>
          <a:bodyPr>
            <a:noAutofit/>
          </a:bodyPr>
          <a:lstStyle>
            <a:lvl1pPr algn="ctr">
              <a:defRPr sz="4000">
                <a:solidFill>
                  <a:schemeClr val="bg1"/>
                </a:solidFill>
              </a:defRPr>
            </a:lvl1pPr>
          </a:lstStyle>
          <a:p>
            <a:r>
              <a:rPr lang="en-US" dirty="0"/>
              <a:t>Click to Edit Divider Slide</a:t>
            </a:r>
          </a:p>
        </p:txBody>
      </p:sp>
      <p:sp>
        <p:nvSpPr>
          <p:cNvPr id="9" name="Slide Number Placeholder 5">
            <a:extLst>
              <a:ext uri="{FF2B5EF4-FFF2-40B4-BE49-F238E27FC236}">
                <a16:creationId xmlns:a16="http://schemas.microsoft.com/office/drawing/2014/main" id="{CC64C29E-5DD9-4F66-9595-DBBA299A0CC8}"/>
              </a:ext>
            </a:extLst>
          </p:cNvPr>
          <p:cNvSpPr>
            <a:spLocks noGrp="1"/>
          </p:cNvSpPr>
          <p:nvPr>
            <p:ph type="sldNum" sz="quarter" idx="4"/>
          </p:nvPr>
        </p:nvSpPr>
        <p:spPr>
          <a:xfrm>
            <a:off x="8724275" y="6401322"/>
            <a:ext cx="1004341" cy="365125"/>
          </a:xfrm>
          <a:prstGeom prst="rect">
            <a:avLst/>
          </a:prstGeom>
        </p:spPr>
        <p:txBody>
          <a:bodyPr vert="horz" lIns="91440" tIns="45720" rIns="91440" bIns="45720" rtlCol="0" anchor="ctr"/>
          <a:lstStyle>
            <a:lvl1pPr algn="r">
              <a:defRPr sz="1400">
                <a:solidFill>
                  <a:schemeClr val="bg1"/>
                </a:solidFill>
              </a:defRPr>
            </a:lvl1pPr>
          </a:lstStyle>
          <a:p>
            <a:fld id="{BC825DD3-F8EA-8B4C-9EBB-4B822F02D76E}" type="slidenum">
              <a:rPr lang="en-US" smtClean="0"/>
              <a:pPr/>
              <a:t>‹#›</a:t>
            </a:fld>
            <a:endParaRPr lang="en-US" dirty="0"/>
          </a:p>
        </p:txBody>
      </p:sp>
    </p:spTree>
    <p:extLst>
      <p:ext uri="{BB962C8B-B14F-4D97-AF65-F5344CB8AC3E}">
        <p14:creationId xmlns:p14="http://schemas.microsoft.com/office/powerpoint/2010/main" val="40868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2DA741-49CA-44C8-9FCC-CFF1BC643CAE}"/>
              </a:ext>
            </a:extLst>
          </p:cNvPr>
          <p:cNvSpPr/>
          <p:nvPr userDrawn="1"/>
        </p:nvSpPr>
        <p:spPr>
          <a:xfrm>
            <a:off x="0" y="5934328"/>
            <a:ext cx="9905999" cy="925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E71D986-843E-459E-9E91-146B5704C4E8}"/>
              </a:ext>
            </a:extLst>
          </p:cNvPr>
          <p:cNvSpPr txBox="1"/>
          <p:nvPr userDrawn="1"/>
        </p:nvSpPr>
        <p:spPr>
          <a:xfrm>
            <a:off x="2930323" y="6186229"/>
            <a:ext cx="2561174" cy="369332"/>
          </a:xfrm>
          <a:prstGeom prst="rect">
            <a:avLst/>
          </a:prstGeom>
          <a:noFill/>
        </p:spPr>
        <p:txBody>
          <a:bodyPr wrap="square" rtlCol="0">
            <a:spAutoFit/>
          </a:bodyPr>
          <a:lstStyle/>
          <a:p>
            <a:r>
              <a:rPr lang="en-US" dirty="0">
                <a:solidFill>
                  <a:schemeClr val="bg1"/>
                </a:solidFill>
              </a:rPr>
              <a:t>HUMAN RESOURCES</a:t>
            </a:r>
          </a:p>
        </p:txBody>
      </p:sp>
      <p:pic>
        <p:nvPicPr>
          <p:cNvPr id="9" name="Picture 8" descr="university.logo.small.horizontal.white.eps">
            <a:extLst>
              <a:ext uri="{FF2B5EF4-FFF2-40B4-BE49-F238E27FC236}">
                <a16:creationId xmlns:a16="http://schemas.microsoft.com/office/drawing/2014/main" id="{2003FEA4-0B01-4C06-B1CC-376FA8483EE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33853" y="5885666"/>
            <a:ext cx="2444258" cy="1015187"/>
          </a:xfrm>
          <a:prstGeom prst="rect">
            <a:avLst/>
          </a:prstGeom>
        </p:spPr>
      </p:pic>
      <p:sp>
        <p:nvSpPr>
          <p:cNvPr id="2" name="Title Placeholder 1"/>
          <p:cNvSpPr>
            <a:spLocks noGrp="1"/>
          </p:cNvSpPr>
          <p:nvPr>
            <p:ph type="title"/>
          </p:nvPr>
        </p:nvSpPr>
        <p:spPr>
          <a:xfrm>
            <a:off x="681038" y="365127"/>
            <a:ext cx="8543925" cy="7132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81038" y="1291591"/>
            <a:ext cx="8543925" cy="43891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23525" y="6400572"/>
            <a:ext cx="1004341" cy="365125"/>
          </a:xfrm>
          <a:prstGeom prst="rect">
            <a:avLst/>
          </a:prstGeom>
        </p:spPr>
        <p:txBody>
          <a:bodyPr vert="horz" lIns="91440" tIns="45720" rIns="91440" bIns="45720" rtlCol="0" anchor="ctr"/>
          <a:lstStyle>
            <a:lvl1pPr algn="r">
              <a:defRPr sz="1400">
                <a:solidFill>
                  <a:schemeClr val="bg1"/>
                </a:solidFill>
              </a:defRPr>
            </a:lvl1pPr>
          </a:lstStyle>
          <a:p>
            <a:fld id="{BC825DD3-F8EA-8B4C-9EBB-4B822F02D76E}" type="slidenum">
              <a:rPr lang="en-US" smtClean="0"/>
              <a:pPr/>
              <a:t>‹#›</a:t>
            </a:fld>
            <a:endParaRPr lang="en-US" dirty="0"/>
          </a:p>
        </p:txBody>
      </p:sp>
      <p:cxnSp>
        <p:nvCxnSpPr>
          <p:cNvPr id="10" name="Straight Connector 9">
            <a:extLst>
              <a:ext uri="{FF2B5EF4-FFF2-40B4-BE49-F238E27FC236}">
                <a16:creationId xmlns:a16="http://schemas.microsoft.com/office/drawing/2014/main" id="{EDDA5671-FF76-45EB-9C33-75AE5C79D197}"/>
              </a:ext>
            </a:extLst>
          </p:cNvPr>
          <p:cNvCxnSpPr>
            <a:cxnSpLocks/>
          </p:cNvCxnSpPr>
          <p:nvPr userDrawn="1"/>
        </p:nvCxnSpPr>
        <p:spPr>
          <a:xfrm flipV="1">
            <a:off x="2728461" y="6107509"/>
            <a:ext cx="149650" cy="53175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003469"/>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5" r:id="rId4"/>
    <p:sldLayoutId id="2147483678" r:id="rId5"/>
    <p:sldLayoutId id="2147483676" r:id="rId6"/>
  </p:sldLayoutIdLst>
  <p:hf hdr="0" ftr="0" dt="0"/>
  <p:txStyles>
    <p:titleStyle>
      <a:lvl1pPr algn="l" defTabSz="914400" rtl="0" eaLnBrk="1" latinLnBrk="0" hangingPunct="1">
        <a:lnSpc>
          <a:spcPct val="90000"/>
        </a:lnSpc>
        <a:spcBef>
          <a:spcPct val="0"/>
        </a:spcBef>
        <a:buNone/>
        <a:defRPr lang="en-US" sz="3200" kern="1200" dirty="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002C71"/>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002C7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002C7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002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002C7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jhu.mycare26.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jhu.mycare26.com/"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mailto:HouseStaffBenefits@jhu.edu" TargetMode="External"/><Relationship Id="rId2" Type="http://schemas.openxmlformats.org/officeDocument/2006/relationships/hyperlink" Target="mailto:JHUStudentBenefits@jhu.edu" TargetMode="External"/><Relationship Id="rId1" Type="http://schemas.openxmlformats.org/officeDocument/2006/relationships/slideLayout" Target="../slideLayouts/slideLayout2.xml"/><Relationship Id="rId5" Type="http://schemas.openxmlformats.org/officeDocument/2006/relationships/hyperlink" Target="https://jhu.myahpcare.com/" TargetMode="External"/><Relationship Id="rId4" Type="http://schemas.openxmlformats.org/officeDocument/2006/relationships/hyperlink" Target="mailto:PostdocBenefits@jhu.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09673C-698B-C748-8FB1-133572443033}"/>
              </a:ext>
            </a:extLst>
          </p:cNvPr>
          <p:cNvSpPr>
            <a:spLocks noGrp="1"/>
          </p:cNvSpPr>
          <p:nvPr>
            <p:ph type="ctrTitle"/>
          </p:nvPr>
        </p:nvSpPr>
        <p:spPr/>
        <p:txBody>
          <a:bodyPr/>
          <a:lstStyle/>
          <a:p>
            <a:r>
              <a:rPr lang="en-US" dirty="0"/>
              <a:t>JHU Student/Learner Benefits </a:t>
            </a:r>
          </a:p>
        </p:txBody>
      </p:sp>
      <p:sp>
        <p:nvSpPr>
          <p:cNvPr id="6" name="Subtitle 5">
            <a:extLst>
              <a:ext uri="{FF2B5EF4-FFF2-40B4-BE49-F238E27FC236}">
                <a16:creationId xmlns:a16="http://schemas.microsoft.com/office/drawing/2014/main" id="{C2BB6CB5-E7D7-FA4B-B5DF-1F267FBDAD20}"/>
              </a:ext>
            </a:extLst>
          </p:cNvPr>
          <p:cNvSpPr>
            <a:spLocks noGrp="1"/>
          </p:cNvSpPr>
          <p:nvPr>
            <p:ph type="subTitle" idx="1"/>
          </p:nvPr>
        </p:nvSpPr>
        <p:spPr/>
        <p:txBody>
          <a:bodyPr/>
          <a:lstStyle/>
          <a:p>
            <a:r>
              <a:rPr lang="en-US" dirty="0">
                <a:effectLst/>
                <a:ea typeface="Calibri" panose="020F0502020204030204" pitchFamily="34" charset="0"/>
              </a:rPr>
              <a:t>School of Medicine</a:t>
            </a:r>
          </a:p>
          <a:p>
            <a:r>
              <a:rPr lang="en-US" dirty="0"/>
              <a:t>September 19</a:t>
            </a:r>
            <a:r>
              <a:rPr lang="en-US" baseline="30000" dirty="0"/>
              <a:t>th</a:t>
            </a:r>
            <a:r>
              <a:rPr lang="en-US" dirty="0"/>
              <a:t> and 20</a:t>
            </a:r>
            <a:r>
              <a:rPr lang="en-US" baseline="30000" dirty="0"/>
              <a:t>th</a:t>
            </a:r>
            <a:r>
              <a:rPr lang="en-US" dirty="0"/>
              <a:t>, 2023</a:t>
            </a:r>
          </a:p>
        </p:txBody>
      </p:sp>
      <p:sp>
        <p:nvSpPr>
          <p:cNvPr id="2" name="Slide Number Placeholder 1">
            <a:extLst>
              <a:ext uri="{FF2B5EF4-FFF2-40B4-BE49-F238E27FC236}">
                <a16:creationId xmlns:a16="http://schemas.microsoft.com/office/drawing/2014/main" id="{FB25EFFB-4AEB-446C-9EA1-C704AA1E904C}"/>
              </a:ext>
            </a:extLst>
          </p:cNvPr>
          <p:cNvSpPr>
            <a:spLocks noGrp="1"/>
          </p:cNvSpPr>
          <p:nvPr>
            <p:ph type="sldNum" sz="quarter" idx="4"/>
          </p:nvPr>
        </p:nvSpPr>
        <p:spPr/>
        <p:txBody>
          <a:bodyPr/>
          <a:lstStyle/>
          <a:p>
            <a:fld id="{BC825DD3-F8EA-8B4C-9EBB-4B822F02D76E}" type="slidenum">
              <a:rPr lang="en-US" smtClean="0"/>
              <a:pPr/>
              <a:t>1</a:t>
            </a:fld>
            <a:endParaRPr lang="en-US" dirty="0"/>
          </a:p>
        </p:txBody>
      </p:sp>
    </p:spTree>
    <p:extLst>
      <p:ext uri="{BB962C8B-B14F-4D97-AF65-F5344CB8AC3E}">
        <p14:creationId xmlns:p14="http://schemas.microsoft.com/office/powerpoint/2010/main" val="3064338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DD58B-3976-4B2B-BCB3-36317D3F85A8}"/>
              </a:ext>
            </a:extLst>
          </p:cNvPr>
          <p:cNvSpPr>
            <a:spLocks noGrp="1"/>
          </p:cNvSpPr>
          <p:nvPr>
            <p:ph type="title"/>
          </p:nvPr>
        </p:nvSpPr>
        <p:spPr/>
        <p:txBody>
          <a:bodyPr/>
          <a:lstStyle/>
          <a:p>
            <a:r>
              <a:rPr lang="en-US" b="1" u="sng" dirty="0">
                <a:solidFill>
                  <a:schemeClr val="tx1"/>
                </a:solidFill>
              </a:rPr>
              <a:t>JHU Medical Coverage Requirements continued</a:t>
            </a:r>
            <a:endParaRPr lang="en-US" dirty="0"/>
          </a:p>
        </p:txBody>
      </p:sp>
      <p:sp>
        <p:nvSpPr>
          <p:cNvPr id="3" name="Content Placeholder 2">
            <a:extLst>
              <a:ext uri="{FF2B5EF4-FFF2-40B4-BE49-F238E27FC236}">
                <a16:creationId xmlns:a16="http://schemas.microsoft.com/office/drawing/2014/main" id="{98D44958-74AF-44B4-A794-0DE094C0BDF9}"/>
              </a:ext>
            </a:extLst>
          </p:cNvPr>
          <p:cNvSpPr>
            <a:spLocks noGrp="1"/>
          </p:cNvSpPr>
          <p:nvPr>
            <p:ph idx="1"/>
          </p:nvPr>
        </p:nvSpPr>
        <p:spPr/>
        <p:txBody>
          <a:bodyPr>
            <a:normAutofit/>
          </a:bodyPr>
          <a:lstStyle/>
          <a:p>
            <a:r>
              <a:rPr lang="en-US" dirty="0"/>
              <a:t>PhD students are auto-enrolled in medical, dental and vision coverage. </a:t>
            </a:r>
          </a:p>
          <a:p>
            <a:pPr marL="0" indent="0">
              <a:buNone/>
            </a:pPr>
            <a:r>
              <a:rPr lang="en-US" dirty="0"/>
              <a:t>	  - Funded PhDs will have a DGA (credit) added to their                  	    accounts by their department.</a:t>
            </a:r>
          </a:p>
          <a:p>
            <a:pPr marL="0" indent="0">
              <a:buNone/>
            </a:pPr>
            <a:r>
              <a:rPr lang="en-US" dirty="0"/>
              <a:t>	  - Non Funded PhDs can waive out of the medical and 	   	    dental coverages if desired as these are voluntary 	  	    benefits. </a:t>
            </a:r>
          </a:p>
          <a:p>
            <a:r>
              <a:rPr lang="en-US" dirty="0"/>
              <a:t>Graduate students are auto-enrolled into medical only. </a:t>
            </a:r>
          </a:p>
          <a:p>
            <a:r>
              <a:rPr lang="en-US" dirty="0"/>
              <a:t>Medical students are auto-enrolled in medical and dental coverage. </a:t>
            </a:r>
          </a:p>
          <a:p>
            <a:endParaRPr lang="en-US" dirty="0"/>
          </a:p>
          <a:p>
            <a:endParaRPr lang="en-US" dirty="0"/>
          </a:p>
        </p:txBody>
      </p:sp>
      <p:sp>
        <p:nvSpPr>
          <p:cNvPr id="4" name="Slide Number Placeholder 3">
            <a:extLst>
              <a:ext uri="{FF2B5EF4-FFF2-40B4-BE49-F238E27FC236}">
                <a16:creationId xmlns:a16="http://schemas.microsoft.com/office/drawing/2014/main" id="{A879A703-3C11-4F7F-B3ED-15C6DD0191CB}"/>
              </a:ext>
            </a:extLst>
          </p:cNvPr>
          <p:cNvSpPr>
            <a:spLocks noGrp="1"/>
          </p:cNvSpPr>
          <p:nvPr>
            <p:ph type="sldNum" sz="quarter" idx="4"/>
          </p:nvPr>
        </p:nvSpPr>
        <p:spPr/>
        <p:txBody>
          <a:bodyPr/>
          <a:lstStyle/>
          <a:p>
            <a:fld id="{BC825DD3-F8EA-8B4C-9EBB-4B822F02D76E}" type="slidenum">
              <a:rPr lang="en-US" smtClean="0"/>
              <a:pPr/>
              <a:t>10</a:t>
            </a:fld>
            <a:endParaRPr lang="en-US" dirty="0"/>
          </a:p>
        </p:txBody>
      </p:sp>
    </p:spTree>
    <p:extLst>
      <p:ext uri="{BB962C8B-B14F-4D97-AF65-F5344CB8AC3E}">
        <p14:creationId xmlns:p14="http://schemas.microsoft.com/office/powerpoint/2010/main" val="9687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DD58B-3976-4B2B-BCB3-36317D3F85A8}"/>
              </a:ext>
            </a:extLst>
          </p:cNvPr>
          <p:cNvSpPr>
            <a:spLocks noGrp="1"/>
          </p:cNvSpPr>
          <p:nvPr>
            <p:ph type="title"/>
          </p:nvPr>
        </p:nvSpPr>
        <p:spPr/>
        <p:txBody>
          <a:bodyPr/>
          <a:lstStyle/>
          <a:p>
            <a:r>
              <a:rPr lang="en-US" b="1" u="sng" dirty="0">
                <a:solidFill>
                  <a:schemeClr val="tx1"/>
                </a:solidFill>
              </a:rPr>
              <a:t>JHU Medical Coverage Requirements continued</a:t>
            </a:r>
            <a:endParaRPr lang="en-US" dirty="0"/>
          </a:p>
        </p:txBody>
      </p:sp>
      <p:sp>
        <p:nvSpPr>
          <p:cNvPr id="3" name="Content Placeholder 2">
            <a:extLst>
              <a:ext uri="{FF2B5EF4-FFF2-40B4-BE49-F238E27FC236}">
                <a16:creationId xmlns:a16="http://schemas.microsoft.com/office/drawing/2014/main" id="{98D44958-74AF-44B4-A794-0DE094C0BDF9}"/>
              </a:ext>
            </a:extLst>
          </p:cNvPr>
          <p:cNvSpPr>
            <a:spLocks noGrp="1"/>
          </p:cNvSpPr>
          <p:nvPr>
            <p:ph idx="1"/>
          </p:nvPr>
        </p:nvSpPr>
        <p:spPr/>
        <p:txBody>
          <a:bodyPr>
            <a:normAutofit/>
          </a:bodyPr>
          <a:lstStyle/>
          <a:p>
            <a:r>
              <a:rPr lang="en-US" dirty="0"/>
              <a:t>All other full time students are auto-enrolled in medical coverage, but have the option to enroll in dental and vision. When doing so they must pay AHP directly. </a:t>
            </a:r>
          </a:p>
          <a:p>
            <a:r>
              <a:rPr lang="en-US" dirty="0"/>
              <a:t>Visiting students/learners will be required to self-enroll into coverage based on the dates provided on their appointment letter, please visit jhu.myahpcare.com to upload a copy of your appointment letter and enroll into coverage. </a:t>
            </a:r>
          </a:p>
          <a:p>
            <a:endParaRPr lang="en-US" dirty="0"/>
          </a:p>
          <a:p>
            <a:endParaRPr lang="en-US" dirty="0"/>
          </a:p>
        </p:txBody>
      </p:sp>
      <p:sp>
        <p:nvSpPr>
          <p:cNvPr id="4" name="Slide Number Placeholder 3">
            <a:extLst>
              <a:ext uri="{FF2B5EF4-FFF2-40B4-BE49-F238E27FC236}">
                <a16:creationId xmlns:a16="http://schemas.microsoft.com/office/drawing/2014/main" id="{A879A703-3C11-4F7F-B3ED-15C6DD0191CB}"/>
              </a:ext>
            </a:extLst>
          </p:cNvPr>
          <p:cNvSpPr>
            <a:spLocks noGrp="1"/>
          </p:cNvSpPr>
          <p:nvPr>
            <p:ph type="sldNum" sz="quarter" idx="4"/>
          </p:nvPr>
        </p:nvSpPr>
        <p:spPr/>
        <p:txBody>
          <a:bodyPr/>
          <a:lstStyle/>
          <a:p>
            <a:fld id="{BC825DD3-F8EA-8B4C-9EBB-4B822F02D76E}" type="slidenum">
              <a:rPr lang="en-US" smtClean="0"/>
              <a:pPr/>
              <a:t>11</a:t>
            </a:fld>
            <a:endParaRPr lang="en-US" dirty="0"/>
          </a:p>
        </p:txBody>
      </p:sp>
    </p:spTree>
    <p:extLst>
      <p:ext uri="{BB962C8B-B14F-4D97-AF65-F5344CB8AC3E}">
        <p14:creationId xmlns:p14="http://schemas.microsoft.com/office/powerpoint/2010/main" val="185627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ACD6-BD22-4219-9819-92EBA7261F3A}"/>
              </a:ext>
            </a:extLst>
          </p:cNvPr>
          <p:cNvSpPr>
            <a:spLocks noGrp="1"/>
          </p:cNvSpPr>
          <p:nvPr>
            <p:ph type="title"/>
          </p:nvPr>
        </p:nvSpPr>
        <p:spPr>
          <a:xfrm>
            <a:off x="436692" y="313563"/>
            <a:ext cx="8537913" cy="709293"/>
          </a:xfrm>
        </p:spPr>
        <p:txBody>
          <a:bodyPr/>
          <a:lstStyle/>
          <a:p>
            <a:r>
              <a:rPr lang="en-US" b="1" u="sng" dirty="0">
                <a:solidFill>
                  <a:schemeClr val="tx1"/>
                </a:solidFill>
              </a:rPr>
              <a:t>Waiver Criteria</a:t>
            </a:r>
            <a:r>
              <a:rPr lang="en-US" dirty="0"/>
              <a:t>	</a:t>
            </a:r>
          </a:p>
        </p:txBody>
      </p:sp>
      <p:sp>
        <p:nvSpPr>
          <p:cNvPr id="3" name="Content Placeholder 2">
            <a:extLst>
              <a:ext uri="{FF2B5EF4-FFF2-40B4-BE49-F238E27FC236}">
                <a16:creationId xmlns:a16="http://schemas.microsoft.com/office/drawing/2014/main" id="{81B8E6F9-D12D-49F5-BB5F-E63E71B87BF6}"/>
              </a:ext>
            </a:extLst>
          </p:cNvPr>
          <p:cNvSpPr>
            <a:spLocks noGrp="1"/>
          </p:cNvSpPr>
          <p:nvPr>
            <p:ph idx="1"/>
          </p:nvPr>
        </p:nvSpPr>
        <p:spPr>
          <a:xfrm>
            <a:off x="394283" y="1140903"/>
            <a:ext cx="9253055" cy="4433079"/>
          </a:xfrm>
        </p:spPr>
        <p:txBody>
          <a:bodyPr numCol="2">
            <a:normAutofit fontScale="25000" lnSpcReduction="20000"/>
          </a:bodyPr>
          <a:lstStyle/>
          <a:p>
            <a:pPr marL="0" indent="0">
              <a:buNone/>
            </a:pPr>
            <a:r>
              <a:rPr lang="en-US" sz="5600" dirty="0"/>
              <a:t>1. Plan is Affordable Care Act (ACA) compliant. My plan covers the following essential health benefits:</a:t>
            </a:r>
          </a:p>
          <a:p>
            <a:pPr marL="0" indent="0">
              <a:buNone/>
            </a:pPr>
            <a:r>
              <a:rPr lang="en-US" sz="5600" dirty="0"/>
              <a:t>   a. Emergency Services</a:t>
            </a:r>
          </a:p>
          <a:p>
            <a:pPr marL="0" indent="0">
              <a:buNone/>
            </a:pPr>
            <a:r>
              <a:rPr lang="en-US" sz="5600" dirty="0"/>
              <a:t>   b. Hospitalization</a:t>
            </a:r>
          </a:p>
          <a:p>
            <a:pPr marL="0" indent="0">
              <a:buNone/>
            </a:pPr>
            <a:r>
              <a:rPr lang="en-US" sz="5600" dirty="0"/>
              <a:t>   c. Laboratory services </a:t>
            </a:r>
          </a:p>
          <a:p>
            <a:pPr marL="0" indent="0">
              <a:buNone/>
            </a:pPr>
            <a:r>
              <a:rPr lang="en-US" sz="5600" dirty="0"/>
              <a:t>   d. Maternity, newborn care and breastfeeding coverage</a:t>
            </a:r>
          </a:p>
          <a:p>
            <a:pPr marL="0" indent="0">
              <a:buNone/>
            </a:pPr>
            <a:r>
              <a:rPr lang="en-US" sz="5600" dirty="0"/>
              <a:t>   e. Mental health services and addiction treatment</a:t>
            </a:r>
          </a:p>
          <a:p>
            <a:pPr marL="0" indent="0">
              <a:buNone/>
            </a:pPr>
            <a:r>
              <a:rPr lang="en-US" sz="5600" dirty="0"/>
              <a:t>   f. Outpatient Care</a:t>
            </a:r>
          </a:p>
          <a:p>
            <a:pPr marL="0" indent="0">
              <a:buNone/>
            </a:pPr>
            <a:r>
              <a:rPr lang="en-US" sz="5600" dirty="0"/>
              <a:t>   g. Pediatric services</a:t>
            </a:r>
          </a:p>
          <a:p>
            <a:pPr marL="0" indent="0">
              <a:buNone/>
            </a:pPr>
            <a:r>
              <a:rPr lang="en-US" sz="5600" dirty="0"/>
              <a:t>   h. Prescription drugs, including birth control coverage</a:t>
            </a:r>
          </a:p>
          <a:p>
            <a:pPr marL="0" indent="0">
              <a:buNone/>
            </a:pPr>
            <a:r>
              <a:rPr lang="en-US" sz="5600" dirty="0"/>
              <a:t>   </a:t>
            </a:r>
            <a:r>
              <a:rPr lang="en-US" sz="5600" dirty="0" err="1"/>
              <a:t>i</a:t>
            </a:r>
            <a:r>
              <a:rPr lang="en-US" sz="5600" dirty="0"/>
              <a:t>. Preventive services, wellness services and chronic disease management</a:t>
            </a:r>
          </a:p>
          <a:p>
            <a:pPr marL="0" indent="0">
              <a:buNone/>
            </a:pPr>
            <a:r>
              <a:rPr lang="en-US" sz="5600" dirty="0"/>
              <a:t>   j. Rehabilitative services and devices</a:t>
            </a:r>
          </a:p>
          <a:p>
            <a:pPr marL="0" indent="0">
              <a:buNone/>
            </a:pPr>
            <a:endParaRPr lang="en-US" sz="5600" dirty="0"/>
          </a:p>
          <a:p>
            <a:pPr marL="0" indent="0">
              <a:buNone/>
            </a:pPr>
            <a:endParaRPr lang="en-US" sz="5600" dirty="0"/>
          </a:p>
          <a:p>
            <a:pPr marL="0" indent="0">
              <a:buNone/>
            </a:pPr>
            <a:endParaRPr lang="en-US" sz="5600" dirty="0"/>
          </a:p>
          <a:p>
            <a:pPr marL="0" indent="0">
              <a:buNone/>
            </a:pPr>
            <a:r>
              <a:rPr lang="en-US" sz="5600" b="1" dirty="0"/>
              <a:t>2. Current health insurance plan is </a:t>
            </a:r>
            <a:r>
              <a:rPr lang="en-US" sz="5600" b="1" u="sng" dirty="0"/>
              <a:t>NOT</a:t>
            </a:r>
            <a:r>
              <a:rPr lang="en-US" sz="5600" b="1" dirty="0"/>
              <a:t> limited to emergency-only care and allows me to visit U.S. doctors, hospitals, laboratories and other health care providers in the local area where the student will be residing and studying for the academic year.</a:t>
            </a:r>
          </a:p>
          <a:p>
            <a:pPr marL="0" indent="0">
              <a:buNone/>
            </a:pPr>
            <a:r>
              <a:rPr lang="en-US" sz="5600" b="1" dirty="0"/>
              <a:t>3. Plan covers the student while in the state they will be residing in for the upcoming semester. [Note: if the students current health insurance plan is a Medicaid plan, it must provide coverage for them in the state they will be residing in for the upcoming semester.</a:t>
            </a:r>
          </a:p>
          <a:p>
            <a:pPr marL="0" indent="0">
              <a:buNone/>
            </a:pPr>
            <a:r>
              <a:rPr lang="en-US" sz="5600" dirty="0"/>
              <a:t>4. The student will remain enrolled in health care coverage for the duration of the academic year.</a:t>
            </a:r>
          </a:p>
          <a:p>
            <a:pPr marL="0" indent="0">
              <a:buNone/>
            </a:pPr>
            <a:r>
              <a:rPr lang="en-US" sz="5600" dirty="0"/>
              <a:t>5. The students understands that they will be responsible for paying their deductible and any out-of-pocket costs for medical services that they receive.</a:t>
            </a:r>
          </a:p>
        </p:txBody>
      </p:sp>
      <p:sp>
        <p:nvSpPr>
          <p:cNvPr id="4" name="Slide Number Placeholder 3">
            <a:extLst>
              <a:ext uri="{FF2B5EF4-FFF2-40B4-BE49-F238E27FC236}">
                <a16:creationId xmlns:a16="http://schemas.microsoft.com/office/drawing/2014/main" id="{25A184FB-F7F0-4BAD-BB2E-1099496FF6D4}"/>
              </a:ext>
            </a:extLst>
          </p:cNvPr>
          <p:cNvSpPr>
            <a:spLocks noGrp="1"/>
          </p:cNvSpPr>
          <p:nvPr>
            <p:ph type="sldNum" sz="quarter" idx="4"/>
          </p:nvPr>
        </p:nvSpPr>
        <p:spPr/>
        <p:txBody>
          <a:bodyPr/>
          <a:lstStyle/>
          <a:p>
            <a:fld id="{BC825DD3-F8EA-8B4C-9EBB-4B822F02D76E}" type="slidenum">
              <a:rPr lang="en-US" smtClean="0"/>
              <a:pPr/>
              <a:t>12</a:t>
            </a:fld>
            <a:endParaRPr lang="en-US" dirty="0"/>
          </a:p>
        </p:txBody>
      </p:sp>
    </p:spTree>
    <p:extLst>
      <p:ext uri="{BB962C8B-B14F-4D97-AF65-F5344CB8AC3E}">
        <p14:creationId xmlns:p14="http://schemas.microsoft.com/office/powerpoint/2010/main" val="4063213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F54C-AA31-4B10-9EFC-8F15F4ACED53}"/>
              </a:ext>
            </a:extLst>
          </p:cNvPr>
          <p:cNvSpPr>
            <a:spLocks noGrp="1"/>
          </p:cNvSpPr>
          <p:nvPr>
            <p:ph type="title"/>
          </p:nvPr>
        </p:nvSpPr>
        <p:spPr/>
        <p:txBody>
          <a:bodyPr/>
          <a:lstStyle/>
          <a:p>
            <a:r>
              <a:rPr lang="en-US" b="1" u="sng">
                <a:solidFill>
                  <a:schemeClr val="tx1"/>
                </a:solidFill>
              </a:rPr>
              <a:t>Highlights effective </a:t>
            </a:r>
            <a:r>
              <a:rPr lang="en-US" b="1" u="sng" dirty="0">
                <a:solidFill>
                  <a:schemeClr val="tx1"/>
                </a:solidFill>
              </a:rPr>
              <a:t>July 1, 2023</a:t>
            </a:r>
          </a:p>
        </p:txBody>
      </p:sp>
      <p:sp>
        <p:nvSpPr>
          <p:cNvPr id="3" name="Content Placeholder 2">
            <a:extLst>
              <a:ext uri="{FF2B5EF4-FFF2-40B4-BE49-F238E27FC236}">
                <a16:creationId xmlns:a16="http://schemas.microsoft.com/office/drawing/2014/main" id="{4587D661-B88B-45DC-BBCD-8383EE8284F5}"/>
              </a:ext>
            </a:extLst>
          </p:cNvPr>
          <p:cNvSpPr>
            <a:spLocks noGrp="1"/>
          </p:cNvSpPr>
          <p:nvPr>
            <p:ph idx="1"/>
          </p:nvPr>
        </p:nvSpPr>
        <p:spPr/>
        <p:txBody>
          <a:bodyPr>
            <a:normAutofit lnSpcReduction="10000"/>
          </a:bodyPr>
          <a:lstStyle/>
          <a:p>
            <a:pPr fontAlgn="ctr"/>
            <a:r>
              <a:rPr lang="en-US" b="1" dirty="0"/>
              <a:t>New and Improved Online Enrollment/Waiver System - Academic Health Plans (AHP)</a:t>
            </a:r>
          </a:p>
          <a:p>
            <a:pPr lvl="1" fontAlgn="ctr"/>
            <a:r>
              <a:rPr lang="en-US" dirty="0"/>
              <a:t>Students/Learners will be able to view their insurance information and submit payment for voluntary coverages online </a:t>
            </a:r>
          </a:p>
          <a:p>
            <a:pPr lvl="1" fontAlgn="ctr"/>
            <a:r>
              <a:rPr lang="en-US" dirty="0"/>
              <a:t>Students/Learners can enroll their dependents for medical, dental and vision coverages online during open enrollment as well. </a:t>
            </a:r>
          </a:p>
          <a:p>
            <a:pPr lvl="1" fontAlgn="ctr"/>
            <a:r>
              <a:rPr lang="en-US" dirty="0"/>
              <a:t>AHP will validate </a:t>
            </a:r>
            <a:r>
              <a:rPr lang="en-US" u="sng" dirty="0"/>
              <a:t>annual</a:t>
            </a:r>
            <a:r>
              <a:rPr lang="en-US" dirty="0"/>
              <a:t> waivers to ensure that the plan the student/learner is enrolled in is active, ACA compliant, and provides coverage in the state they are residing in for the academic year</a:t>
            </a:r>
          </a:p>
          <a:p>
            <a:pPr lvl="1" fontAlgn="ctr"/>
            <a:r>
              <a:rPr lang="en-US" i="1" dirty="0">
                <a:hlinkClick r:id="rId2"/>
              </a:rPr>
              <a:t>https://jhu.mycare26.com</a:t>
            </a:r>
            <a:endParaRPr lang="en-US" i="1" dirty="0"/>
          </a:p>
          <a:p>
            <a:pPr fontAlgn="ctr"/>
            <a:r>
              <a:rPr lang="en-US" b="1" dirty="0"/>
              <a:t>Central Benefit Services Team </a:t>
            </a:r>
            <a:r>
              <a:rPr lang="en-US" dirty="0"/>
              <a:t>- All benefits administration will be handled centrally and supported by a central benefits service team</a:t>
            </a:r>
          </a:p>
        </p:txBody>
      </p:sp>
      <p:sp>
        <p:nvSpPr>
          <p:cNvPr id="4" name="Slide Number Placeholder 3">
            <a:extLst>
              <a:ext uri="{FF2B5EF4-FFF2-40B4-BE49-F238E27FC236}">
                <a16:creationId xmlns:a16="http://schemas.microsoft.com/office/drawing/2014/main" id="{DF942AFE-1B66-455E-989D-4616E977AF66}"/>
              </a:ext>
            </a:extLst>
          </p:cNvPr>
          <p:cNvSpPr>
            <a:spLocks noGrp="1"/>
          </p:cNvSpPr>
          <p:nvPr>
            <p:ph type="sldNum" sz="quarter" idx="4"/>
          </p:nvPr>
        </p:nvSpPr>
        <p:spPr/>
        <p:txBody>
          <a:bodyPr/>
          <a:lstStyle/>
          <a:p>
            <a:fld id="{BC825DD3-F8EA-8B4C-9EBB-4B822F02D76E}" type="slidenum">
              <a:rPr lang="en-US" smtClean="0"/>
              <a:pPr/>
              <a:t>13</a:t>
            </a:fld>
            <a:endParaRPr lang="en-US" dirty="0"/>
          </a:p>
        </p:txBody>
      </p:sp>
    </p:spTree>
    <p:extLst>
      <p:ext uri="{BB962C8B-B14F-4D97-AF65-F5344CB8AC3E}">
        <p14:creationId xmlns:p14="http://schemas.microsoft.com/office/powerpoint/2010/main" val="1024020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B3C-4B13-404B-BC66-0302005B05E5}"/>
              </a:ext>
            </a:extLst>
          </p:cNvPr>
          <p:cNvSpPr>
            <a:spLocks noGrp="1"/>
          </p:cNvSpPr>
          <p:nvPr>
            <p:ph type="title"/>
          </p:nvPr>
        </p:nvSpPr>
        <p:spPr/>
        <p:txBody>
          <a:bodyPr/>
          <a:lstStyle/>
          <a:p>
            <a:r>
              <a:rPr lang="en-US" b="1" u="sng" dirty="0">
                <a:solidFill>
                  <a:schemeClr val="tx1"/>
                </a:solidFill>
              </a:rPr>
              <a:t>Wellfleet Medical Plan</a:t>
            </a:r>
          </a:p>
        </p:txBody>
      </p:sp>
      <p:sp>
        <p:nvSpPr>
          <p:cNvPr id="4" name="Slide Number Placeholder 3">
            <a:extLst>
              <a:ext uri="{FF2B5EF4-FFF2-40B4-BE49-F238E27FC236}">
                <a16:creationId xmlns:a16="http://schemas.microsoft.com/office/drawing/2014/main" id="{A4F85E49-50A4-4F28-AF3C-EB9E2307FF33}"/>
              </a:ext>
            </a:extLst>
          </p:cNvPr>
          <p:cNvSpPr>
            <a:spLocks noGrp="1"/>
          </p:cNvSpPr>
          <p:nvPr>
            <p:ph type="sldNum" sz="quarter" idx="4"/>
          </p:nvPr>
        </p:nvSpPr>
        <p:spPr/>
        <p:txBody>
          <a:bodyPr/>
          <a:lstStyle/>
          <a:p>
            <a:fld id="{BC825DD3-F8EA-8B4C-9EBB-4B822F02D76E}" type="slidenum">
              <a:rPr lang="en-US" smtClean="0"/>
              <a:pPr/>
              <a:t>14</a:t>
            </a:fld>
            <a:endParaRPr lang="en-US" dirty="0"/>
          </a:p>
        </p:txBody>
      </p:sp>
      <p:graphicFrame>
        <p:nvGraphicFramePr>
          <p:cNvPr id="9" name="Content Placeholder 8">
            <a:extLst>
              <a:ext uri="{FF2B5EF4-FFF2-40B4-BE49-F238E27FC236}">
                <a16:creationId xmlns:a16="http://schemas.microsoft.com/office/drawing/2014/main" id="{DF3E1D3D-FA5D-47D1-BC6A-CDCF72615CF6}"/>
              </a:ext>
            </a:extLst>
          </p:cNvPr>
          <p:cNvGraphicFramePr>
            <a:graphicFrameLocks noGrp="1"/>
          </p:cNvGraphicFramePr>
          <p:nvPr>
            <p:ph idx="1"/>
            <p:extLst>
              <p:ext uri="{D42A27DB-BD31-4B8C-83A1-F6EECF244321}">
                <p14:modId xmlns:p14="http://schemas.microsoft.com/office/powerpoint/2010/main" val="2299741722"/>
              </p:ext>
            </p:extLst>
          </p:nvPr>
        </p:nvGraphicFramePr>
        <p:xfrm>
          <a:off x="666327" y="1245247"/>
          <a:ext cx="3712724" cy="2957638"/>
        </p:xfrm>
        <a:graphic>
          <a:graphicData uri="http://schemas.openxmlformats.org/drawingml/2006/table">
            <a:tbl>
              <a:tblPr firstRow="1" firstCol="1" bandRow="1">
                <a:tableStyleId>{5C22544A-7EE6-4342-B048-85BDC9FD1C3A}</a:tableStyleId>
              </a:tblPr>
              <a:tblGrid>
                <a:gridCol w="1915965">
                  <a:extLst>
                    <a:ext uri="{9D8B030D-6E8A-4147-A177-3AD203B41FA5}">
                      <a16:colId xmlns:a16="http://schemas.microsoft.com/office/drawing/2014/main" val="3764100704"/>
                    </a:ext>
                  </a:extLst>
                </a:gridCol>
                <a:gridCol w="871076">
                  <a:extLst>
                    <a:ext uri="{9D8B030D-6E8A-4147-A177-3AD203B41FA5}">
                      <a16:colId xmlns:a16="http://schemas.microsoft.com/office/drawing/2014/main" val="3872636461"/>
                    </a:ext>
                  </a:extLst>
                </a:gridCol>
                <a:gridCol w="925683">
                  <a:extLst>
                    <a:ext uri="{9D8B030D-6E8A-4147-A177-3AD203B41FA5}">
                      <a16:colId xmlns:a16="http://schemas.microsoft.com/office/drawing/2014/main" val="2274773328"/>
                    </a:ext>
                  </a:extLst>
                </a:gridCol>
              </a:tblGrid>
              <a:tr h="313255">
                <a:tc gridSpan="3">
                  <a:txBody>
                    <a:bodyPr/>
                    <a:lstStyle/>
                    <a:p>
                      <a:pPr marL="0" marR="0" algn="ctr">
                        <a:lnSpc>
                          <a:spcPct val="115000"/>
                        </a:lnSpc>
                        <a:spcBef>
                          <a:spcPts val="0"/>
                        </a:spcBef>
                        <a:spcAft>
                          <a:spcPts val="0"/>
                        </a:spcAft>
                      </a:pPr>
                      <a:r>
                        <a:rPr lang="en-US" sz="1200">
                          <a:effectLst/>
                        </a:rPr>
                        <a:t>BENEFIT SUMMARY*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4390794"/>
                  </a:ext>
                </a:extLst>
              </a:tr>
              <a:tr h="243129">
                <a:tc>
                  <a:txBody>
                    <a:bodyPr/>
                    <a:lstStyle/>
                    <a:p>
                      <a:pPr marL="0" marR="0" algn="l">
                        <a:lnSpc>
                          <a:spcPct val="115000"/>
                        </a:lnSpc>
                        <a:spcBef>
                          <a:spcPts val="0"/>
                        </a:spcBef>
                        <a:spcAft>
                          <a:spcPts val="0"/>
                        </a:spcAft>
                      </a:pPr>
                      <a:r>
                        <a:rPr lang="en-US" sz="800">
                          <a:effectLst/>
                        </a:rPr>
                        <a:t>Aggregate Benefit Maximum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gridSpan="2">
                  <a:txBody>
                    <a:bodyPr/>
                    <a:lstStyle/>
                    <a:p>
                      <a:pPr marL="0" marR="0" algn="ctr">
                        <a:lnSpc>
                          <a:spcPct val="115000"/>
                        </a:lnSpc>
                        <a:spcBef>
                          <a:spcPts val="0"/>
                        </a:spcBef>
                        <a:spcAft>
                          <a:spcPts val="0"/>
                        </a:spcAft>
                      </a:pPr>
                      <a:r>
                        <a:rPr lang="en-US" sz="800">
                          <a:effectLst/>
                        </a:rPr>
                        <a:t>Unlimited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hMerge="1">
                  <a:txBody>
                    <a:bodyPr/>
                    <a:lstStyle/>
                    <a:p>
                      <a:endParaRPr lang="en-US"/>
                    </a:p>
                  </a:txBody>
                  <a:tcPr/>
                </a:tc>
                <a:extLst>
                  <a:ext uri="{0D108BD9-81ED-4DB2-BD59-A6C34878D82A}">
                    <a16:rowId xmlns:a16="http://schemas.microsoft.com/office/drawing/2014/main" val="1091506415"/>
                  </a:ext>
                </a:extLst>
              </a:tr>
              <a:tr h="430701">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ctr">
                        <a:lnSpc>
                          <a:spcPct val="115000"/>
                        </a:lnSpc>
                        <a:spcBef>
                          <a:spcPts val="0"/>
                        </a:spcBef>
                        <a:spcAft>
                          <a:spcPts val="0"/>
                        </a:spcAft>
                      </a:pPr>
                      <a:r>
                        <a:rPr lang="en-US" sz="800">
                          <a:effectLst/>
                        </a:rPr>
                        <a:t>IN-NETWORK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marL="0" marR="0" algn="ctr">
                        <a:lnSpc>
                          <a:spcPct val="115000"/>
                        </a:lnSpc>
                        <a:spcBef>
                          <a:spcPts val="0"/>
                        </a:spcBef>
                        <a:spcAft>
                          <a:spcPts val="0"/>
                        </a:spcAft>
                      </a:pPr>
                      <a:r>
                        <a:rPr lang="en-US" sz="800">
                          <a:effectLst/>
                        </a:rPr>
                        <a:t>OUT-OF- NETWORK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3412561407"/>
                  </a:ext>
                </a:extLst>
              </a:tr>
              <a:tr h="652531">
                <a:tc>
                  <a:txBody>
                    <a:bodyPr/>
                    <a:lstStyle/>
                    <a:p>
                      <a:pPr marL="0" marR="0" algn="l">
                        <a:lnSpc>
                          <a:spcPct val="115000"/>
                        </a:lnSpc>
                        <a:spcBef>
                          <a:spcPts val="0"/>
                        </a:spcBef>
                        <a:spcAft>
                          <a:spcPts val="0"/>
                        </a:spcAft>
                      </a:pPr>
                      <a:r>
                        <a:rPr lang="en-US" sz="800">
                          <a:effectLst/>
                        </a:rPr>
                        <a:t>Out-of-Pocket Maximum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marL="0" marR="0" algn="ctr">
                        <a:lnSpc>
                          <a:spcPct val="115000"/>
                        </a:lnSpc>
                        <a:spcBef>
                          <a:spcPts val="0"/>
                        </a:spcBef>
                        <a:spcAft>
                          <a:spcPts val="0"/>
                        </a:spcAft>
                      </a:pPr>
                      <a:r>
                        <a:rPr lang="en-US" sz="800">
                          <a:effectLst/>
                        </a:rPr>
                        <a:t>$3,000 Ind</a:t>
                      </a:r>
                      <a:endParaRPr lang="en-US" sz="1100">
                        <a:effectLst/>
                      </a:endParaRPr>
                    </a:p>
                    <a:p>
                      <a:pPr marL="0" marR="0" algn="ctr">
                        <a:lnSpc>
                          <a:spcPct val="115000"/>
                        </a:lnSpc>
                        <a:spcBef>
                          <a:spcPts val="0"/>
                        </a:spcBef>
                        <a:spcAft>
                          <a:spcPts val="0"/>
                        </a:spcAft>
                      </a:pPr>
                      <a:r>
                        <a:rPr lang="en-US" sz="800">
                          <a:effectLst/>
                        </a:rPr>
                        <a:t>$9,000 Family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marL="0" marR="0" algn="ctr">
                        <a:lnSpc>
                          <a:spcPct val="115000"/>
                        </a:lnSpc>
                        <a:spcBef>
                          <a:spcPts val="0"/>
                        </a:spcBef>
                        <a:spcAft>
                          <a:spcPts val="0"/>
                        </a:spcAft>
                      </a:pPr>
                      <a:r>
                        <a:rPr lang="en-US" sz="800">
                          <a:effectLst/>
                        </a:rPr>
                        <a:t>$3,000 Ind</a:t>
                      </a:r>
                      <a:endParaRPr lang="en-US" sz="1100">
                        <a:effectLst/>
                      </a:endParaRPr>
                    </a:p>
                    <a:p>
                      <a:pPr marL="0" marR="0" algn="ctr">
                        <a:lnSpc>
                          <a:spcPct val="115000"/>
                        </a:lnSpc>
                        <a:spcBef>
                          <a:spcPts val="0"/>
                        </a:spcBef>
                        <a:spcAft>
                          <a:spcPts val="0"/>
                        </a:spcAft>
                      </a:pPr>
                      <a:r>
                        <a:rPr lang="en-US" sz="800">
                          <a:effectLst/>
                        </a:rPr>
                        <a:t>$9,000 Family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1692974862"/>
                  </a:ext>
                </a:extLst>
              </a:tr>
              <a:tr h="1318022">
                <a:tc>
                  <a:txBody>
                    <a:bodyPr/>
                    <a:lstStyle/>
                    <a:p>
                      <a:pPr marL="0" marR="0" algn="l">
                        <a:lnSpc>
                          <a:spcPct val="115000"/>
                        </a:lnSpc>
                        <a:spcBef>
                          <a:spcPts val="0"/>
                        </a:spcBef>
                        <a:spcAft>
                          <a:spcPts val="0"/>
                        </a:spcAft>
                      </a:pPr>
                      <a:r>
                        <a:rPr lang="en-US" sz="800">
                          <a:effectLst/>
                        </a:rPr>
                        <a:t>Annual Deductible </a:t>
                      </a:r>
                      <a:endParaRPr lang="en-US" sz="1100">
                        <a:effectLst/>
                      </a:endParaRPr>
                    </a:p>
                    <a:p>
                      <a:pPr marL="0" marR="0" algn="l">
                        <a:lnSpc>
                          <a:spcPct val="115000"/>
                        </a:lnSpc>
                        <a:spcBef>
                          <a:spcPts val="0"/>
                        </a:spcBef>
                        <a:spcAft>
                          <a:spcPts val="0"/>
                        </a:spcAft>
                      </a:pPr>
                      <a:r>
                        <a:rPr lang="en-US" sz="800">
                          <a:effectLst/>
                        </a:rPr>
                        <a:t>(Per Person)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gridSpan="2">
                  <a:txBody>
                    <a:bodyPr/>
                    <a:lstStyle/>
                    <a:p>
                      <a:pPr marL="0" marR="0" algn="ctr">
                        <a:lnSpc>
                          <a:spcPct val="115000"/>
                        </a:lnSpc>
                        <a:spcBef>
                          <a:spcPts val="0"/>
                        </a:spcBef>
                        <a:spcAft>
                          <a:spcPts val="0"/>
                        </a:spcAft>
                      </a:pPr>
                      <a:r>
                        <a:rPr lang="en-US" sz="800" dirty="0">
                          <a:effectLst/>
                        </a:rPr>
                        <a:t>$150 (reduced to $75 per condition with referral from Health Center and/or Counseling                          Center)/$450 Family Maximum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hMerge="1">
                  <a:txBody>
                    <a:bodyPr/>
                    <a:lstStyle/>
                    <a:p>
                      <a:endParaRPr lang="en-US"/>
                    </a:p>
                  </a:txBody>
                  <a:tcPr/>
                </a:tc>
                <a:extLst>
                  <a:ext uri="{0D108BD9-81ED-4DB2-BD59-A6C34878D82A}">
                    <a16:rowId xmlns:a16="http://schemas.microsoft.com/office/drawing/2014/main" val="2132108108"/>
                  </a:ext>
                </a:extLst>
              </a:tr>
            </a:tbl>
          </a:graphicData>
        </a:graphic>
      </p:graphicFrame>
      <p:graphicFrame>
        <p:nvGraphicFramePr>
          <p:cNvPr id="10" name="Table 9">
            <a:extLst>
              <a:ext uri="{FF2B5EF4-FFF2-40B4-BE49-F238E27FC236}">
                <a16:creationId xmlns:a16="http://schemas.microsoft.com/office/drawing/2014/main" id="{2BF315B4-B47E-4D32-A73F-FA47F8278D69}"/>
              </a:ext>
            </a:extLst>
          </p:cNvPr>
          <p:cNvGraphicFramePr>
            <a:graphicFrameLocks noGrp="1"/>
          </p:cNvGraphicFramePr>
          <p:nvPr>
            <p:extLst>
              <p:ext uri="{D42A27DB-BD31-4B8C-83A1-F6EECF244321}">
                <p14:modId xmlns:p14="http://schemas.microsoft.com/office/powerpoint/2010/main" val="1288942129"/>
              </p:ext>
            </p:extLst>
          </p:nvPr>
        </p:nvGraphicFramePr>
        <p:xfrm>
          <a:off x="4882393" y="365126"/>
          <a:ext cx="4244829" cy="5557502"/>
        </p:xfrm>
        <a:graphic>
          <a:graphicData uri="http://schemas.openxmlformats.org/drawingml/2006/table">
            <a:tbl>
              <a:tblPr firstRow="1" firstCol="1" bandRow="1">
                <a:tableStyleId>{5C22544A-7EE6-4342-B048-85BDC9FD1C3A}</a:tableStyleId>
              </a:tblPr>
              <a:tblGrid>
                <a:gridCol w="2190560">
                  <a:extLst>
                    <a:ext uri="{9D8B030D-6E8A-4147-A177-3AD203B41FA5}">
                      <a16:colId xmlns:a16="http://schemas.microsoft.com/office/drawing/2014/main" val="1439499717"/>
                    </a:ext>
                  </a:extLst>
                </a:gridCol>
                <a:gridCol w="995918">
                  <a:extLst>
                    <a:ext uri="{9D8B030D-6E8A-4147-A177-3AD203B41FA5}">
                      <a16:colId xmlns:a16="http://schemas.microsoft.com/office/drawing/2014/main" val="883070440"/>
                    </a:ext>
                  </a:extLst>
                </a:gridCol>
                <a:gridCol w="1058351">
                  <a:extLst>
                    <a:ext uri="{9D8B030D-6E8A-4147-A177-3AD203B41FA5}">
                      <a16:colId xmlns:a16="http://schemas.microsoft.com/office/drawing/2014/main" val="2039274734"/>
                    </a:ext>
                  </a:extLst>
                </a:gridCol>
              </a:tblGrid>
              <a:tr h="196787">
                <a:tc>
                  <a:txBody>
                    <a:bodyPr/>
                    <a:lstStyle/>
                    <a:p>
                      <a:pPr marL="0" marR="0" algn="l">
                        <a:lnSpc>
                          <a:spcPct val="115000"/>
                        </a:lnSpc>
                        <a:spcBef>
                          <a:spcPts val="0"/>
                        </a:spcBef>
                        <a:spcAft>
                          <a:spcPts val="0"/>
                        </a:spcAft>
                      </a:pPr>
                      <a:r>
                        <a:rPr lang="en-US" sz="8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gridSpan="2">
                  <a:txBody>
                    <a:bodyPr/>
                    <a:lstStyle/>
                    <a:p>
                      <a:pPr marL="0" marR="0" algn="l">
                        <a:lnSpc>
                          <a:spcPct val="115000"/>
                        </a:lnSpc>
                        <a:spcBef>
                          <a:spcPts val="0"/>
                        </a:spcBef>
                        <a:spcAft>
                          <a:spcPts val="0"/>
                        </a:spcAft>
                      </a:pPr>
                      <a:r>
                        <a:rPr lang="en-US" sz="700" dirty="0">
                          <a:effectLst/>
                        </a:rPr>
                        <a:t>      </a:t>
                      </a:r>
                      <a:r>
                        <a:rPr lang="en-US" sz="700" dirty="0">
                          <a:solidFill>
                            <a:schemeClr val="bg1"/>
                          </a:solidFill>
                          <a:effectLst/>
                        </a:rPr>
                        <a:t>IN-NETWORK                     OUT-OF-NETWORK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hMerge="1">
                  <a:txBody>
                    <a:bodyPr/>
                    <a:lstStyle/>
                    <a:p>
                      <a:endParaRPr lang="en-US"/>
                    </a:p>
                  </a:txBody>
                  <a:tcPr/>
                </a:tc>
                <a:extLst>
                  <a:ext uri="{0D108BD9-81ED-4DB2-BD59-A6C34878D82A}">
                    <a16:rowId xmlns:a16="http://schemas.microsoft.com/office/drawing/2014/main" val="2540620737"/>
                  </a:ext>
                </a:extLst>
              </a:tr>
              <a:tr h="554413">
                <a:tc>
                  <a:txBody>
                    <a:bodyPr/>
                    <a:lstStyle/>
                    <a:p>
                      <a:pPr marL="0" marR="0" algn="l">
                        <a:lnSpc>
                          <a:spcPct val="115000"/>
                        </a:lnSpc>
                        <a:spcBef>
                          <a:spcPts val="0"/>
                        </a:spcBef>
                        <a:spcAft>
                          <a:spcPts val="0"/>
                        </a:spcAft>
                      </a:pPr>
                      <a:r>
                        <a:rPr lang="en-US" sz="700" dirty="0">
                          <a:effectLst/>
                        </a:rPr>
                        <a:t>Preventive Care (Deductible does not apply)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 </a:t>
                      </a:r>
                      <a:endParaRPr lang="en-US" sz="900">
                        <a:effectLst/>
                      </a:endParaRPr>
                    </a:p>
                    <a:p>
                      <a:pPr marL="0" marR="0" algn="ctr">
                        <a:lnSpc>
                          <a:spcPct val="115000"/>
                        </a:lnSpc>
                        <a:spcBef>
                          <a:spcPts val="0"/>
                        </a:spcBef>
                        <a:spcAft>
                          <a:spcPts val="0"/>
                        </a:spcAft>
                      </a:pPr>
                      <a:r>
                        <a:rPr lang="en-US" sz="700">
                          <a:effectLst/>
                        </a:rPr>
                        <a:t>100% of PA*</a:t>
                      </a:r>
                      <a:endParaRPr lang="en-US" sz="900">
                        <a:effectLst/>
                      </a:endParaRPr>
                    </a:p>
                    <a:p>
                      <a:pPr marL="0" marR="0" algn="l">
                        <a:lnSpc>
                          <a:spcPct val="115000"/>
                        </a:lnSpc>
                        <a:spcBef>
                          <a:spcPts val="0"/>
                        </a:spcBef>
                        <a:spcAft>
                          <a:spcPts val="0"/>
                        </a:spcAft>
                      </a:pPr>
                      <a:r>
                        <a:rPr lang="en-US" sz="7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84% of R&amp;C*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extLst>
                  <a:ext uri="{0D108BD9-81ED-4DB2-BD59-A6C34878D82A}">
                    <a16:rowId xmlns:a16="http://schemas.microsoft.com/office/drawing/2014/main" val="2519394192"/>
                  </a:ext>
                </a:extLst>
              </a:tr>
              <a:tr h="355050">
                <a:tc>
                  <a:txBody>
                    <a:bodyPr/>
                    <a:lstStyle/>
                    <a:p>
                      <a:pPr marL="0" marR="0" algn="l">
                        <a:lnSpc>
                          <a:spcPct val="115000"/>
                        </a:lnSpc>
                        <a:spcBef>
                          <a:spcPts val="0"/>
                        </a:spcBef>
                        <a:spcAft>
                          <a:spcPts val="0"/>
                        </a:spcAft>
                      </a:pPr>
                      <a:r>
                        <a:rPr lang="en-US" sz="700">
                          <a:effectLst/>
                        </a:rPr>
                        <a:t>Inpatient Hospital Expense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90% of PA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70% of R&amp;C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extLst>
                  <a:ext uri="{0D108BD9-81ED-4DB2-BD59-A6C34878D82A}">
                    <a16:rowId xmlns:a16="http://schemas.microsoft.com/office/drawing/2014/main" val="4171787707"/>
                  </a:ext>
                </a:extLst>
              </a:tr>
              <a:tr h="649800">
                <a:tc>
                  <a:txBody>
                    <a:bodyPr/>
                    <a:lstStyle/>
                    <a:p>
                      <a:pPr marL="0" marR="0" algn="l">
                        <a:lnSpc>
                          <a:spcPct val="115000"/>
                        </a:lnSpc>
                        <a:spcBef>
                          <a:spcPts val="0"/>
                        </a:spcBef>
                        <a:spcAft>
                          <a:spcPts val="0"/>
                        </a:spcAft>
                      </a:pPr>
                      <a:r>
                        <a:rPr lang="en-US" sz="700">
                          <a:effectLst/>
                        </a:rPr>
                        <a:t>Primary Care Office Visit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100% of PA</a:t>
                      </a:r>
                      <a:endParaRPr lang="en-US" sz="900">
                        <a:effectLst/>
                      </a:endParaRPr>
                    </a:p>
                    <a:p>
                      <a:pPr marL="0" marR="0" algn="ctr">
                        <a:lnSpc>
                          <a:spcPct val="115000"/>
                        </a:lnSpc>
                        <a:spcBef>
                          <a:spcPts val="0"/>
                        </a:spcBef>
                        <a:spcAft>
                          <a:spcPts val="0"/>
                        </a:spcAft>
                      </a:pPr>
                      <a:r>
                        <a:rPr lang="en-US" sz="700">
                          <a:effectLst/>
                        </a:rPr>
                        <a:t>After $20 copay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100% of PA</a:t>
                      </a:r>
                      <a:endParaRPr lang="en-US" sz="900">
                        <a:effectLst/>
                      </a:endParaRPr>
                    </a:p>
                    <a:p>
                      <a:pPr marL="0" marR="0" algn="ctr">
                        <a:lnSpc>
                          <a:spcPct val="115000"/>
                        </a:lnSpc>
                        <a:spcBef>
                          <a:spcPts val="0"/>
                        </a:spcBef>
                        <a:spcAft>
                          <a:spcPts val="0"/>
                        </a:spcAft>
                      </a:pPr>
                      <a:r>
                        <a:rPr lang="en-US" sz="700">
                          <a:effectLst/>
                        </a:rPr>
                        <a:t>After $20 copay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extLst>
                  <a:ext uri="{0D108BD9-81ED-4DB2-BD59-A6C34878D82A}">
                    <a16:rowId xmlns:a16="http://schemas.microsoft.com/office/drawing/2014/main" val="2219280141"/>
                  </a:ext>
                </a:extLst>
              </a:tr>
              <a:tr h="355050">
                <a:tc>
                  <a:txBody>
                    <a:bodyPr/>
                    <a:lstStyle/>
                    <a:p>
                      <a:pPr marL="0" marR="0" algn="l">
                        <a:lnSpc>
                          <a:spcPct val="115000"/>
                        </a:lnSpc>
                        <a:spcBef>
                          <a:spcPts val="0"/>
                        </a:spcBef>
                        <a:spcAft>
                          <a:spcPts val="0"/>
                        </a:spcAft>
                      </a:pPr>
                      <a:r>
                        <a:rPr lang="en-US" sz="700">
                          <a:effectLst/>
                        </a:rPr>
                        <a:t>Specialist Office Visit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90% of PA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70% of R&amp;C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extLst>
                  <a:ext uri="{0D108BD9-81ED-4DB2-BD59-A6C34878D82A}">
                    <a16:rowId xmlns:a16="http://schemas.microsoft.com/office/drawing/2014/main" val="529043968"/>
                  </a:ext>
                </a:extLst>
              </a:tr>
              <a:tr h="355050">
                <a:tc>
                  <a:txBody>
                    <a:bodyPr/>
                    <a:lstStyle/>
                    <a:p>
                      <a:pPr marL="0" marR="0" algn="l">
                        <a:lnSpc>
                          <a:spcPct val="115000"/>
                        </a:lnSpc>
                        <a:spcBef>
                          <a:spcPts val="0"/>
                        </a:spcBef>
                        <a:spcAft>
                          <a:spcPts val="0"/>
                        </a:spcAft>
                      </a:pPr>
                      <a:r>
                        <a:rPr lang="en-US" sz="700">
                          <a:effectLst/>
                        </a:rPr>
                        <a:t>Mental Health Office Visit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100% of PA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90% of R&amp;C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extLst>
                  <a:ext uri="{0D108BD9-81ED-4DB2-BD59-A6C34878D82A}">
                    <a16:rowId xmlns:a16="http://schemas.microsoft.com/office/drawing/2014/main" val="2417929773"/>
                  </a:ext>
                </a:extLst>
              </a:tr>
              <a:tr h="787700">
                <a:tc>
                  <a:txBody>
                    <a:bodyPr/>
                    <a:lstStyle/>
                    <a:p>
                      <a:pPr marL="0" marR="0" algn="l">
                        <a:lnSpc>
                          <a:spcPct val="115000"/>
                        </a:lnSpc>
                        <a:spcBef>
                          <a:spcPts val="0"/>
                        </a:spcBef>
                        <a:spcAft>
                          <a:spcPts val="0"/>
                        </a:spcAft>
                      </a:pPr>
                      <a:r>
                        <a:rPr lang="en-US" sz="700">
                          <a:effectLst/>
                        </a:rPr>
                        <a:t>Emergency Room Expense</a:t>
                      </a:r>
                      <a:endParaRPr lang="en-US" sz="900">
                        <a:effectLst/>
                      </a:endParaRPr>
                    </a:p>
                    <a:p>
                      <a:pPr marL="0" marR="0" algn="l">
                        <a:lnSpc>
                          <a:spcPct val="115000"/>
                        </a:lnSpc>
                        <a:spcBef>
                          <a:spcPts val="0"/>
                        </a:spcBef>
                        <a:spcAft>
                          <a:spcPts val="0"/>
                        </a:spcAft>
                      </a:pPr>
                      <a:r>
                        <a:rPr lang="en-US" sz="700">
                          <a:effectLst/>
                        </a:rPr>
                        <a:t>(Co-pay waived if admitted)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100% of PA</a:t>
                      </a:r>
                      <a:endParaRPr lang="en-US" sz="900">
                        <a:effectLst/>
                      </a:endParaRPr>
                    </a:p>
                    <a:p>
                      <a:pPr marL="0" marR="0" algn="ctr">
                        <a:lnSpc>
                          <a:spcPct val="115000"/>
                        </a:lnSpc>
                        <a:spcBef>
                          <a:spcPts val="0"/>
                        </a:spcBef>
                        <a:spcAft>
                          <a:spcPts val="0"/>
                        </a:spcAft>
                      </a:pPr>
                      <a:r>
                        <a:rPr lang="en-US" sz="700">
                          <a:effectLst/>
                        </a:rPr>
                        <a:t>After $50 copay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100% of R&amp;C</a:t>
                      </a:r>
                      <a:endParaRPr lang="en-US" sz="900">
                        <a:effectLst/>
                      </a:endParaRPr>
                    </a:p>
                    <a:p>
                      <a:pPr marL="0" marR="0" algn="ctr">
                        <a:lnSpc>
                          <a:spcPct val="115000"/>
                        </a:lnSpc>
                        <a:spcBef>
                          <a:spcPts val="0"/>
                        </a:spcBef>
                        <a:spcAft>
                          <a:spcPts val="0"/>
                        </a:spcAft>
                      </a:pPr>
                      <a:r>
                        <a:rPr lang="en-US" sz="700">
                          <a:effectLst/>
                        </a:rPr>
                        <a:t>After $50 copay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extLst>
                  <a:ext uri="{0D108BD9-81ED-4DB2-BD59-A6C34878D82A}">
                    <a16:rowId xmlns:a16="http://schemas.microsoft.com/office/drawing/2014/main" val="1527828208"/>
                  </a:ext>
                </a:extLst>
              </a:tr>
              <a:tr h="601165">
                <a:tc>
                  <a:txBody>
                    <a:bodyPr/>
                    <a:lstStyle/>
                    <a:p>
                      <a:pPr marL="0" marR="0" algn="l">
                        <a:lnSpc>
                          <a:spcPct val="115000"/>
                        </a:lnSpc>
                        <a:spcBef>
                          <a:spcPts val="0"/>
                        </a:spcBef>
                        <a:spcAft>
                          <a:spcPts val="0"/>
                        </a:spcAft>
                      </a:pPr>
                      <a:r>
                        <a:rPr lang="en-US" sz="700" dirty="0">
                          <a:effectLst/>
                        </a:rPr>
                        <a:t>Urgent Care Center</a:t>
                      </a:r>
                      <a:endParaRPr lang="en-US" sz="900" dirty="0">
                        <a:effectLst/>
                      </a:endParaRPr>
                    </a:p>
                    <a:p>
                      <a:pPr marL="0" marR="0" algn="l">
                        <a:lnSpc>
                          <a:spcPct val="115000"/>
                        </a:lnSpc>
                        <a:spcBef>
                          <a:spcPts val="0"/>
                        </a:spcBef>
                        <a:spcAft>
                          <a:spcPts val="0"/>
                        </a:spcAft>
                      </a:pPr>
                      <a:r>
                        <a:rPr lang="en-US" sz="700" dirty="0">
                          <a:effectLst/>
                        </a:rPr>
                        <a:t>(Deductible Waived)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100% of PA after $50 copay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100% of R&amp;C after $50 copay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extLst>
                  <a:ext uri="{0D108BD9-81ED-4DB2-BD59-A6C34878D82A}">
                    <a16:rowId xmlns:a16="http://schemas.microsoft.com/office/drawing/2014/main" val="704418869"/>
                  </a:ext>
                </a:extLst>
              </a:tr>
              <a:tr h="355050">
                <a:tc>
                  <a:txBody>
                    <a:bodyPr/>
                    <a:lstStyle/>
                    <a:p>
                      <a:pPr marL="0" marR="0" algn="l">
                        <a:lnSpc>
                          <a:spcPct val="115000"/>
                        </a:lnSpc>
                        <a:spcBef>
                          <a:spcPts val="0"/>
                        </a:spcBef>
                        <a:spcAft>
                          <a:spcPts val="0"/>
                        </a:spcAft>
                      </a:pPr>
                      <a:r>
                        <a:rPr lang="en-US" sz="700">
                          <a:effectLst/>
                        </a:rPr>
                        <a:t>Outpatient Laboratory Expenses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90% of PA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70% of R&amp;C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extLst>
                  <a:ext uri="{0D108BD9-81ED-4DB2-BD59-A6C34878D82A}">
                    <a16:rowId xmlns:a16="http://schemas.microsoft.com/office/drawing/2014/main" val="1980814652"/>
                  </a:ext>
                </a:extLst>
              </a:tr>
              <a:tr h="992387">
                <a:tc>
                  <a:txBody>
                    <a:bodyPr/>
                    <a:lstStyle/>
                    <a:p>
                      <a:pPr marL="0" marR="0" algn="l">
                        <a:lnSpc>
                          <a:spcPct val="115000"/>
                        </a:lnSpc>
                        <a:spcBef>
                          <a:spcPts val="0"/>
                        </a:spcBef>
                        <a:spcAft>
                          <a:spcPts val="0"/>
                        </a:spcAft>
                      </a:pPr>
                      <a:r>
                        <a:rPr lang="en-US" sz="700" dirty="0">
                          <a:effectLst/>
                        </a:rPr>
                        <a:t>Prescription Drug Benefits –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$15 copay for generics</a:t>
                      </a:r>
                      <a:endParaRPr lang="en-US" sz="900">
                        <a:effectLst/>
                      </a:endParaRPr>
                    </a:p>
                    <a:p>
                      <a:pPr marL="0" marR="0" algn="ctr">
                        <a:lnSpc>
                          <a:spcPct val="115000"/>
                        </a:lnSpc>
                        <a:spcBef>
                          <a:spcPts val="0"/>
                        </a:spcBef>
                        <a:spcAft>
                          <a:spcPts val="0"/>
                        </a:spcAft>
                      </a:pPr>
                      <a:r>
                        <a:rPr lang="en-US" sz="700">
                          <a:effectLst/>
                        </a:rPr>
                        <a:t>$25 copay for brand name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a:txBody>
                    <a:bodyPr/>
                    <a:lstStyle/>
                    <a:p>
                      <a:pPr marL="0" marR="0" algn="ctr">
                        <a:lnSpc>
                          <a:spcPct val="115000"/>
                        </a:lnSpc>
                        <a:spcBef>
                          <a:spcPts val="0"/>
                        </a:spcBef>
                        <a:spcAft>
                          <a:spcPts val="0"/>
                        </a:spcAft>
                      </a:pPr>
                      <a:r>
                        <a:rPr lang="en-US" sz="700">
                          <a:effectLst/>
                        </a:rPr>
                        <a:t>$15 copay for generics</a:t>
                      </a:r>
                      <a:endParaRPr lang="en-US" sz="900">
                        <a:effectLst/>
                      </a:endParaRPr>
                    </a:p>
                    <a:p>
                      <a:pPr marL="0" marR="0" algn="ctr">
                        <a:lnSpc>
                          <a:spcPct val="115000"/>
                        </a:lnSpc>
                        <a:spcBef>
                          <a:spcPts val="0"/>
                        </a:spcBef>
                        <a:spcAft>
                          <a:spcPts val="0"/>
                        </a:spcAft>
                      </a:pPr>
                      <a:r>
                        <a:rPr lang="en-US" sz="700">
                          <a:effectLst/>
                        </a:rPr>
                        <a:t>$25 copay for brand name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extLst>
                  <a:ext uri="{0D108BD9-81ED-4DB2-BD59-A6C34878D82A}">
                    <a16:rowId xmlns:a16="http://schemas.microsoft.com/office/drawing/2014/main" val="3889441617"/>
                  </a:ext>
                </a:extLst>
              </a:tr>
              <a:tr h="355050">
                <a:tc>
                  <a:txBody>
                    <a:bodyPr/>
                    <a:lstStyle/>
                    <a:p>
                      <a:pPr marL="0" marR="0" algn="l">
                        <a:lnSpc>
                          <a:spcPct val="115000"/>
                        </a:lnSpc>
                        <a:spcBef>
                          <a:spcPts val="0"/>
                        </a:spcBef>
                        <a:spcAft>
                          <a:spcPts val="0"/>
                        </a:spcAft>
                      </a:pPr>
                      <a:r>
                        <a:rPr lang="en-US" sz="700">
                          <a:effectLst/>
                        </a:rPr>
                        <a:t>Medical Evacuation &amp; Repatriation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gridSpan="2">
                  <a:txBody>
                    <a:bodyPr/>
                    <a:lstStyle/>
                    <a:p>
                      <a:pPr marL="0" marR="0" algn="ctr">
                        <a:lnSpc>
                          <a:spcPct val="115000"/>
                        </a:lnSpc>
                        <a:spcBef>
                          <a:spcPts val="0"/>
                        </a:spcBef>
                        <a:spcAft>
                          <a:spcPts val="0"/>
                        </a:spcAft>
                      </a:pPr>
                      <a:r>
                        <a:rPr lang="en-US" sz="700" dirty="0">
                          <a:effectLst/>
                        </a:rPr>
                        <a:t>100% of Actual Cost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1053" marR="61053" marT="0" marB="0" anchor="ctr"/>
                </a:tc>
                <a:tc hMerge="1">
                  <a:txBody>
                    <a:bodyPr/>
                    <a:lstStyle/>
                    <a:p>
                      <a:endParaRPr lang="en-US"/>
                    </a:p>
                  </a:txBody>
                  <a:tcPr/>
                </a:tc>
                <a:extLst>
                  <a:ext uri="{0D108BD9-81ED-4DB2-BD59-A6C34878D82A}">
                    <a16:rowId xmlns:a16="http://schemas.microsoft.com/office/drawing/2014/main" val="2663221621"/>
                  </a:ext>
                </a:extLst>
              </a:tr>
            </a:tbl>
          </a:graphicData>
        </a:graphic>
      </p:graphicFrame>
    </p:spTree>
    <p:extLst>
      <p:ext uri="{BB962C8B-B14F-4D97-AF65-F5344CB8AC3E}">
        <p14:creationId xmlns:p14="http://schemas.microsoft.com/office/powerpoint/2010/main" val="3308742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B3C-4B13-404B-BC66-0302005B05E5}"/>
              </a:ext>
            </a:extLst>
          </p:cNvPr>
          <p:cNvSpPr>
            <a:spLocks noGrp="1"/>
          </p:cNvSpPr>
          <p:nvPr>
            <p:ph type="title"/>
          </p:nvPr>
        </p:nvSpPr>
        <p:spPr/>
        <p:txBody>
          <a:bodyPr/>
          <a:lstStyle/>
          <a:p>
            <a:r>
              <a:rPr lang="en-US" b="1" u="sng" dirty="0">
                <a:solidFill>
                  <a:schemeClr val="tx1"/>
                </a:solidFill>
              </a:rPr>
              <a:t>Voluntary Student Health Plans </a:t>
            </a:r>
          </a:p>
        </p:txBody>
      </p:sp>
      <p:sp>
        <p:nvSpPr>
          <p:cNvPr id="3" name="Content Placeholder 2">
            <a:extLst>
              <a:ext uri="{FF2B5EF4-FFF2-40B4-BE49-F238E27FC236}">
                <a16:creationId xmlns:a16="http://schemas.microsoft.com/office/drawing/2014/main" id="{5E3F12FC-5EFF-49AF-A56D-36E7BA3013E4}"/>
              </a:ext>
            </a:extLst>
          </p:cNvPr>
          <p:cNvSpPr>
            <a:spLocks noGrp="1"/>
          </p:cNvSpPr>
          <p:nvPr>
            <p:ph idx="1"/>
          </p:nvPr>
        </p:nvSpPr>
        <p:spPr/>
        <p:txBody>
          <a:bodyPr>
            <a:normAutofit/>
          </a:bodyPr>
          <a:lstStyle/>
          <a:p>
            <a:pPr fontAlgn="ctr"/>
            <a:r>
              <a:rPr lang="en-US" dirty="0"/>
              <a:t>Dental and vision coverages are voluntary plans that must be elected during the annual open enrollment period each year between July 1 and September 15 </a:t>
            </a:r>
          </a:p>
          <a:p>
            <a:pPr fontAlgn="ctr"/>
            <a:r>
              <a:rPr lang="en-US" b="1" dirty="0"/>
              <a:t>Dental Plan </a:t>
            </a:r>
            <a:r>
              <a:rPr lang="en-US" dirty="0"/>
              <a:t>–Delta Dental</a:t>
            </a:r>
          </a:p>
          <a:p>
            <a:r>
              <a:rPr lang="en-US" b="1" dirty="0"/>
              <a:t>Vision coverage </a:t>
            </a:r>
            <a:r>
              <a:rPr lang="en-US" dirty="0"/>
              <a:t>– EyeMed; The Wilmer Institute Comprehensive Eye Service (available for East Baltimore students/learners only) provides one adult comprehensive eye exam/contact lens evaluation per plan year. This benefit is billed through UHS and UHS must be referenced when making the appointment.</a:t>
            </a:r>
          </a:p>
        </p:txBody>
      </p:sp>
      <p:sp>
        <p:nvSpPr>
          <p:cNvPr id="4" name="Slide Number Placeholder 3">
            <a:extLst>
              <a:ext uri="{FF2B5EF4-FFF2-40B4-BE49-F238E27FC236}">
                <a16:creationId xmlns:a16="http://schemas.microsoft.com/office/drawing/2014/main" id="{A4F85E49-50A4-4F28-AF3C-EB9E2307FF33}"/>
              </a:ext>
            </a:extLst>
          </p:cNvPr>
          <p:cNvSpPr>
            <a:spLocks noGrp="1"/>
          </p:cNvSpPr>
          <p:nvPr>
            <p:ph type="sldNum" sz="quarter" idx="4"/>
          </p:nvPr>
        </p:nvSpPr>
        <p:spPr/>
        <p:txBody>
          <a:bodyPr/>
          <a:lstStyle/>
          <a:p>
            <a:fld id="{BC825DD3-F8EA-8B4C-9EBB-4B822F02D76E}" type="slidenum">
              <a:rPr lang="en-US" smtClean="0"/>
              <a:pPr/>
              <a:t>15</a:t>
            </a:fld>
            <a:endParaRPr lang="en-US" dirty="0"/>
          </a:p>
        </p:txBody>
      </p:sp>
    </p:spTree>
    <p:extLst>
      <p:ext uri="{BB962C8B-B14F-4D97-AF65-F5344CB8AC3E}">
        <p14:creationId xmlns:p14="http://schemas.microsoft.com/office/powerpoint/2010/main" val="309137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DFB4-399B-4B22-A4B1-26611DE90D3D}"/>
              </a:ext>
            </a:extLst>
          </p:cNvPr>
          <p:cNvSpPr>
            <a:spLocks noGrp="1"/>
          </p:cNvSpPr>
          <p:nvPr>
            <p:ph type="title"/>
          </p:nvPr>
        </p:nvSpPr>
        <p:spPr/>
        <p:txBody>
          <a:bodyPr/>
          <a:lstStyle/>
          <a:p>
            <a:r>
              <a:rPr lang="en-US" b="1" u="sng" dirty="0">
                <a:solidFill>
                  <a:schemeClr val="tx1"/>
                </a:solidFill>
              </a:rPr>
              <a:t>Delta Dental Plan</a:t>
            </a:r>
          </a:p>
        </p:txBody>
      </p:sp>
      <p:pic>
        <p:nvPicPr>
          <p:cNvPr id="6" name="Content Placeholder 5">
            <a:extLst>
              <a:ext uri="{FF2B5EF4-FFF2-40B4-BE49-F238E27FC236}">
                <a16:creationId xmlns:a16="http://schemas.microsoft.com/office/drawing/2014/main" id="{378F8C27-FB1F-4953-8EC5-107613D8CACC}"/>
              </a:ext>
            </a:extLst>
          </p:cNvPr>
          <p:cNvPicPr>
            <a:picLocks noGrp="1" noChangeAspect="1"/>
          </p:cNvPicPr>
          <p:nvPr>
            <p:ph idx="1"/>
          </p:nvPr>
        </p:nvPicPr>
        <p:blipFill>
          <a:blip r:embed="rId2"/>
          <a:stretch>
            <a:fillRect/>
          </a:stretch>
        </p:blipFill>
        <p:spPr>
          <a:xfrm>
            <a:off x="1350628" y="885789"/>
            <a:ext cx="6630644" cy="4746661"/>
          </a:xfrm>
        </p:spPr>
      </p:pic>
      <p:sp>
        <p:nvSpPr>
          <p:cNvPr id="4" name="Slide Number Placeholder 3">
            <a:extLst>
              <a:ext uri="{FF2B5EF4-FFF2-40B4-BE49-F238E27FC236}">
                <a16:creationId xmlns:a16="http://schemas.microsoft.com/office/drawing/2014/main" id="{C0A3E899-DFF1-4183-89BA-7DB0CEC462B7}"/>
              </a:ext>
            </a:extLst>
          </p:cNvPr>
          <p:cNvSpPr>
            <a:spLocks noGrp="1"/>
          </p:cNvSpPr>
          <p:nvPr>
            <p:ph type="sldNum" sz="quarter" idx="4"/>
          </p:nvPr>
        </p:nvSpPr>
        <p:spPr/>
        <p:txBody>
          <a:bodyPr/>
          <a:lstStyle/>
          <a:p>
            <a:fld id="{BC825DD3-F8EA-8B4C-9EBB-4B822F02D76E}" type="slidenum">
              <a:rPr lang="en-US" smtClean="0"/>
              <a:pPr/>
              <a:t>16</a:t>
            </a:fld>
            <a:endParaRPr lang="en-US" dirty="0"/>
          </a:p>
        </p:txBody>
      </p:sp>
    </p:spTree>
    <p:extLst>
      <p:ext uri="{BB962C8B-B14F-4D97-AF65-F5344CB8AC3E}">
        <p14:creationId xmlns:p14="http://schemas.microsoft.com/office/powerpoint/2010/main" val="3948917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DFB4-399B-4B22-A4B1-26611DE90D3D}"/>
              </a:ext>
            </a:extLst>
          </p:cNvPr>
          <p:cNvSpPr>
            <a:spLocks noGrp="1"/>
          </p:cNvSpPr>
          <p:nvPr>
            <p:ph type="title"/>
          </p:nvPr>
        </p:nvSpPr>
        <p:spPr/>
        <p:txBody>
          <a:bodyPr/>
          <a:lstStyle/>
          <a:p>
            <a:r>
              <a:rPr lang="en-US" b="1" u="sng" dirty="0">
                <a:solidFill>
                  <a:schemeClr val="tx1"/>
                </a:solidFill>
              </a:rPr>
              <a:t>EyeMed Vision Plan</a:t>
            </a:r>
          </a:p>
        </p:txBody>
      </p:sp>
      <p:sp>
        <p:nvSpPr>
          <p:cNvPr id="4" name="Slide Number Placeholder 3">
            <a:extLst>
              <a:ext uri="{FF2B5EF4-FFF2-40B4-BE49-F238E27FC236}">
                <a16:creationId xmlns:a16="http://schemas.microsoft.com/office/drawing/2014/main" id="{C0A3E899-DFF1-4183-89BA-7DB0CEC462B7}"/>
              </a:ext>
            </a:extLst>
          </p:cNvPr>
          <p:cNvSpPr>
            <a:spLocks noGrp="1"/>
          </p:cNvSpPr>
          <p:nvPr>
            <p:ph type="sldNum" sz="quarter" idx="4"/>
          </p:nvPr>
        </p:nvSpPr>
        <p:spPr/>
        <p:txBody>
          <a:bodyPr/>
          <a:lstStyle/>
          <a:p>
            <a:fld id="{BC825DD3-F8EA-8B4C-9EBB-4B822F02D76E}" type="slidenum">
              <a:rPr lang="en-US" smtClean="0"/>
              <a:pPr/>
              <a:t>17</a:t>
            </a:fld>
            <a:endParaRPr lang="en-US" dirty="0"/>
          </a:p>
        </p:txBody>
      </p:sp>
      <p:pic>
        <p:nvPicPr>
          <p:cNvPr id="8" name="Content Placeholder 7">
            <a:extLst>
              <a:ext uri="{FF2B5EF4-FFF2-40B4-BE49-F238E27FC236}">
                <a16:creationId xmlns:a16="http://schemas.microsoft.com/office/drawing/2014/main" id="{18F00D2B-A60D-4A5F-8267-040CF97E9D10}"/>
              </a:ext>
            </a:extLst>
          </p:cNvPr>
          <p:cNvPicPr>
            <a:picLocks noGrp="1" noChangeAspect="1"/>
          </p:cNvPicPr>
          <p:nvPr>
            <p:ph idx="1"/>
          </p:nvPr>
        </p:nvPicPr>
        <p:blipFill>
          <a:blip r:embed="rId2"/>
          <a:stretch>
            <a:fillRect/>
          </a:stretch>
        </p:blipFill>
        <p:spPr>
          <a:xfrm>
            <a:off x="482125" y="894036"/>
            <a:ext cx="5347911" cy="3083563"/>
          </a:xfrm>
        </p:spPr>
      </p:pic>
      <p:pic>
        <p:nvPicPr>
          <p:cNvPr id="10" name="Picture 9">
            <a:extLst>
              <a:ext uri="{FF2B5EF4-FFF2-40B4-BE49-F238E27FC236}">
                <a16:creationId xmlns:a16="http://schemas.microsoft.com/office/drawing/2014/main" id="{8A7D9B9B-322E-4DB0-912C-BA5F5D1E0766}"/>
              </a:ext>
            </a:extLst>
          </p:cNvPr>
          <p:cNvPicPr>
            <a:picLocks noChangeAspect="1"/>
          </p:cNvPicPr>
          <p:nvPr/>
        </p:nvPicPr>
        <p:blipFill>
          <a:blip r:embed="rId3"/>
          <a:stretch>
            <a:fillRect/>
          </a:stretch>
        </p:blipFill>
        <p:spPr>
          <a:xfrm>
            <a:off x="482125" y="3977599"/>
            <a:ext cx="5140922" cy="882065"/>
          </a:xfrm>
          <a:prstGeom prst="rect">
            <a:avLst/>
          </a:prstGeom>
        </p:spPr>
      </p:pic>
      <p:pic>
        <p:nvPicPr>
          <p:cNvPr id="5" name="Picture 4">
            <a:extLst>
              <a:ext uri="{FF2B5EF4-FFF2-40B4-BE49-F238E27FC236}">
                <a16:creationId xmlns:a16="http://schemas.microsoft.com/office/drawing/2014/main" id="{5BCD9278-4BDB-4A0A-A1A4-CBC13EDA11E2}"/>
              </a:ext>
            </a:extLst>
          </p:cNvPr>
          <p:cNvPicPr>
            <a:picLocks noChangeAspect="1"/>
          </p:cNvPicPr>
          <p:nvPr/>
        </p:nvPicPr>
        <p:blipFill>
          <a:blip r:embed="rId4"/>
          <a:stretch>
            <a:fillRect/>
          </a:stretch>
        </p:blipFill>
        <p:spPr>
          <a:xfrm>
            <a:off x="482125" y="4859664"/>
            <a:ext cx="4562475" cy="857250"/>
          </a:xfrm>
          <a:prstGeom prst="rect">
            <a:avLst/>
          </a:prstGeom>
        </p:spPr>
      </p:pic>
    </p:spTree>
    <p:extLst>
      <p:ext uri="{BB962C8B-B14F-4D97-AF65-F5344CB8AC3E}">
        <p14:creationId xmlns:p14="http://schemas.microsoft.com/office/powerpoint/2010/main" val="254434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DFB4-399B-4B22-A4B1-26611DE90D3D}"/>
              </a:ext>
            </a:extLst>
          </p:cNvPr>
          <p:cNvSpPr>
            <a:spLocks noGrp="1"/>
          </p:cNvSpPr>
          <p:nvPr>
            <p:ph type="title"/>
          </p:nvPr>
        </p:nvSpPr>
        <p:spPr/>
        <p:txBody>
          <a:bodyPr/>
          <a:lstStyle/>
          <a:p>
            <a:r>
              <a:rPr lang="en-US" b="1" u="sng" dirty="0">
                <a:solidFill>
                  <a:schemeClr val="tx1"/>
                </a:solidFill>
              </a:rPr>
              <a:t>Dependent Coverage </a:t>
            </a:r>
          </a:p>
        </p:txBody>
      </p:sp>
      <p:sp>
        <p:nvSpPr>
          <p:cNvPr id="3" name="Content Placeholder 2">
            <a:extLst>
              <a:ext uri="{FF2B5EF4-FFF2-40B4-BE49-F238E27FC236}">
                <a16:creationId xmlns:a16="http://schemas.microsoft.com/office/drawing/2014/main" id="{AC4B5E85-EDD2-4489-A2BA-053BFBB28D74}"/>
              </a:ext>
            </a:extLst>
          </p:cNvPr>
          <p:cNvSpPr>
            <a:spLocks noGrp="1"/>
          </p:cNvSpPr>
          <p:nvPr>
            <p:ph idx="1"/>
          </p:nvPr>
        </p:nvSpPr>
        <p:spPr/>
        <p:txBody>
          <a:bodyPr/>
          <a:lstStyle/>
          <a:p>
            <a:r>
              <a:rPr lang="en-US" dirty="0"/>
              <a:t>Students/Learners will be able to add their eligible dependents to medical, dental, and vision coverage during the annual open enrollment period each year.</a:t>
            </a:r>
          </a:p>
          <a:p>
            <a:pPr lvl="1"/>
            <a:r>
              <a:rPr lang="en-US" dirty="0"/>
              <a:t>AHP will collect payment for dependent coverage at the time of enrollment</a:t>
            </a:r>
          </a:p>
          <a:p>
            <a:pPr lvl="1"/>
            <a:r>
              <a:rPr lang="en-US" dirty="0"/>
              <a:t>Once a dependent is added to coverage and payment is collected, no refunds will be given.</a:t>
            </a:r>
          </a:p>
          <a:p>
            <a:endParaRPr lang="en-US" dirty="0"/>
          </a:p>
        </p:txBody>
      </p:sp>
      <p:sp>
        <p:nvSpPr>
          <p:cNvPr id="4" name="Slide Number Placeholder 3">
            <a:extLst>
              <a:ext uri="{FF2B5EF4-FFF2-40B4-BE49-F238E27FC236}">
                <a16:creationId xmlns:a16="http://schemas.microsoft.com/office/drawing/2014/main" id="{C0A3E899-DFF1-4183-89BA-7DB0CEC462B7}"/>
              </a:ext>
            </a:extLst>
          </p:cNvPr>
          <p:cNvSpPr>
            <a:spLocks noGrp="1"/>
          </p:cNvSpPr>
          <p:nvPr>
            <p:ph type="sldNum" sz="quarter" idx="4"/>
          </p:nvPr>
        </p:nvSpPr>
        <p:spPr/>
        <p:txBody>
          <a:bodyPr/>
          <a:lstStyle/>
          <a:p>
            <a:fld id="{BC825DD3-F8EA-8B4C-9EBB-4B822F02D76E}" type="slidenum">
              <a:rPr lang="en-US" smtClean="0"/>
              <a:pPr/>
              <a:t>18</a:t>
            </a:fld>
            <a:endParaRPr lang="en-US" dirty="0"/>
          </a:p>
        </p:txBody>
      </p:sp>
    </p:spTree>
    <p:extLst>
      <p:ext uri="{BB962C8B-B14F-4D97-AF65-F5344CB8AC3E}">
        <p14:creationId xmlns:p14="http://schemas.microsoft.com/office/powerpoint/2010/main" val="2178448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EDCC-F7D1-49C4-A237-8C1CFF50D57E}"/>
              </a:ext>
            </a:extLst>
          </p:cNvPr>
          <p:cNvSpPr>
            <a:spLocks noGrp="1"/>
          </p:cNvSpPr>
          <p:nvPr>
            <p:ph type="title"/>
          </p:nvPr>
        </p:nvSpPr>
        <p:spPr/>
        <p:txBody>
          <a:bodyPr/>
          <a:lstStyle/>
          <a:p>
            <a:r>
              <a:rPr lang="en-US" b="1" u="sng" dirty="0">
                <a:solidFill>
                  <a:schemeClr val="tx1"/>
                </a:solidFill>
              </a:rPr>
              <a:t>Qualified Life Events (QLEs) </a:t>
            </a:r>
          </a:p>
        </p:txBody>
      </p:sp>
      <p:sp>
        <p:nvSpPr>
          <p:cNvPr id="3" name="Content Placeholder 2">
            <a:extLst>
              <a:ext uri="{FF2B5EF4-FFF2-40B4-BE49-F238E27FC236}">
                <a16:creationId xmlns:a16="http://schemas.microsoft.com/office/drawing/2014/main" id="{AA44EC74-5FC4-491B-A3D4-BB1FF933500F}"/>
              </a:ext>
            </a:extLst>
          </p:cNvPr>
          <p:cNvSpPr>
            <a:spLocks noGrp="1"/>
          </p:cNvSpPr>
          <p:nvPr>
            <p:ph idx="1"/>
          </p:nvPr>
        </p:nvSpPr>
        <p:spPr/>
        <p:txBody>
          <a:bodyPr>
            <a:normAutofit fontScale="92500" lnSpcReduction="20000"/>
          </a:bodyPr>
          <a:lstStyle/>
          <a:p>
            <a:r>
              <a:rPr lang="en-US" dirty="0"/>
              <a:t>Students/Learners will be able to process a qualified life event to enroll into the plan within 30 days of the life event directly on the AHP website</a:t>
            </a:r>
          </a:p>
          <a:p>
            <a:r>
              <a:rPr lang="en-US" dirty="0"/>
              <a:t>Common QLEs are: </a:t>
            </a:r>
          </a:p>
          <a:p>
            <a:pPr lvl="1"/>
            <a:r>
              <a:rPr lang="en-US" dirty="0"/>
              <a:t>Marriage</a:t>
            </a:r>
          </a:p>
          <a:p>
            <a:pPr lvl="1"/>
            <a:r>
              <a:rPr lang="en-US" dirty="0"/>
              <a:t>Birth or adoption of a child</a:t>
            </a:r>
          </a:p>
          <a:p>
            <a:pPr lvl="1"/>
            <a:r>
              <a:rPr lang="en-US" dirty="0"/>
              <a:t>Loss of other coverage due to the loss of employment (spouse/domestic partner) </a:t>
            </a:r>
          </a:p>
          <a:p>
            <a:pPr lvl="1"/>
            <a:r>
              <a:rPr lang="en-US" dirty="0"/>
              <a:t>Divorce or termination of domestic partnership</a:t>
            </a:r>
          </a:p>
          <a:p>
            <a:pPr lvl="1"/>
            <a:r>
              <a:rPr lang="en-US" dirty="0"/>
              <a:t>Death of your spouse/domestic partner or other dependent</a:t>
            </a:r>
          </a:p>
          <a:p>
            <a:pPr lvl="1"/>
            <a:r>
              <a:rPr lang="en-US" dirty="0"/>
              <a:t>Spouse/partner/children moving to or from the USA (3 or more months)</a:t>
            </a:r>
          </a:p>
          <a:p>
            <a:r>
              <a:rPr lang="en-US" dirty="0"/>
              <a:t>*AHP will be reaching out to students/learners the month before they turn 26 to remind them that they may need to enroll in other coverage if currently covered by a parents plan</a:t>
            </a:r>
          </a:p>
          <a:p>
            <a:endParaRPr lang="en-US" dirty="0"/>
          </a:p>
        </p:txBody>
      </p:sp>
      <p:sp>
        <p:nvSpPr>
          <p:cNvPr id="4" name="Slide Number Placeholder 3">
            <a:extLst>
              <a:ext uri="{FF2B5EF4-FFF2-40B4-BE49-F238E27FC236}">
                <a16:creationId xmlns:a16="http://schemas.microsoft.com/office/drawing/2014/main" id="{38A4F6D4-F2D7-4127-BD22-91D06A60C96D}"/>
              </a:ext>
            </a:extLst>
          </p:cNvPr>
          <p:cNvSpPr>
            <a:spLocks noGrp="1"/>
          </p:cNvSpPr>
          <p:nvPr>
            <p:ph type="sldNum" sz="quarter" idx="4"/>
          </p:nvPr>
        </p:nvSpPr>
        <p:spPr/>
        <p:txBody>
          <a:bodyPr/>
          <a:lstStyle/>
          <a:p>
            <a:fld id="{BC825DD3-F8EA-8B4C-9EBB-4B822F02D76E}" type="slidenum">
              <a:rPr lang="en-US" smtClean="0"/>
              <a:pPr/>
              <a:t>19</a:t>
            </a:fld>
            <a:endParaRPr lang="en-US" dirty="0"/>
          </a:p>
        </p:txBody>
      </p:sp>
    </p:spTree>
    <p:extLst>
      <p:ext uri="{BB962C8B-B14F-4D97-AF65-F5344CB8AC3E}">
        <p14:creationId xmlns:p14="http://schemas.microsoft.com/office/powerpoint/2010/main" val="344677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35F38D-9F2D-45DB-AE4B-6D78A4A2A56F}"/>
              </a:ext>
            </a:extLst>
          </p:cNvPr>
          <p:cNvSpPr>
            <a:spLocks noGrp="1"/>
          </p:cNvSpPr>
          <p:nvPr>
            <p:ph idx="1"/>
          </p:nvPr>
        </p:nvSpPr>
        <p:spPr>
          <a:xfrm>
            <a:off x="681038" y="1291590"/>
            <a:ext cx="9224961" cy="4697047"/>
          </a:xfrm>
        </p:spPr>
        <p:txBody>
          <a:bodyPr>
            <a:normAutofit fontScale="77500" lnSpcReduction="20000"/>
          </a:bodyPr>
          <a:lstStyle/>
          <a:p>
            <a:pPr marL="0" indent="0">
              <a:buNone/>
            </a:pPr>
            <a:endParaRPr lang="en-US" b="1" dirty="0"/>
          </a:p>
          <a:p>
            <a:pPr marL="0" indent="0">
              <a:buNone/>
            </a:pPr>
            <a:endParaRPr lang="en-US" b="1" dirty="0"/>
          </a:p>
          <a:p>
            <a:pPr marL="0" indent="0">
              <a:buNone/>
            </a:pPr>
            <a:endParaRPr lang="en-US" b="1" dirty="0"/>
          </a:p>
          <a:p>
            <a:pPr marL="0" indent="0">
              <a:buNone/>
            </a:pPr>
            <a:r>
              <a:rPr lang="en-US" b="1" dirty="0"/>
              <a:t>							</a:t>
            </a:r>
          </a:p>
          <a:p>
            <a:pPr marL="0" indent="0">
              <a:buNone/>
            </a:pPr>
            <a:r>
              <a:rPr lang="en-US" b="1" dirty="0"/>
              <a:t>        Chrissy St. Clair	  		                                  Jamie Karl</a:t>
            </a:r>
          </a:p>
          <a:p>
            <a:pPr marL="0" indent="0">
              <a:buNone/>
            </a:pPr>
            <a:r>
              <a:rPr lang="en-US" sz="1900" b="1" dirty="0"/>
              <a:t>   Manager, Student Benefits</a:t>
            </a:r>
            <a:r>
              <a:rPr lang="en-US" sz="2200" b="1" dirty="0"/>
              <a:t>		 </a:t>
            </a:r>
            <a:r>
              <a:rPr lang="en-US" b="1" dirty="0"/>
              <a:t>	                        </a:t>
            </a:r>
            <a:r>
              <a:rPr lang="en-US" sz="1900" b="1" dirty="0"/>
              <a:t>Sr. Analyst Student Benefits</a:t>
            </a:r>
          </a:p>
          <a:p>
            <a:pPr marL="0" indent="0">
              <a:buNone/>
            </a:pPr>
            <a:r>
              <a:rPr lang="en-US" b="1" dirty="0"/>
              <a:t>  		</a:t>
            </a:r>
            <a:r>
              <a:rPr lang="en-US" dirty="0"/>
              <a:t>	</a:t>
            </a:r>
            <a:r>
              <a:rPr lang="en-US" b="1" dirty="0"/>
              <a:t>             </a:t>
            </a:r>
          </a:p>
          <a:p>
            <a:pPr marL="0" indent="0">
              <a:buNone/>
            </a:pPr>
            <a:r>
              <a:rPr lang="en-US" b="1" dirty="0"/>
              <a:t>			           </a:t>
            </a:r>
          </a:p>
          <a:p>
            <a:pPr marL="0" indent="0">
              <a:buNone/>
            </a:pPr>
            <a:r>
              <a:rPr lang="en-US" b="1" dirty="0"/>
              <a:t>			           Derrell Owens</a:t>
            </a:r>
          </a:p>
          <a:p>
            <a:pPr marL="0" indent="0">
              <a:buNone/>
            </a:pPr>
            <a:r>
              <a:rPr lang="en-US" dirty="0"/>
              <a:t>			</a:t>
            </a:r>
            <a:r>
              <a:rPr lang="en-US" sz="2400" b="1" dirty="0"/>
              <a:t>     </a:t>
            </a:r>
            <a:r>
              <a:rPr lang="en-US" sz="1900" b="1" dirty="0"/>
              <a:t>Sr. Analyst Student Benefits</a:t>
            </a:r>
          </a:p>
          <a:p>
            <a:pPr marL="0" indent="0">
              <a:buNone/>
            </a:pPr>
            <a:endParaRPr lang="en-US" sz="1900" dirty="0"/>
          </a:p>
          <a:p>
            <a:pPr marL="0" indent="0">
              <a:buNone/>
            </a:pPr>
            <a:r>
              <a:rPr lang="en-US" dirty="0"/>
              <a:t>			</a:t>
            </a:r>
            <a:r>
              <a:rPr lang="en-US" b="1" dirty="0"/>
              <a:t>Visit: </a:t>
            </a:r>
            <a:r>
              <a:rPr lang="en-US" dirty="0">
                <a:hlinkClick r:id="rId2"/>
              </a:rPr>
              <a:t>jhu.mycare26.com</a:t>
            </a:r>
            <a:endParaRPr lang="en-US" dirty="0"/>
          </a:p>
          <a:p>
            <a:pPr marL="0" indent="0">
              <a:buNone/>
            </a:pPr>
            <a:r>
              <a:rPr lang="en-US" b="1" dirty="0"/>
              <a:t>	            	 Call: </a:t>
            </a:r>
            <a:r>
              <a:rPr lang="en-US" dirty="0"/>
              <a:t>Academic Health Plans (AHP) 855-423-1678 	</a:t>
            </a:r>
            <a:endParaRPr lang="en-US" b="1" u="sng" dirty="0">
              <a:hlinkClick r:id="" action="ppaction://noaction"/>
            </a:endParaRPr>
          </a:p>
          <a:p>
            <a:endParaRPr lang="en-US" b="1" u="sng" dirty="0">
              <a:hlinkClick r:id="" action="ppaction://noaction"/>
            </a:endParaRPr>
          </a:p>
        </p:txBody>
      </p:sp>
      <p:sp>
        <p:nvSpPr>
          <p:cNvPr id="4" name="Slide Number Placeholder 3">
            <a:extLst>
              <a:ext uri="{FF2B5EF4-FFF2-40B4-BE49-F238E27FC236}">
                <a16:creationId xmlns:a16="http://schemas.microsoft.com/office/drawing/2014/main" id="{F9612FD5-61C7-4D90-A84B-83695A982DFA}"/>
              </a:ext>
            </a:extLst>
          </p:cNvPr>
          <p:cNvSpPr>
            <a:spLocks noGrp="1"/>
          </p:cNvSpPr>
          <p:nvPr>
            <p:ph type="sldNum" sz="quarter" idx="4"/>
          </p:nvPr>
        </p:nvSpPr>
        <p:spPr/>
        <p:txBody>
          <a:bodyPr/>
          <a:lstStyle/>
          <a:p>
            <a:fld id="{BC825DD3-F8EA-8B4C-9EBB-4B822F02D76E}" type="slidenum">
              <a:rPr lang="en-US" smtClean="0"/>
              <a:pPr/>
              <a:t>2</a:t>
            </a:fld>
            <a:endParaRPr lang="en-US" dirty="0"/>
          </a:p>
        </p:txBody>
      </p:sp>
      <p:pic>
        <p:nvPicPr>
          <p:cNvPr id="7" name="Picture 6">
            <a:extLst>
              <a:ext uri="{FF2B5EF4-FFF2-40B4-BE49-F238E27FC236}">
                <a16:creationId xmlns:a16="http://schemas.microsoft.com/office/drawing/2014/main" id="{A9570EB5-A71F-4F88-A8A8-002C1E21D096}"/>
              </a:ext>
            </a:extLst>
          </p:cNvPr>
          <p:cNvPicPr>
            <a:picLocks noChangeAspect="1"/>
          </p:cNvPicPr>
          <p:nvPr/>
        </p:nvPicPr>
        <p:blipFill>
          <a:blip r:embed="rId3"/>
          <a:stretch>
            <a:fillRect/>
          </a:stretch>
        </p:blipFill>
        <p:spPr>
          <a:xfrm>
            <a:off x="2898249" y="0"/>
            <a:ext cx="3935931" cy="2432108"/>
          </a:xfrm>
          <a:prstGeom prst="rect">
            <a:avLst/>
          </a:prstGeom>
        </p:spPr>
      </p:pic>
      <p:pic>
        <p:nvPicPr>
          <p:cNvPr id="11" name="Picture 10">
            <a:extLst>
              <a:ext uri="{FF2B5EF4-FFF2-40B4-BE49-F238E27FC236}">
                <a16:creationId xmlns:a16="http://schemas.microsoft.com/office/drawing/2014/main" id="{C61A199B-7F1C-4203-844F-AAD94DFB8887}"/>
              </a:ext>
            </a:extLst>
          </p:cNvPr>
          <p:cNvPicPr>
            <a:picLocks noChangeAspect="1"/>
          </p:cNvPicPr>
          <p:nvPr/>
        </p:nvPicPr>
        <p:blipFill>
          <a:blip r:embed="rId4"/>
          <a:stretch>
            <a:fillRect/>
          </a:stretch>
        </p:blipFill>
        <p:spPr>
          <a:xfrm>
            <a:off x="6726916" y="505602"/>
            <a:ext cx="2165413" cy="2103120"/>
          </a:xfrm>
          <a:prstGeom prst="rect">
            <a:avLst/>
          </a:prstGeom>
        </p:spPr>
      </p:pic>
      <p:pic>
        <p:nvPicPr>
          <p:cNvPr id="13" name="Picture 12">
            <a:extLst>
              <a:ext uri="{FF2B5EF4-FFF2-40B4-BE49-F238E27FC236}">
                <a16:creationId xmlns:a16="http://schemas.microsoft.com/office/drawing/2014/main" id="{C2DFC178-52E5-402D-A342-776517CB3E5C}"/>
              </a:ext>
            </a:extLst>
          </p:cNvPr>
          <p:cNvPicPr>
            <a:picLocks noChangeAspect="1"/>
          </p:cNvPicPr>
          <p:nvPr/>
        </p:nvPicPr>
        <p:blipFill>
          <a:blip r:embed="rId5"/>
          <a:stretch>
            <a:fillRect/>
          </a:stretch>
        </p:blipFill>
        <p:spPr>
          <a:xfrm>
            <a:off x="1112780" y="466634"/>
            <a:ext cx="2070549" cy="2181057"/>
          </a:xfrm>
          <a:prstGeom prst="rect">
            <a:avLst/>
          </a:prstGeom>
        </p:spPr>
      </p:pic>
      <p:pic>
        <p:nvPicPr>
          <p:cNvPr id="15" name="Picture 14">
            <a:extLst>
              <a:ext uri="{FF2B5EF4-FFF2-40B4-BE49-F238E27FC236}">
                <a16:creationId xmlns:a16="http://schemas.microsoft.com/office/drawing/2014/main" id="{8F469392-A5A6-444E-9BDF-9070ABD3496D}"/>
              </a:ext>
            </a:extLst>
          </p:cNvPr>
          <p:cNvPicPr>
            <a:picLocks noChangeAspect="1"/>
          </p:cNvPicPr>
          <p:nvPr/>
        </p:nvPicPr>
        <p:blipFill>
          <a:blip r:embed="rId6"/>
          <a:stretch>
            <a:fillRect/>
          </a:stretch>
        </p:blipFill>
        <p:spPr>
          <a:xfrm>
            <a:off x="3675293" y="2114026"/>
            <a:ext cx="2381844" cy="1908630"/>
          </a:xfrm>
          <a:prstGeom prst="rect">
            <a:avLst/>
          </a:prstGeom>
        </p:spPr>
      </p:pic>
    </p:spTree>
    <p:extLst>
      <p:ext uri="{BB962C8B-B14F-4D97-AF65-F5344CB8AC3E}">
        <p14:creationId xmlns:p14="http://schemas.microsoft.com/office/powerpoint/2010/main" val="3722845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4B043-A310-47A6-B676-506124EB022D}"/>
              </a:ext>
            </a:extLst>
          </p:cNvPr>
          <p:cNvSpPr>
            <a:spLocks noGrp="1"/>
          </p:cNvSpPr>
          <p:nvPr>
            <p:ph type="title"/>
          </p:nvPr>
        </p:nvSpPr>
        <p:spPr/>
        <p:txBody>
          <a:bodyPr/>
          <a:lstStyle/>
          <a:p>
            <a:r>
              <a:rPr lang="en-US" b="1" u="sng" dirty="0">
                <a:solidFill>
                  <a:schemeClr val="tx1"/>
                </a:solidFill>
              </a:rPr>
              <a:t>Contact information</a:t>
            </a:r>
          </a:p>
        </p:txBody>
      </p:sp>
      <p:sp>
        <p:nvSpPr>
          <p:cNvPr id="3" name="Content Placeholder 2">
            <a:extLst>
              <a:ext uri="{FF2B5EF4-FFF2-40B4-BE49-F238E27FC236}">
                <a16:creationId xmlns:a16="http://schemas.microsoft.com/office/drawing/2014/main" id="{C535F38D-9F2D-45DB-AE4B-6D78A4A2A56F}"/>
              </a:ext>
            </a:extLst>
          </p:cNvPr>
          <p:cNvSpPr>
            <a:spLocks noGrp="1"/>
          </p:cNvSpPr>
          <p:nvPr>
            <p:ph idx="1"/>
          </p:nvPr>
        </p:nvSpPr>
        <p:spPr/>
        <p:txBody>
          <a:bodyPr>
            <a:normAutofit/>
          </a:bodyPr>
          <a:lstStyle/>
          <a:p>
            <a:r>
              <a:rPr lang="en-US" dirty="0"/>
              <a:t>Academic Health Plans </a:t>
            </a:r>
          </a:p>
          <a:p>
            <a:pPr lvl="1"/>
            <a:r>
              <a:rPr lang="en-US" dirty="0"/>
              <a:t>Phone: 855.423.1678</a:t>
            </a:r>
          </a:p>
          <a:p>
            <a:pPr lvl="1"/>
            <a:r>
              <a:rPr lang="en-US" dirty="0"/>
              <a:t>Website: jhu.myCare26.com</a:t>
            </a:r>
          </a:p>
          <a:p>
            <a:pPr lvl="1"/>
            <a:r>
              <a:rPr lang="en-US" dirty="0"/>
              <a:t>Help: help.ahpcare.com </a:t>
            </a:r>
          </a:p>
          <a:p>
            <a:pPr lvl="1"/>
            <a:endParaRPr lang="en-US" dirty="0"/>
          </a:p>
          <a:p>
            <a:r>
              <a:rPr lang="en-US" dirty="0"/>
              <a:t>JHU Central Student/Learner Benefits Team </a:t>
            </a:r>
          </a:p>
          <a:p>
            <a:pPr lvl="1"/>
            <a:r>
              <a:rPr lang="en-US" dirty="0">
                <a:hlinkClick r:id="rId2"/>
              </a:rPr>
              <a:t>JHUStudentBenefits@jhu.edu</a:t>
            </a:r>
            <a:endParaRPr lang="en-US" dirty="0"/>
          </a:p>
          <a:p>
            <a:pPr lvl="1"/>
            <a:r>
              <a:rPr lang="en-US" dirty="0">
                <a:hlinkClick r:id="rId3"/>
              </a:rPr>
              <a:t>HouseStaffBenefits@jhu.edu</a:t>
            </a:r>
            <a:endParaRPr lang="en-US" dirty="0"/>
          </a:p>
          <a:p>
            <a:pPr lvl="1"/>
            <a:r>
              <a:rPr lang="en-US" dirty="0">
                <a:hlinkClick r:id="rId4"/>
              </a:rPr>
              <a:t>PostdocBenefits@jhu.edu</a:t>
            </a:r>
            <a:r>
              <a:rPr lang="en-US" dirty="0"/>
              <a:t> </a:t>
            </a:r>
          </a:p>
          <a:p>
            <a:endParaRPr lang="en-US" b="1" u="sng" dirty="0">
              <a:hlinkClick r:id="rId5"/>
            </a:endParaRPr>
          </a:p>
        </p:txBody>
      </p:sp>
      <p:sp>
        <p:nvSpPr>
          <p:cNvPr id="4" name="Slide Number Placeholder 3">
            <a:extLst>
              <a:ext uri="{FF2B5EF4-FFF2-40B4-BE49-F238E27FC236}">
                <a16:creationId xmlns:a16="http://schemas.microsoft.com/office/drawing/2014/main" id="{F9612FD5-61C7-4D90-A84B-83695A982DFA}"/>
              </a:ext>
            </a:extLst>
          </p:cNvPr>
          <p:cNvSpPr>
            <a:spLocks noGrp="1"/>
          </p:cNvSpPr>
          <p:nvPr>
            <p:ph type="sldNum" sz="quarter" idx="4"/>
          </p:nvPr>
        </p:nvSpPr>
        <p:spPr/>
        <p:txBody>
          <a:bodyPr/>
          <a:lstStyle/>
          <a:p>
            <a:fld id="{BC825DD3-F8EA-8B4C-9EBB-4B822F02D76E}" type="slidenum">
              <a:rPr lang="en-US" smtClean="0"/>
              <a:pPr/>
              <a:t>20</a:t>
            </a:fld>
            <a:endParaRPr lang="en-US" dirty="0"/>
          </a:p>
        </p:txBody>
      </p:sp>
    </p:spTree>
    <p:extLst>
      <p:ext uri="{BB962C8B-B14F-4D97-AF65-F5344CB8AC3E}">
        <p14:creationId xmlns:p14="http://schemas.microsoft.com/office/powerpoint/2010/main" val="324680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F79F-4DB5-4CDD-BD0F-7701C35400FA}"/>
              </a:ext>
            </a:extLst>
          </p:cNvPr>
          <p:cNvSpPr>
            <a:spLocks noGrp="1"/>
          </p:cNvSpPr>
          <p:nvPr>
            <p:ph type="title"/>
          </p:nvPr>
        </p:nvSpPr>
        <p:spPr/>
        <p:txBody>
          <a:bodyPr/>
          <a:lstStyle/>
          <a:p>
            <a:r>
              <a:rPr lang="en-US" b="1" u="sng" dirty="0">
                <a:solidFill>
                  <a:schemeClr val="tx1"/>
                </a:solidFill>
              </a:rPr>
              <a:t>What is health insurance?</a:t>
            </a:r>
          </a:p>
        </p:txBody>
      </p:sp>
      <p:sp>
        <p:nvSpPr>
          <p:cNvPr id="3" name="Content Placeholder 2">
            <a:extLst>
              <a:ext uri="{FF2B5EF4-FFF2-40B4-BE49-F238E27FC236}">
                <a16:creationId xmlns:a16="http://schemas.microsoft.com/office/drawing/2014/main" id="{F807529C-51C3-4945-8CD5-FA15BD58CC24}"/>
              </a:ext>
            </a:extLst>
          </p:cNvPr>
          <p:cNvSpPr>
            <a:spLocks noGrp="1"/>
          </p:cNvSpPr>
          <p:nvPr>
            <p:ph idx="1"/>
          </p:nvPr>
        </p:nvSpPr>
        <p:spPr/>
        <p:txBody>
          <a:bodyPr>
            <a:normAutofit fontScale="92500" lnSpcReduction="20000"/>
          </a:bodyPr>
          <a:lstStyle/>
          <a:p>
            <a:pPr marL="0" indent="0">
              <a:buNone/>
            </a:pPr>
            <a:r>
              <a:rPr lang="en-US" b="1" dirty="0"/>
              <a:t>To understand health insurance, think about car insurance...</a:t>
            </a:r>
          </a:p>
          <a:p>
            <a:r>
              <a:rPr lang="en-US" dirty="0"/>
              <a:t>Car insurance protects you if you have an accident. It protects you from the unknown possibilities in life. Well health insurance is a lot like this!</a:t>
            </a:r>
          </a:p>
          <a:p>
            <a:r>
              <a:rPr lang="en-US" dirty="0"/>
              <a:t>Health insurance refers to a variety of insurance policies, ranging from those that cover the costs of doctors, hospitals and prescriptions to those that meet a specific need—like dental or vision coverage.  When most of us say health insurance we mean medical, but please know that dental and vision coverage is available but are additional policies. </a:t>
            </a:r>
          </a:p>
          <a:p>
            <a:r>
              <a:rPr lang="en-US" dirty="0"/>
              <a:t>Medical Insurance helps you pay for doctors, hospitals, medications and so much more in the event you are sick or have an accident. It also protects you from getting sick. You have your yearly check-ups, vaccinations, wellness programs, etc. </a:t>
            </a:r>
          </a:p>
          <a:p>
            <a:endParaRPr lang="en-US" dirty="0"/>
          </a:p>
        </p:txBody>
      </p:sp>
      <p:sp>
        <p:nvSpPr>
          <p:cNvPr id="4" name="Slide Number Placeholder 3">
            <a:extLst>
              <a:ext uri="{FF2B5EF4-FFF2-40B4-BE49-F238E27FC236}">
                <a16:creationId xmlns:a16="http://schemas.microsoft.com/office/drawing/2014/main" id="{336569AC-4861-4B1B-8B22-5FD929B1F450}"/>
              </a:ext>
            </a:extLst>
          </p:cNvPr>
          <p:cNvSpPr>
            <a:spLocks noGrp="1"/>
          </p:cNvSpPr>
          <p:nvPr>
            <p:ph type="sldNum" sz="quarter" idx="4"/>
          </p:nvPr>
        </p:nvSpPr>
        <p:spPr/>
        <p:txBody>
          <a:bodyPr/>
          <a:lstStyle/>
          <a:p>
            <a:fld id="{BC825DD3-F8EA-8B4C-9EBB-4B822F02D76E}" type="slidenum">
              <a:rPr lang="en-US" smtClean="0"/>
              <a:pPr/>
              <a:t>3</a:t>
            </a:fld>
            <a:endParaRPr lang="en-US" dirty="0"/>
          </a:p>
        </p:txBody>
      </p:sp>
    </p:spTree>
    <p:extLst>
      <p:ext uri="{BB962C8B-B14F-4D97-AF65-F5344CB8AC3E}">
        <p14:creationId xmlns:p14="http://schemas.microsoft.com/office/powerpoint/2010/main" val="52662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7084-3A70-40FF-ABA3-BD14BAF19D1B}"/>
              </a:ext>
            </a:extLst>
          </p:cNvPr>
          <p:cNvSpPr>
            <a:spLocks noGrp="1"/>
          </p:cNvSpPr>
          <p:nvPr>
            <p:ph type="title"/>
          </p:nvPr>
        </p:nvSpPr>
        <p:spPr/>
        <p:txBody>
          <a:bodyPr/>
          <a:lstStyle/>
          <a:p>
            <a:br>
              <a:rPr lang="en-US" b="1" dirty="0"/>
            </a:br>
            <a:r>
              <a:rPr lang="en-US" b="1" u="sng" dirty="0">
                <a:solidFill>
                  <a:schemeClr val="tx1"/>
                </a:solidFill>
              </a:rPr>
              <a:t>How does health insurance work?</a:t>
            </a:r>
            <a:br>
              <a:rPr lang="en-US" b="1" dirty="0"/>
            </a:br>
            <a:endParaRPr lang="en-US" dirty="0"/>
          </a:p>
        </p:txBody>
      </p:sp>
      <p:sp>
        <p:nvSpPr>
          <p:cNvPr id="3" name="Content Placeholder 2">
            <a:extLst>
              <a:ext uri="{FF2B5EF4-FFF2-40B4-BE49-F238E27FC236}">
                <a16:creationId xmlns:a16="http://schemas.microsoft.com/office/drawing/2014/main" id="{6777B88A-00C3-4A71-975C-3B0A04493C5B}"/>
              </a:ext>
            </a:extLst>
          </p:cNvPr>
          <p:cNvSpPr>
            <a:spLocks noGrp="1"/>
          </p:cNvSpPr>
          <p:nvPr>
            <p:ph idx="1"/>
          </p:nvPr>
        </p:nvSpPr>
        <p:spPr/>
        <p:txBody>
          <a:bodyPr>
            <a:normAutofit lnSpcReduction="10000"/>
          </a:bodyPr>
          <a:lstStyle/>
          <a:p>
            <a:r>
              <a:rPr lang="en-US" dirty="0"/>
              <a:t>When you enroll into coverage, you become a member of that health plan. All members pay a premium and those monies are used to defray medical expenses.</a:t>
            </a:r>
          </a:p>
          <a:p>
            <a:r>
              <a:rPr lang="en-US" dirty="0"/>
              <a:t>In return for your premium, the insurance company agrees to share the cost of covered medical services with you. This is called “cost sharing”</a:t>
            </a:r>
          </a:p>
          <a:p>
            <a:r>
              <a:rPr lang="en-US" dirty="0"/>
              <a:t>Cost sharing means your health insurance covers some of the cost and so do you. </a:t>
            </a:r>
          </a:p>
          <a:p>
            <a:r>
              <a:rPr lang="en-US" dirty="0"/>
              <a:t>Those services are listed in your policy along with your out-of-pocket cost for each service—a deductible, co-pay or coinsurance.</a:t>
            </a:r>
          </a:p>
          <a:p>
            <a:pPr marL="0" indent="0">
              <a:buNone/>
            </a:pPr>
            <a:endParaRPr lang="en-US" dirty="0"/>
          </a:p>
        </p:txBody>
      </p:sp>
      <p:sp>
        <p:nvSpPr>
          <p:cNvPr id="4" name="Slide Number Placeholder 3">
            <a:extLst>
              <a:ext uri="{FF2B5EF4-FFF2-40B4-BE49-F238E27FC236}">
                <a16:creationId xmlns:a16="http://schemas.microsoft.com/office/drawing/2014/main" id="{4B9091CB-8661-4136-A519-2E67247164F0}"/>
              </a:ext>
            </a:extLst>
          </p:cNvPr>
          <p:cNvSpPr>
            <a:spLocks noGrp="1"/>
          </p:cNvSpPr>
          <p:nvPr>
            <p:ph type="sldNum" sz="quarter" idx="4"/>
          </p:nvPr>
        </p:nvSpPr>
        <p:spPr/>
        <p:txBody>
          <a:bodyPr/>
          <a:lstStyle/>
          <a:p>
            <a:fld id="{BC825DD3-F8EA-8B4C-9EBB-4B822F02D76E}" type="slidenum">
              <a:rPr lang="en-US" smtClean="0"/>
              <a:pPr/>
              <a:t>4</a:t>
            </a:fld>
            <a:endParaRPr lang="en-US" dirty="0"/>
          </a:p>
        </p:txBody>
      </p:sp>
    </p:spTree>
    <p:extLst>
      <p:ext uri="{BB962C8B-B14F-4D97-AF65-F5344CB8AC3E}">
        <p14:creationId xmlns:p14="http://schemas.microsoft.com/office/powerpoint/2010/main" val="236072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7E07-CAF3-4BF3-9DAF-B2248FA4049C}"/>
              </a:ext>
            </a:extLst>
          </p:cNvPr>
          <p:cNvSpPr>
            <a:spLocks noGrp="1"/>
          </p:cNvSpPr>
          <p:nvPr>
            <p:ph type="title"/>
          </p:nvPr>
        </p:nvSpPr>
        <p:spPr/>
        <p:txBody>
          <a:bodyPr/>
          <a:lstStyle/>
          <a:p>
            <a:br>
              <a:rPr lang="en-US" b="1" dirty="0"/>
            </a:br>
            <a:r>
              <a:rPr lang="en-US" b="1" u="sng" dirty="0">
                <a:solidFill>
                  <a:schemeClr val="tx1"/>
                </a:solidFill>
              </a:rPr>
              <a:t>What is a deductible or co-pay?</a:t>
            </a:r>
            <a:br>
              <a:rPr lang="en-US" b="1" dirty="0"/>
            </a:br>
            <a:endParaRPr lang="en-US" dirty="0"/>
          </a:p>
        </p:txBody>
      </p:sp>
      <p:sp>
        <p:nvSpPr>
          <p:cNvPr id="3" name="Content Placeholder 2">
            <a:extLst>
              <a:ext uri="{FF2B5EF4-FFF2-40B4-BE49-F238E27FC236}">
                <a16:creationId xmlns:a16="http://schemas.microsoft.com/office/drawing/2014/main" id="{1C197731-E76F-4225-B4CE-08F1D1C6DEFB}"/>
              </a:ext>
            </a:extLst>
          </p:cNvPr>
          <p:cNvSpPr>
            <a:spLocks noGrp="1"/>
          </p:cNvSpPr>
          <p:nvPr>
            <p:ph idx="1"/>
          </p:nvPr>
        </p:nvSpPr>
        <p:spPr/>
        <p:txBody>
          <a:bodyPr>
            <a:normAutofit fontScale="92500"/>
          </a:bodyPr>
          <a:lstStyle/>
          <a:p>
            <a:r>
              <a:rPr lang="en-US" b="1" dirty="0"/>
              <a:t>Deductible</a:t>
            </a:r>
            <a:r>
              <a:rPr lang="en-US" dirty="0"/>
              <a:t> – The amount you must pay first before insurance starts to pay for some of your health care. This is a part of cost sharing. </a:t>
            </a:r>
            <a:r>
              <a:rPr lang="en-US" i="1" u="sng" dirty="0"/>
              <a:t>Example:</a:t>
            </a:r>
            <a:r>
              <a:rPr lang="en-US" i="1" dirty="0"/>
              <a:t> Your health coverage has a $150 deductible. Your deductible has not been met. Your doctor's visit costs $100. You pay $100, insurance pays $0. The $100 you paid was applied towards your deductible. Now your deductible balance is $50. Each time you pay for a service, you are paying down your deductible.</a:t>
            </a:r>
          </a:p>
          <a:p>
            <a:r>
              <a:rPr lang="en-US" b="1" dirty="0"/>
              <a:t>Co-pay</a:t>
            </a:r>
            <a:r>
              <a:rPr lang="en-US" dirty="0"/>
              <a:t> - The fixed amount you pay for health services at the time of the visit. The fee you pay when you check in or out at your doctor’s office. </a:t>
            </a:r>
            <a:r>
              <a:rPr lang="en-US" i="1" u="sng" dirty="0"/>
              <a:t>Example:</a:t>
            </a:r>
            <a:r>
              <a:rPr lang="en-US" i="1" dirty="0"/>
              <a:t> Your doctor's visit costs $100 (approved amount-in-network). Your co-pay is $20 each visit. Insurance pays the remaining $80.</a:t>
            </a:r>
          </a:p>
          <a:p>
            <a:endParaRPr lang="en-US" i="1" dirty="0"/>
          </a:p>
          <a:p>
            <a:endParaRPr lang="en-US" dirty="0"/>
          </a:p>
        </p:txBody>
      </p:sp>
      <p:sp>
        <p:nvSpPr>
          <p:cNvPr id="4" name="Slide Number Placeholder 3">
            <a:extLst>
              <a:ext uri="{FF2B5EF4-FFF2-40B4-BE49-F238E27FC236}">
                <a16:creationId xmlns:a16="http://schemas.microsoft.com/office/drawing/2014/main" id="{7CE8D13B-1911-42CF-98E2-11240FE3B3C5}"/>
              </a:ext>
            </a:extLst>
          </p:cNvPr>
          <p:cNvSpPr>
            <a:spLocks noGrp="1"/>
          </p:cNvSpPr>
          <p:nvPr>
            <p:ph type="sldNum" sz="quarter" idx="4"/>
          </p:nvPr>
        </p:nvSpPr>
        <p:spPr/>
        <p:txBody>
          <a:bodyPr/>
          <a:lstStyle/>
          <a:p>
            <a:fld id="{BC825DD3-F8EA-8B4C-9EBB-4B822F02D76E}" type="slidenum">
              <a:rPr lang="en-US" smtClean="0"/>
              <a:pPr/>
              <a:t>5</a:t>
            </a:fld>
            <a:endParaRPr lang="en-US" dirty="0"/>
          </a:p>
        </p:txBody>
      </p:sp>
    </p:spTree>
    <p:extLst>
      <p:ext uri="{BB962C8B-B14F-4D97-AF65-F5344CB8AC3E}">
        <p14:creationId xmlns:p14="http://schemas.microsoft.com/office/powerpoint/2010/main" val="259754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8E87-8AAA-4E87-B902-F3AEC1D40BE2}"/>
              </a:ext>
            </a:extLst>
          </p:cNvPr>
          <p:cNvSpPr>
            <a:spLocks noGrp="1"/>
          </p:cNvSpPr>
          <p:nvPr>
            <p:ph type="title"/>
          </p:nvPr>
        </p:nvSpPr>
        <p:spPr/>
        <p:txBody>
          <a:bodyPr/>
          <a:lstStyle/>
          <a:p>
            <a:r>
              <a:rPr lang="en-US" b="1" u="sng" dirty="0">
                <a:solidFill>
                  <a:schemeClr val="tx1"/>
                </a:solidFill>
              </a:rPr>
              <a:t>What about co-insurance?</a:t>
            </a:r>
            <a:endParaRPr lang="en-US" dirty="0"/>
          </a:p>
        </p:txBody>
      </p:sp>
      <p:sp>
        <p:nvSpPr>
          <p:cNvPr id="3" name="Content Placeholder 2">
            <a:extLst>
              <a:ext uri="{FF2B5EF4-FFF2-40B4-BE49-F238E27FC236}">
                <a16:creationId xmlns:a16="http://schemas.microsoft.com/office/drawing/2014/main" id="{C1194405-A71C-4C32-9833-829DA6B8D540}"/>
              </a:ext>
            </a:extLst>
          </p:cNvPr>
          <p:cNvSpPr>
            <a:spLocks noGrp="1"/>
          </p:cNvSpPr>
          <p:nvPr>
            <p:ph idx="1"/>
          </p:nvPr>
        </p:nvSpPr>
        <p:spPr/>
        <p:txBody>
          <a:bodyPr>
            <a:normAutofit fontScale="92500" lnSpcReduction="20000"/>
          </a:bodyPr>
          <a:lstStyle/>
          <a:p>
            <a:r>
              <a:rPr lang="en-US" dirty="0"/>
              <a:t>Copays and coinsurance are both expenses associated with your insurance plan for different services. A copay is a fixed cost ($20, in previous example). </a:t>
            </a:r>
          </a:p>
          <a:p>
            <a:r>
              <a:rPr lang="en-US" b="1" dirty="0"/>
              <a:t>Co-insurance</a:t>
            </a:r>
            <a:r>
              <a:rPr lang="en-US" dirty="0"/>
              <a:t> –Is paid as a percentage of the cost of the service. Just like co-pays start after you met your deductible so does co-insurance. Normally the insurance provider will pay the higher percentage. </a:t>
            </a:r>
          </a:p>
          <a:p>
            <a:r>
              <a:rPr lang="en-US" dirty="0"/>
              <a:t>For example, if you read that a health plan has an 90% / 10% coinsurance, that means the insurer pays 90% of the allowed medical expense, and you pay 10% of the allowed medical expense</a:t>
            </a:r>
          </a:p>
          <a:p>
            <a:r>
              <a:rPr lang="en-US" i="1" u="sng" dirty="0"/>
              <a:t>Example:</a:t>
            </a:r>
            <a:r>
              <a:rPr lang="en-US" i="1" dirty="0"/>
              <a:t> Your plan has a $150 deductible. You have met, or paid, your deductible. Your office visit is covered at 90% with a 10% co-insurance.  Your doctor's visit costs $100. You pay 10% ($10). Insurance pays 90% or ($90). </a:t>
            </a:r>
          </a:p>
        </p:txBody>
      </p:sp>
      <p:sp>
        <p:nvSpPr>
          <p:cNvPr id="4" name="Slide Number Placeholder 3">
            <a:extLst>
              <a:ext uri="{FF2B5EF4-FFF2-40B4-BE49-F238E27FC236}">
                <a16:creationId xmlns:a16="http://schemas.microsoft.com/office/drawing/2014/main" id="{9E6EAD45-AD04-4AC9-8D44-98A53B67A6AD}"/>
              </a:ext>
            </a:extLst>
          </p:cNvPr>
          <p:cNvSpPr>
            <a:spLocks noGrp="1"/>
          </p:cNvSpPr>
          <p:nvPr>
            <p:ph type="sldNum" sz="quarter" idx="4"/>
          </p:nvPr>
        </p:nvSpPr>
        <p:spPr/>
        <p:txBody>
          <a:bodyPr/>
          <a:lstStyle/>
          <a:p>
            <a:fld id="{BC825DD3-F8EA-8B4C-9EBB-4B822F02D76E}" type="slidenum">
              <a:rPr lang="en-US" smtClean="0"/>
              <a:pPr/>
              <a:t>6</a:t>
            </a:fld>
            <a:endParaRPr lang="en-US" dirty="0"/>
          </a:p>
        </p:txBody>
      </p:sp>
    </p:spTree>
    <p:extLst>
      <p:ext uri="{BB962C8B-B14F-4D97-AF65-F5344CB8AC3E}">
        <p14:creationId xmlns:p14="http://schemas.microsoft.com/office/powerpoint/2010/main" val="267951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94AA-E542-43A4-8B93-713D112A8AA9}"/>
              </a:ext>
            </a:extLst>
          </p:cNvPr>
          <p:cNvSpPr>
            <a:spLocks noGrp="1"/>
          </p:cNvSpPr>
          <p:nvPr>
            <p:ph type="title"/>
          </p:nvPr>
        </p:nvSpPr>
        <p:spPr>
          <a:xfrm>
            <a:off x="681038" y="365127"/>
            <a:ext cx="8537913" cy="709293"/>
          </a:xfrm>
        </p:spPr>
        <p:txBody>
          <a:bodyPr/>
          <a:lstStyle/>
          <a:p>
            <a:r>
              <a:rPr lang="en-US" b="1" u="sng" dirty="0">
                <a:solidFill>
                  <a:schemeClr val="tx1"/>
                </a:solidFill>
              </a:rPr>
              <a:t>So what’s in-network and out-of-network?</a:t>
            </a:r>
          </a:p>
        </p:txBody>
      </p:sp>
      <p:sp>
        <p:nvSpPr>
          <p:cNvPr id="3" name="Content Placeholder 2">
            <a:extLst>
              <a:ext uri="{FF2B5EF4-FFF2-40B4-BE49-F238E27FC236}">
                <a16:creationId xmlns:a16="http://schemas.microsoft.com/office/drawing/2014/main" id="{195B25CB-2733-4882-95D3-7AA4A8FF41EE}"/>
              </a:ext>
            </a:extLst>
          </p:cNvPr>
          <p:cNvSpPr>
            <a:spLocks noGrp="1"/>
          </p:cNvSpPr>
          <p:nvPr>
            <p:ph idx="1"/>
          </p:nvPr>
        </p:nvSpPr>
        <p:spPr/>
        <p:txBody>
          <a:bodyPr/>
          <a:lstStyle/>
          <a:p>
            <a:r>
              <a:rPr lang="en-US" dirty="0"/>
              <a:t>I</a:t>
            </a:r>
            <a:r>
              <a:rPr lang="en-US" b="1" dirty="0"/>
              <a:t>n network </a:t>
            </a:r>
            <a:r>
              <a:rPr lang="en-US" dirty="0"/>
              <a:t>- Insurance companies have negotiated discounts with doctors and facilities and those institutions are your </a:t>
            </a:r>
            <a:r>
              <a:rPr lang="en-US" i="1" dirty="0"/>
              <a:t>In-Network </a:t>
            </a:r>
            <a:r>
              <a:rPr lang="en-US" dirty="0"/>
              <a:t>providers. They have agreed to accept a negotiated amount for that service or procedure.</a:t>
            </a:r>
          </a:p>
          <a:p>
            <a:r>
              <a:rPr lang="en-US" b="1" dirty="0"/>
              <a:t>Out-of-Network</a:t>
            </a:r>
            <a:r>
              <a:rPr lang="en-US" dirty="0"/>
              <a:t> – Are providers who have not entered into a contract with the insurance company, so you have to pay the higher rate for those services. There is no contracted / negotiated amount with these providers.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E9167A0F-5948-4C32-B534-27E5DD60F199}"/>
              </a:ext>
            </a:extLst>
          </p:cNvPr>
          <p:cNvSpPr>
            <a:spLocks noGrp="1"/>
          </p:cNvSpPr>
          <p:nvPr>
            <p:ph type="sldNum" sz="quarter" idx="4"/>
          </p:nvPr>
        </p:nvSpPr>
        <p:spPr/>
        <p:txBody>
          <a:bodyPr/>
          <a:lstStyle/>
          <a:p>
            <a:fld id="{BC825DD3-F8EA-8B4C-9EBB-4B822F02D76E}" type="slidenum">
              <a:rPr lang="en-US" smtClean="0"/>
              <a:pPr/>
              <a:t>7</a:t>
            </a:fld>
            <a:endParaRPr lang="en-US" dirty="0"/>
          </a:p>
        </p:txBody>
      </p:sp>
    </p:spTree>
    <p:extLst>
      <p:ext uri="{BB962C8B-B14F-4D97-AF65-F5344CB8AC3E}">
        <p14:creationId xmlns:p14="http://schemas.microsoft.com/office/powerpoint/2010/main" val="2204905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8186A-2AF9-4BE2-B743-167BB9027C15}"/>
              </a:ext>
            </a:extLst>
          </p:cNvPr>
          <p:cNvSpPr>
            <a:spLocks noGrp="1"/>
          </p:cNvSpPr>
          <p:nvPr>
            <p:ph type="title"/>
          </p:nvPr>
        </p:nvSpPr>
        <p:spPr/>
        <p:txBody>
          <a:bodyPr/>
          <a:lstStyle/>
          <a:p>
            <a:r>
              <a:rPr lang="en-US" b="1" u="sng" dirty="0">
                <a:solidFill>
                  <a:schemeClr val="tx1"/>
                </a:solidFill>
              </a:rPr>
              <a:t>How does the insurance company process the claim?</a:t>
            </a:r>
          </a:p>
        </p:txBody>
      </p:sp>
      <p:sp>
        <p:nvSpPr>
          <p:cNvPr id="3" name="Content Placeholder 2">
            <a:extLst>
              <a:ext uri="{FF2B5EF4-FFF2-40B4-BE49-F238E27FC236}">
                <a16:creationId xmlns:a16="http://schemas.microsoft.com/office/drawing/2014/main" id="{9A5931DA-F426-4E62-BC5B-9F19BB4534A6}"/>
              </a:ext>
            </a:extLst>
          </p:cNvPr>
          <p:cNvSpPr>
            <a:spLocks noGrp="1"/>
          </p:cNvSpPr>
          <p:nvPr>
            <p:ph idx="1"/>
          </p:nvPr>
        </p:nvSpPr>
        <p:spPr/>
        <p:txBody>
          <a:bodyPr>
            <a:normAutofit fontScale="92500" lnSpcReduction="20000"/>
          </a:bodyPr>
          <a:lstStyle/>
          <a:p>
            <a:r>
              <a:rPr lang="en-US" dirty="0"/>
              <a:t>After your doctor’s visit your provider will send a bill to your insurance company. Once the insurance company receives the bill and processes it, you will receive an EOB (Explanation of benefits). </a:t>
            </a:r>
          </a:p>
          <a:p>
            <a:r>
              <a:rPr lang="en-US" dirty="0"/>
              <a:t>This EOB is NOT a bill, that is the most important thing to remember. This is a breakdown of how your insurance company processes the bill for payment. </a:t>
            </a:r>
          </a:p>
          <a:p>
            <a:r>
              <a:rPr lang="en-US" dirty="0"/>
              <a:t>If there is a balance or co-insurance due, your provider will then send you a bill. </a:t>
            </a:r>
          </a:p>
          <a:p>
            <a:r>
              <a:rPr lang="en-US" dirty="0"/>
              <a:t>If you receive a bill from your provider and have questions, please review the EOB to make sure it was processed correctly. Again we are here if you have any questions. We can assist with understanding this process. I have a pdf I can share as well to explain how to read an EOB. </a:t>
            </a:r>
          </a:p>
        </p:txBody>
      </p:sp>
      <p:sp>
        <p:nvSpPr>
          <p:cNvPr id="4" name="Slide Number Placeholder 3">
            <a:extLst>
              <a:ext uri="{FF2B5EF4-FFF2-40B4-BE49-F238E27FC236}">
                <a16:creationId xmlns:a16="http://schemas.microsoft.com/office/drawing/2014/main" id="{A8DBED4B-D635-4C84-88EC-82FF7A2F641C}"/>
              </a:ext>
            </a:extLst>
          </p:cNvPr>
          <p:cNvSpPr>
            <a:spLocks noGrp="1"/>
          </p:cNvSpPr>
          <p:nvPr>
            <p:ph type="sldNum" sz="quarter" idx="4"/>
          </p:nvPr>
        </p:nvSpPr>
        <p:spPr/>
        <p:txBody>
          <a:bodyPr/>
          <a:lstStyle/>
          <a:p>
            <a:fld id="{BC825DD3-F8EA-8B4C-9EBB-4B822F02D76E}" type="slidenum">
              <a:rPr lang="en-US" smtClean="0"/>
              <a:pPr/>
              <a:t>8</a:t>
            </a:fld>
            <a:endParaRPr lang="en-US" dirty="0"/>
          </a:p>
        </p:txBody>
      </p:sp>
    </p:spTree>
    <p:extLst>
      <p:ext uri="{BB962C8B-B14F-4D97-AF65-F5344CB8AC3E}">
        <p14:creationId xmlns:p14="http://schemas.microsoft.com/office/powerpoint/2010/main" val="151943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DCC37-967C-4ECE-991D-84EFA9580BCB}"/>
              </a:ext>
            </a:extLst>
          </p:cNvPr>
          <p:cNvSpPr>
            <a:spLocks noGrp="1"/>
          </p:cNvSpPr>
          <p:nvPr>
            <p:ph type="title"/>
          </p:nvPr>
        </p:nvSpPr>
        <p:spPr/>
        <p:txBody>
          <a:bodyPr/>
          <a:lstStyle/>
          <a:p>
            <a:r>
              <a:rPr lang="en-US" b="1" u="sng" dirty="0">
                <a:solidFill>
                  <a:schemeClr val="tx1"/>
                </a:solidFill>
              </a:rPr>
              <a:t>JHU Medical Coverage Requirements</a:t>
            </a:r>
          </a:p>
        </p:txBody>
      </p:sp>
      <p:sp>
        <p:nvSpPr>
          <p:cNvPr id="3" name="Content Placeholder 2">
            <a:extLst>
              <a:ext uri="{FF2B5EF4-FFF2-40B4-BE49-F238E27FC236}">
                <a16:creationId xmlns:a16="http://schemas.microsoft.com/office/drawing/2014/main" id="{FF86787D-6A2C-4E67-910C-267680D493B3}"/>
              </a:ext>
            </a:extLst>
          </p:cNvPr>
          <p:cNvSpPr>
            <a:spLocks noGrp="1"/>
          </p:cNvSpPr>
          <p:nvPr>
            <p:ph idx="1"/>
          </p:nvPr>
        </p:nvSpPr>
        <p:spPr/>
        <p:txBody>
          <a:bodyPr>
            <a:normAutofit/>
          </a:bodyPr>
          <a:lstStyle/>
          <a:p>
            <a:r>
              <a:rPr lang="en-US" dirty="0"/>
              <a:t>JHU requires all students/learners to have health insurance coverage.</a:t>
            </a:r>
          </a:p>
          <a:p>
            <a:r>
              <a:rPr lang="en-US" dirty="0"/>
              <a:t>Most full-time students are automatically enrolled in the university student-sponsored health benefits plan, and the plan premium will be charged to your university student account.</a:t>
            </a:r>
          </a:p>
          <a:p>
            <a:pPr lvl="1" fontAlgn="ctr"/>
            <a:r>
              <a:rPr lang="en-US" dirty="0"/>
              <a:t>Domestic students will have the option to waive coverage if they can provide proof of comparable coverage. </a:t>
            </a:r>
          </a:p>
          <a:p>
            <a:pPr lvl="1" fontAlgn="ctr"/>
            <a:r>
              <a:rPr lang="en-US" dirty="0"/>
              <a:t>Those who are eligible to waive the insurance must do so </a:t>
            </a:r>
            <a:r>
              <a:rPr lang="en-US" b="1" dirty="0"/>
              <a:t>annually.</a:t>
            </a:r>
          </a:p>
          <a:p>
            <a:r>
              <a:rPr lang="en-US" dirty="0"/>
              <a:t>All International students with an active F1 or J1 Visa status, are ineligible to waive and are required to purchase the university plan.</a:t>
            </a:r>
          </a:p>
        </p:txBody>
      </p:sp>
      <p:sp>
        <p:nvSpPr>
          <p:cNvPr id="4" name="Slide Number Placeholder 3">
            <a:extLst>
              <a:ext uri="{FF2B5EF4-FFF2-40B4-BE49-F238E27FC236}">
                <a16:creationId xmlns:a16="http://schemas.microsoft.com/office/drawing/2014/main" id="{251D4484-569E-488F-839A-8343D52D90B7}"/>
              </a:ext>
            </a:extLst>
          </p:cNvPr>
          <p:cNvSpPr>
            <a:spLocks noGrp="1"/>
          </p:cNvSpPr>
          <p:nvPr>
            <p:ph type="sldNum" sz="quarter" idx="4"/>
          </p:nvPr>
        </p:nvSpPr>
        <p:spPr/>
        <p:txBody>
          <a:bodyPr/>
          <a:lstStyle/>
          <a:p>
            <a:fld id="{BC825DD3-F8EA-8B4C-9EBB-4B822F02D76E}" type="slidenum">
              <a:rPr lang="en-US" smtClean="0"/>
              <a:pPr/>
              <a:t>9</a:t>
            </a:fld>
            <a:endParaRPr lang="en-US" dirty="0"/>
          </a:p>
        </p:txBody>
      </p:sp>
    </p:spTree>
    <p:extLst>
      <p:ext uri="{BB962C8B-B14F-4D97-AF65-F5344CB8AC3E}">
        <p14:creationId xmlns:p14="http://schemas.microsoft.com/office/powerpoint/2010/main" val="2030041771"/>
      </p:ext>
    </p:extLst>
  </p:cSld>
  <p:clrMapOvr>
    <a:masterClrMapping/>
  </p:clrMapOvr>
</p:sld>
</file>

<file path=ppt/theme/theme1.xml><?xml version="1.0" encoding="utf-8"?>
<a:theme xmlns:a="http://schemas.openxmlformats.org/drawingml/2006/main" name="Office Theme">
  <a:themeElements>
    <a:clrScheme name="Custom 2">
      <a:dk1>
        <a:srgbClr val="2C2C33"/>
      </a:dk1>
      <a:lt1>
        <a:srgbClr val="FFFFFF"/>
      </a:lt1>
      <a:dk2>
        <a:srgbClr val="7E7E7C"/>
      </a:dk2>
      <a:lt2>
        <a:srgbClr val="E5E2E0"/>
      </a:lt2>
      <a:accent1>
        <a:srgbClr val="002C71"/>
      </a:accent1>
      <a:accent2>
        <a:srgbClr val="A15995"/>
      </a:accent2>
      <a:accent3>
        <a:srgbClr val="009B51"/>
      </a:accent3>
      <a:accent4>
        <a:srgbClr val="0071AB"/>
      </a:accent4>
      <a:accent5>
        <a:srgbClr val="F1C300"/>
      </a:accent5>
      <a:accent6>
        <a:srgbClr val="76232F"/>
      </a:accent6>
      <a:hlink>
        <a:srgbClr val="0563C1"/>
      </a:hlink>
      <a:folHlink>
        <a:srgbClr val="954F72"/>
      </a:folHlink>
    </a:clrScheme>
    <a:fontScheme name="Candara">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6F8151F00E74429881DF425880DDF3" ma:contentTypeVersion="11" ma:contentTypeDescription="Create a new document." ma:contentTypeScope="" ma:versionID="56f38e0a8fbacb748ec3fff50bb7d294">
  <xsd:schema xmlns:xsd="http://www.w3.org/2001/XMLSchema" xmlns:xs="http://www.w3.org/2001/XMLSchema" xmlns:p="http://schemas.microsoft.com/office/2006/metadata/properties" xmlns:ns3="9fda6197-ff3a-4d39-a4c8-70db8601c1bc" xmlns:ns4="8bcd46b0-5761-44b1-80b0-1cad32a4aff7" targetNamespace="http://schemas.microsoft.com/office/2006/metadata/properties" ma:root="true" ma:fieldsID="c471759ca87a756714ebb746373e1191" ns3:_="" ns4:_="">
    <xsd:import namespace="9fda6197-ff3a-4d39-a4c8-70db8601c1bc"/>
    <xsd:import namespace="8bcd46b0-5761-44b1-80b0-1cad32a4aff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da6197-ff3a-4d39-a4c8-70db8601c1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cd46b0-5761-44b1-80b0-1cad32a4aff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9FEE42-96DC-44C4-BD89-5E1BBC266D1D}">
  <ds:schemaRef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8bcd46b0-5761-44b1-80b0-1cad32a4aff7"/>
    <ds:schemaRef ds:uri="9fda6197-ff3a-4d39-a4c8-70db8601c1bc"/>
    <ds:schemaRef ds:uri="http://purl.org/dc/dcmitype/"/>
  </ds:schemaRefs>
</ds:datastoreItem>
</file>

<file path=customXml/itemProps2.xml><?xml version="1.0" encoding="utf-8"?>
<ds:datastoreItem xmlns:ds="http://schemas.openxmlformats.org/officeDocument/2006/customXml" ds:itemID="{80D54339-8F3F-4B6C-A538-BBB7137D8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da6197-ff3a-4d39-a4c8-70db8601c1bc"/>
    <ds:schemaRef ds:uri="8bcd46b0-5761-44b1-80b0-1cad32a4af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E49148-58F6-4232-A87A-C1A8F7F3CE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7530</TotalTime>
  <Words>2142</Words>
  <Application>Microsoft Office PowerPoint</Application>
  <PresentationFormat>A4 Paper (210x297 mm)</PresentationFormat>
  <Paragraphs>189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Candara</vt:lpstr>
      <vt:lpstr>Office Theme</vt:lpstr>
      <vt:lpstr>JHU Student/Learner Benefits </vt:lpstr>
      <vt:lpstr>PowerPoint Presentation</vt:lpstr>
      <vt:lpstr>What is health insurance?</vt:lpstr>
      <vt:lpstr> How does health insurance work? </vt:lpstr>
      <vt:lpstr> What is a deductible or co-pay? </vt:lpstr>
      <vt:lpstr>What about co-insurance?</vt:lpstr>
      <vt:lpstr>So what’s in-network and out-of-network?</vt:lpstr>
      <vt:lpstr>How does the insurance company process the claim?</vt:lpstr>
      <vt:lpstr>JHU Medical Coverage Requirements</vt:lpstr>
      <vt:lpstr>JHU Medical Coverage Requirements continued</vt:lpstr>
      <vt:lpstr>JHU Medical Coverage Requirements continued</vt:lpstr>
      <vt:lpstr>Waiver Criteria </vt:lpstr>
      <vt:lpstr>Highlights effective July 1, 2023</vt:lpstr>
      <vt:lpstr>Wellfleet Medical Plan</vt:lpstr>
      <vt:lpstr>Voluntary Student Health Plans </vt:lpstr>
      <vt:lpstr>Delta Dental Plan</vt:lpstr>
      <vt:lpstr>EyeMed Vision Plan</vt:lpstr>
      <vt:lpstr>Dependent Coverage </vt:lpstr>
      <vt:lpstr>Qualified Life Events (QLEs) </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Lee Busick</dc:creator>
  <cp:lastModifiedBy>Jamie Karl</cp:lastModifiedBy>
  <cp:revision>251</cp:revision>
  <cp:lastPrinted>2018-10-16T14:09:40Z</cp:lastPrinted>
  <dcterms:created xsi:type="dcterms:W3CDTF">2018-09-23T19:22:34Z</dcterms:created>
  <dcterms:modified xsi:type="dcterms:W3CDTF">2023-09-19T19:36:10Z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0x010100A06F8151F00E74429881DF425880DDF3</vt:lpwstr>
  </property>
</Properties>
</file>