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3"/>
  </p:notesMasterIdLst>
  <p:sldIdLst>
    <p:sldId id="256" r:id="rId5"/>
    <p:sldId id="257" r:id="rId6"/>
    <p:sldId id="354" r:id="rId7"/>
    <p:sldId id="258" r:id="rId8"/>
    <p:sldId id="260" r:id="rId9"/>
    <p:sldId id="365" r:id="rId10"/>
    <p:sldId id="366" r:id="rId11"/>
    <p:sldId id="367" r:id="rId12"/>
    <p:sldId id="368" r:id="rId13"/>
    <p:sldId id="369" r:id="rId14"/>
    <p:sldId id="370" r:id="rId15"/>
    <p:sldId id="371" r:id="rId16"/>
    <p:sldId id="357" r:id="rId17"/>
    <p:sldId id="263" r:id="rId18"/>
    <p:sldId id="352" r:id="rId19"/>
    <p:sldId id="276" r:id="rId20"/>
    <p:sldId id="363" r:id="rId21"/>
    <p:sldId id="364" r:id="rId22"/>
    <p:sldId id="277" r:id="rId23"/>
    <p:sldId id="361" r:id="rId24"/>
    <p:sldId id="362" r:id="rId25"/>
    <p:sldId id="278" r:id="rId26"/>
    <p:sldId id="327" r:id="rId27"/>
    <p:sldId id="279" r:id="rId28"/>
    <p:sldId id="280" r:id="rId29"/>
    <p:sldId id="281" r:id="rId30"/>
    <p:sldId id="272" r:id="rId31"/>
    <p:sldId id="273" r:id="rId32"/>
  </p:sldIdLst>
  <p:sldSz cx="12192000" cy="6858000"/>
  <p:notesSz cx="6858000" cy="9144000"/>
  <p:embeddedFontLst>
    <p:embeddedFont>
      <p:font typeface="Verdana Pro" panose="020B060403050404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8" roundtripDataSignature="AMtx7mj4ToYpOTtbCiFxeYClCn0aPfZbQ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3864"/>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98BD7F-F7E3-43DE-9D94-86C29D6BCFC9}" v="1" dt="2024-02-14T17:57:58.258"/>
    <p1510:client id="{65E11ED5-6C48-472C-9251-63C9ECEF6652}" v="588" dt="2024-02-14T19:44:49.574"/>
    <p1510:client id="{B6CB8F67-153A-4650-95B7-08B83B2F6471}" v="20" dt="2024-02-14T19:34:58.379"/>
    <p1510:client id="{F4C98914-F598-474C-A90B-58BEAED2C8B6}" v="222" dt="2024-02-14T18:16:35.419"/>
    <p1510:client id="{F7884FCA-D3EF-45DC-BEFA-7BCAD519A93D}" v="506" dt="2024-02-14T02:39:30.6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font" Target="fonts/font1.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83"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79"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82"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78" Type="http://customschemas.google.com/relationships/presentationmetadata" Target="metadata"/><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8" Type="http://schemas.openxmlformats.org/officeDocument/2006/relationships/slide" Target="slides/slide4.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16d24f84c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g216d24f84c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60299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16d24f84c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g216d24f84c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29283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16d24f84c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g216d24f84c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17337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16d24f84c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g216d24f84c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4357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 name="Google Shape;21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52691d809a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g252691d809a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64a1a796d4_3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October and November</a:t>
            </a:r>
            <a:endParaRPr/>
          </a:p>
        </p:txBody>
      </p:sp>
      <p:sp>
        <p:nvSpPr>
          <p:cNvPr id="106" name="Google Shape;106;g164a1a796d4_3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16d24f84c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g216d24f84c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16d24f84c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g216d24f84c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65940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076c70877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g2076c70877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520d8bda6c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g2520d8bda6c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2520d8bda6c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16d24f84c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g216d24f84c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58022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16d24f84c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g216d24f84c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16896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 name="Google Shape;1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9"/>
          <p:cNvSpPr>
            <a:spLocks noGrp="1"/>
          </p:cNvSpPr>
          <p:nvPr>
            <p:ph type="pic" idx="2"/>
          </p:nvPr>
        </p:nvSpPr>
        <p:spPr>
          <a:xfrm>
            <a:off x="5183188" y="987425"/>
            <a:ext cx="6172200" cy="4873625"/>
          </a:xfrm>
          <a:prstGeom prst="rect">
            <a:avLst/>
          </a:prstGeom>
          <a:noFill/>
          <a:ln>
            <a:noFill/>
          </a:ln>
        </p:spPr>
      </p:sp>
      <p:sp>
        <p:nvSpPr>
          <p:cNvPr id="73" name="Google Shape;73;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118ae70b1e3_0_65"/>
          <p:cNvSpPr/>
          <p:nvPr/>
        </p:nvSpPr>
        <p:spPr>
          <a:xfrm>
            <a:off x="0" y="6727600"/>
            <a:ext cx="12192000" cy="1305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g118ae70b1e3_0_65"/>
          <p:cNvSpPr txBox="1">
            <a:spLocks noGrp="1"/>
          </p:cNvSpPr>
          <p:nvPr>
            <p:ph type="title"/>
          </p:nvPr>
        </p:nvSpPr>
        <p:spPr>
          <a:xfrm>
            <a:off x="415600" y="421233"/>
            <a:ext cx="11360700" cy="1108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g118ae70b1e3_0_65"/>
          <p:cNvSpPr txBox="1">
            <a:spLocks noGrp="1"/>
          </p:cNvSpPr>
          <p:nvPr>
            <p:ph type="body" idx="1"/>
          </p:nvPr>
        </p:nvSpPr>
        <p:spPr>
          <a:xfrm>
            <a:off x="415600" y="1633633"/>
            <a:ext cx="11360700" cy="44721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35" name="Google Shape;35;g118ae70b1e3_0_65"/>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6"/>
        <p:cNvGrpSpPr/>
        <p:nvPr/>
      </p:nvGrpSpPr>
      <p:grpSpPr>
        <a:xfrm>
          <a:off x="0" y="0"/>
          <a:ext cx="0" cy="0"/>
          <a:chOff x="0" y="0"/>
          <a:chExt cx="0" cy="0"/>
        </a:xfrm>
      </p:grpSpPr>
      <p:sp>
        <p:nvSpPr>
          <p:cNvPr id="37" name="Google Shape;37;p2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9" name="Google Shape;3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6" name="Google Shape;66;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jhu.campusgroups.com/gsa/hom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ychen401@jhmi.edu"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
          <p:cNvSpPr txBox="1">
            <a:spLocks noGrp="1"/>
          </p:cNvSpPr>
          <p:nvPr>
            <p:ph type="title"/>
          </p:nvPr>
        </p:nvSpPr>
        <p:spPr>
          <a:xfrm>
            <a:off x="835025" y="4388147"/>
            <a:ext cx="10515600" cy="99479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F3864"/>
              </a:buClr>
              <a:buSzPts val="6000"/>
              <a:buFont typeface="Arial"/>
              <a:buNone/>
            </a:pPr>
            <a:r>
              <a:rPr lang="en-US">
                <a:solidFill>
                  <a:srgbClr val="1F3864"/>
                </a:solidFill>
              </a:rPr>
              <a:t>GSA General Body Meeting</a:t>
            </a:r>
            <a:endParaRPr>
              <a:solidFill>
                <a:srgbClr val="1F3864"/>
              </a:solidFill>
            </a:endParaRPr>
          </a:p>
        </p:txBody>
      </p:sp>
      <p:sp>
        <p:nvSpPr>
          <p:cNvPr id="95" name="Google Shape;95;p1"/>
          <p:cNvSpPr txBox="1">
            <a:spLocks noGrp="1"/>
          </p:cNvSpPr>
          <p:nvPr>
            <p:ph type="body" idx="1"/>
          </p:nvPr>
        </p:nvSpPr>
        <p:spPr>
          <a:xfrm>
            <a:off x="832814" y="5554063"/>
            <a:ext cx="10515600" cy="772548"/>
          </a:xfrm>
          <a:prstGeom prst="rect">
            <a:avLst/>
          </a:prstGeom>
          <a:noFill/>
          <a:ln>
            <a:noFill/>
          </a:ln>
        </p:spPr>
        <p:txBody>
          <a:bodyPr spcFirstLastPara="1" wrap="square" lIns="91425" tIns="45700" rIns="91425" bIns="45700" anchor="t" anchorCtr="0">
            <a:normAutofit/>
          </a:bodyPr>
          <a:lstStyle/>
          <a:p>
            <a:pPr marL="0" indent="0" algn="ctr">
              <a:spcBef>
                <a:spcPts val="0"/>
              </a:spcBef>
              <a:buClr>
                <a:srgbClr val="7F7F7F"/>
              </a:buClr>
              <a:buSzPts val="3200"/>
            </a:pPr>
            <a:r>
              <a:rPr lang="en-US" sz="3200">
                <a:solidFill>
                  <a:srgbClr val="7F7F7F"/>
                </a:solidFill>
              </a:rPr>
              <a:t>February 14th, 2024</a:t>
            </a:r>
            <a:endParaRPr/>
          </a:p>
        </p:txBody>
      </p:sp>
      <p:pic>
        <p:nvPicPr>
          <p:cNvPr id="96" name="Google Shape;96;p1"/>
          <p:cNvPicPr preferRelativeResize="0"/>
          <p:nvPr/>
        </p:nvPicPr>
        <p:blipFill rotWithShape="1">
          <a:blip r:embed="rId3">
            <a:alphaModFix/>
          </a:blip>
          <a:srcRect/>
          <a:stretch/>
        </p:blipFill>
        <p:spPr>
          <a:xfrm>
            <a:off x="541757" y="121003"/>
            <a:ext cx="5595818" cy="5261934"/>
          </a:xfrm>
          <a:prstGeom prst="rect">
            <a:avLst/>
          </a:prstGeom>
          <a:noFill/>
          <a:ln>
            <a:noFill/>
          </a:ln>
        </p:spPr>
      </p:pic>
      <p:sp>
        <p:nvSpPr>
          <p:cNvPr id="3" name="TextBox 2">
            <a:extLst>
              <a:ext uri="{FF2B5EF4-FFF2-40B4-BE49-F238E27FC236}">
                <a16:creationId xmlns:a16="http://schemas.microsoft.com/office/drawing/2014/main" id="{95344939-8863-0E09-F931-75EE4321D4B4}"/>
              </a:ext>
            </a:extLst>
          </p:cNvPr>
          <p:cNvSpPr txBox="1"/>
          <p:nvPr/>
        </p:nvSpPr>
        <p:spPr>
          <a:xfrm>
            <a:off x="10832756" y="298621"/>
            <a:ext cx="120478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Sign In!</a:t>
            </a:r>
          </a:p>
          <a:p>
            <a:endParaRPr lang="en-US" sz="2000" b="1"/>
          </a:p>
        </p:txBody>
      </p:sp>
      <p:cxnSp>
        <p:nvCxnSpPr>
          <p:cNvPr id="4" name="Connector: Curved 3">
            <a:extLst>
              <a:ext uri="{FF2B5EF4-FFF2-40B4-BE49-F238E27FC236}">
                <a16:creationId xmlns:a16="http://schemas.microsoft.com/office/drawing/2014/main" id="{3CA7A14B-E694-DE19-EBF4-4B749E68316D}"/>
              </a:ext>
            </a:extLst>
          </p:cNvPr>
          <p:cNvCxnSpPr/>
          <p:nvPr/>
        </p:nvCxnSpPr>
        <p:spPr>
          <a:xfrm flipH="1">
            <a:off x="10912247" y="787943"/>
            <a:ext cx="523788" cy="1515074"/>
          </a:xfrm>
          <a:prstGeom prst="curvedConnector3">
            <a:avLst/>
          </a:prstGeom>
          <a:ln w="28575">
            <a:tailEnd type="triangle"/>
          </a:ln>
        </p:spPr>
        <p:style>
          <a:lnRef idx="1">
            <a:schemeClr val="dk1"/>
          </a:lnRef>
          <a:fillRef idx="0">
            <a:schemeClr val="dk1"/>
          </a:fillRef>
          <a:effectRef idx="0">
            <a:schemeClr val="dk1"/>
          </a:effectRef>
          <a:fontRef idx="minor">
            <a:schemeClr val="tx1"/>
          </a:fontRef>
        </p:style>
      </p:cxnSp>
      <p:pic>
        <p:nvPicPr>
          <p:cNvPr id="6" name="Picture 5" descr="A qr code with black squares&#10;&#10;Description automatically generated">
            <a:extLst>
              <a:ext uri="{FF2B5EF4-FFF2-40B4-BE49-F238E27FC236}">
                <a16:creationId xmlns:a16="http://schemas.microsoft.com/office/drawing/2014/main" id="{D38DCA89-15B5-9346-8932-CFD6E00A68DD}"/>
              </a:ext>
            </a:extLst>
          </p:cNvPr>
          <p:cNvPicPr>
            <a:picLocks noChangeAspect="1"/>
          </p:cNvPicPr>
          <p:nvPr/>
        </p:nvPicPr>
        <p:blipFill>
          <a:blip r:embed="rId4"/>
          <a:stretch>
            <a:fillRect/>
          </a:stretch>
        </p:blipFill>
        <p:spPr>
          <a:xfrm>
            <a:off x="6493578" y="438520"/>
            <a:ext cx="4062666" cy="406266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3240B7-936A-4926-ED34-AD6FE2AF76FD}"/>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spcBef>
                <a:spcPct val="0"/>
              </a:spcBef>
            </a:pPr>
            <a:r>
              <a:rPr lang="en-US" sz="3600" kern="1200">
                <a:solidFill>
                  <a:srgbClr val="FFFFFF"/>
                </a:solidFill>
                <a:latin typeface="+mj-lt"/>
                <a:ea typeface="+mj-ea"/>
                <a:cs typeface="+mj-cs"/>
              </a:rPr>
              <a:t>Important Surveys </a:t>
            </a:r>
          </a:p>
        </p:txBody>
      </p:sp>
      <p:pic>
        <p:nvPicPr>
          <p:cNvPr id="5" name="Picture 4" descr="A close up of a card&#10;&#10;Description automatically generated">
            <a:extLst>
              <a:ext uri="{FF2B5EF4-FFF2-40B4-BE49-F238E27FC236}">
                <a16:creationId xmlns:a16="http://schemas.microsoft.com/office/drawing/2014/main" id="{3F7B4604-7A6B-3E16-37F2-2C7E463EBD2B}"/>
              </a:ext>
            </a:extLst>
          </p:cNvPr>
          <p:cNvPicPr>
            <a:picLocks noChangeAspect="1"/>
          </p:cNvPicPr>
          <p:nvPr/>
        </p:nvPicPr>
        <p:blipFill>
          <a:blip r:embed="rId2"/>
          <a:stretch>
            <a:fillRect/>
          </a:stretch>
        </p:blipFill>
        <p:spPr>
          <a:xfrm>
            <a:off x="5056638" y="643466"/>
            <a:ext cx="6222056" cy="5568739"/>
          </a:xfrm>
          <a:prstGeom prst="rect">
            <a:avLst/>
          </a:prstGeom>
        </p:spPr>
      </p:pic>
    </p:spTree>
    <p:extLst>
      <p:ext uri="{BB962C8B-B14F-4D97-AF65-F5344CB8AC3E}">
        <p14:creationId xmlns:p14="http://schemas.microsoft.com/office/powerpoint/2010/main" val="3477974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0" name="Group 9">
            <a:extLst>
              <a:ext uri="{FF2B5EF4-FFF2-40B4-BE49-F238E27FC236}">
                <a16:creationId xmlns:a16="http://schemas.microsoft.com/office/drawing/2014/main" id="{5D1A9D8B-3117-4D9D-BDA4-DD8189509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11" name="Rectangle 10">
              <a:extLst>
                <a:ext uri="{FF2B5EF4-FFF2-40B4-BE49-F238E27FC236}">
                  <a16:creationId xmlns:a16="http://schemas.microsoft.com/office/drawing/2014/main" id="{A7877B25-8C10-4C8D-BC88-BF3C557F8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4F0DD86-96CD-4F5F-BA4D-FFC17F2D6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4" name="Freeform: Shape 13">
            <a:extLst>
              <a:ext uri="{FF2B5EF4-FFF2-40B4-BE49-F238E27FC236}">
                <a16:creationId xmlns:a16="http://schemas.microsoft.com/office/drawing/2014/main" id="{BD92035A-AA2F-4CD8-A556-1CE8BDEC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6" name="Rectangle 15">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E1C453B1-CFA2-A79F-127B-160A3C82C54C}"/>
              </a:ext>
            </a:extLst>
          </p:cNvPr>
          <p:cNvSpPr>
            <a:spLocks noGrp="1"/>
          </p:cNvSpPr>
          <p:nvPr>
            <p:ph type="title"/>
          </p:nvPr>
        </p:nvSpPr>
        <p:spPr>
          <a:xfrm>
            <a:off x="1143000" y="1676400"/>
            <a:ext cx="3810000" cy="3505200"/>
          </a:xfrm>
        </p:spPr>
        <p:txBody>
          <a:bodyPr anchor="t">
            <a:normAutofit/>
          </a:bodyPr>
          <a:lstStyle/>
          <a:p>
            <a:r>
              <a:rPr lang="en-US" sz="4000"/>
              <a:t>Mentoring Survey</a:t>
            </a:r>
          </a:p>
        </p:txBody>
      </p:sp>
      <p:sp>
        <p:nvSpPr>
          <p:cNvPr id="3" name="Text Placeholder 2">
            <a:extLst>
              <a:ext uri="{FF2B5EF4-FFF2-40B4-BE49-F238E27FC236}">
                <a16:creationId xmlns:a16="http://schemas.microsoft.com/office/drawing/2014/main" id="{099C564D-EB92-70C6-1AD2-6036ED6DF9E3}"/>
              </a:ext>
            </a:extLst>
          </p:cNvPr>
          <p:cNvSpPr>
            <a:spLocks noGrp="1"/>
          </p:cNvSpPr>
          <p:nvPr>
            <p:ph type="body" idx="1"/>
          </p:nvPr>
        </p:nvSpPr>
        <p:spPr>
          <a:xfrm>
            <a:off x="5181604" y="1676400"/>
            <a:ext cx="5638796" cy="3505200"/>
          </a:xfrm>
        </p:spPr>
        <p:txBody>
          <a:bodyPr>
            <a:normAutofit/>
          </a:bodyPr>
          <a:lstStyle/>
          <a:p>
            <a:r>
              <a:rPr lang="en-US" sz="2000">
                <a:solidFill>
                  <a:schemeClr val="tx1">
                    <a:alpha val="55000"/>
                  </a:schemeClr>
                </a:solidFill>
              </a:rPr>
              <a:t>Sent out by Office of Assessment and Evaluation </a:t>
            </a:r>
          </a:p>
          <a:p>
            <a:r>
              <a:rPr lang="en-US" sz="2000">
                <a:solidFill>
                  <a:schemeClr val="tx1">
                    <a:alpha val="55000"/>
                  </a:schemeClr>
                </a:solidFill>
              </a:rPr>
              <a:t>Each Student Receives an individual link </a:t>
            </a:r>
          </a:p>
          <a:p>
            <a:r>
              <a:rPr lang="en-US" sz="2000">
                <a:solidFill>
                  <a:schemeClr val="tx1">
                    <a:alpha val="55000"/>
                  </a:schemeClr>
                </a:solidFill>
              </a:rPr>
              <a:t>Takes approximately 10 minutes to complete</a:t>
            </a:r>
          </a:p>
          <a:p>
            <a:r>
              <a:rPr lang="en-US" sz="2000">
                <a:solidFill>
                  <a:schemeClr val="tx1">
                    <a:alpha val="55000"/>
                  </a:schemeClr>
                </a:solidFill>
              </a:rPr>
              <a:t>Completely anonymous</a:t>
            </a:r>
          </a:p>
          <a:p>
            <a:r>
              <a:rPr lang="en-US" sz="2000">
                <a:solidFill>
                  <a:schemeClr val="tx1">
                    <a:alpha val="55000"/>
                  </a:schemeClr>
                </a:solidFill>
              </a:rPr>
              <a:t>All students required to completer survey </a:t>
            </a:r>
          </a:p>
          <a:p>
            <a:r>
              <a:rPr lang="en-US" sz="2000">
                <a:solidFill>
                  <a:schemeClr val="tx1">
                    <a:alpha val="55000"/>
                  </a:schemeClr>
                </a:solidFill>
              </a:rPr>
              <a:t>Deadline to respond is March 15</a:t>
            </a:r>
          </a:p>
        </p:txBody>
      </p:sp>
    </p:spTree>
    <p:extLst>
      <p:ext uri="{BB962C8B-B14F-4D97-AF65-F5344CB8AC3E}">
        <p14:creationId xmlns:p14="http://schemas.microsoft.com/office/powerpoint/2010/main" val="2351907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A poster for a black history month event&#10;&#10;Description automatically generated">
            <a:extLst>
              <a:ext uri="{FF2B5EF4-FFF2-40B4-BE49-F238E27FC236}">
                <a16:creationId xmlns:a16="http://schemas.microsoft.com/office/drawing/2014/main" id="{4993BD70-9060-18EE-2F94-931A81A9332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94095" y="118819"/>
            <a:ext cx="6603809" cy="662036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A16B2E0-E709-5ADD-7303-6487D5C14944}"/>
              </a:ext>
            </a:extLst>
          </p:cNvPr>
          <p:cNvSpPr/>
          <p:nvPr/>
        </p:nvSpPr>
        <p:spPr>
          <a:xfrm>
            <a:off x="5269930" y="5453370"/>
            <a:ext cx="3452326" cy="26125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472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216d24f84c5_0_0"/>
          <p:cNvSpPr txBox="1">
            <a:spLocks noGrp="1"/>
          </p:cNvSpPr>
          <p:nvPr>
            <p:ph type="title"/>
          </p:nvPr>
        </p:nvSpPr>
        <p:spPr>
          <a:xfrm>
            <a:off x="1195719" y="289989"/>
            <a:ext cx="92490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F3864"/>
              </a:buClr>
              <a:buSzPts val="4400"/>
              <a:buFont typeface="Arial"/>
              <a:buNone/>
            </a:pPr>
            <a:r>
              <a:rPr lang="en-US" b="1">
                <a:solidFill>
                  <a:srgbClr val="1F3864"/>
                </a:solidFill>
              </a:rPr>
              <a:t>Officer Announcements</a:t>
            </a:r>
            <a:endParaRPr/>
          </a:p>
        </p:txBody>
      </p:sp>
      <p:sp>
        <p:nvSpPr>
          <p:cNvPr id="123" name="Google Shape;123;g216d24f84c5_0_0"/>
          <p:cNvSpPr txBox="1">
            <a:spLocks noGrp="1"/>
          </p:cNvSpPr>
          <p:nvPr>
            <p:ph type="body" idx="1"/>
          </p:nvPr>
        </p:nvSpPr>
        <p:spPr>
          <a:xfrm>
            <a:off x="2104850" y="1814925"/>
            <a:ext cx="9797100" cy="4351200"/>
          </a:xfrm>
          <a:prstGeom prst="rect">
            <a:avLst/>
          </a:prstGeom>
          <a:noFill/>
          <a:ln>
            <a:noFill/>
          </a:ln>
        </p:spPr>
        <p:txBody>
          <a:bodyPr spcFirstLastPara="1" wrap="square" lIns="91425" tIns="45700" rIns="91425" bIns="45700" anchor="t" anchorCtr="0">
            <a:noAutofit/>
          </a:bodyPr>
          <a:lstStyle/>
          <a:p>
            <a:pPr marL="228600" indent="-190500">
              <a:spcBef>
                <a:spcPts val="0"/>
              </a:spcBef>
              <a:buSzPts val="2200"/>
              <a:buChar char="●"/>
            </a:pPr>
            <a:r>
              <a:rPr lang="en-US" sz="2200" b="1">
                <a:latin typeface="+mn-lt"/>
              </a:rPr>
              <a:t>  </a:t>
            </a:r>
            <a:r>
              <a:rPr lang="en-US" sz="2200">
                <a:solidFill>
                  <a:schemeClr val="tx1"/>
                </a:solidFill>
                <a:latin typeface="+mn-lt"/>
              </a:rPr>
              <a:t>President (Rodney)</a:t>
            </a:r>
            <a:endParaRPr sz="2200">
              <a:solidFill>
                <a:schemeClr val="tx1"/>
              </a:solidFill>
              <a:latin typeface="+mn-lt"/>
            </a:endParaRPr>
          </a:p>
          <a:p>
            <a:pPr marL="228600" indent="-190500">
              <a:spcBef>
                <a:spcPts val="0"/>
              </a:spcBef>
              <a:buSzPts val="2200"/>
              <a:buChar char="●"/>
            </a:pPr>
            <a:r>
              <a:rPr lang="en-US" sz="2200">
                <a:solidFill>
                  <a:schemeClr val="tx1"/>
                </a:solidFill>
                <a:latin typeface="+mn-lt"/>
              </a:rPr>
              <a:t>  President Elect (Scarlett)</a:t>
            </a:r>
            <a:endParaRPr sz="2200">
              <a:solidFill>
                <a:schemeClr val="tx1"/>
              </a:solidFill>
              <a:latin typeface="+mn-lt"/>
            </a:endParaRPr>
          </a:p>
          <a:p>
            <a:pPr marL="228600" indent="-190500">
              <a:spcBef>
                <a:spcPts val="0"/>
              </a:spcBef>
              <a:buSzPts val="2200"/>
              <a:buChar char="●"/>
            </a:pPr>
            <a:r>
              <a:rPr lang="en-US" sz="2200">
                <a:solidFill>
                  <a:schemeClr val="tx1"/>
                </a:solidFill>
                <a:latin typeface="+mn-lt"/>
              </a:rPr>
              <a:t>  </a:t>
            </a:r>
            <a:r>
              <a:rPr lang="en-US" sz="2200" b="1">
                <a:solidFill>
                  <a:schemeClr val="tx1"/>
                </a:solidFill>
                <a:latin typeface="+mn-lt"/>
              </a:rPr>
              <a:t>Director of Administration (Nirvani)</a:t>
            </a:r>
          </a:p>
          <a:p>
            <a:pPr marL="228600" indent="-190500">
              <a:spcBef>
                <a:spcPts val="0"/>
              </a:spcBef>
              <a:buSzPts val="2200"/>
              <a:buChar char="●"/>
            </a:pPr>
            <a:r>
              <a:rPr lang="en-US" sz="2200">
                <a:solidFill>
                  <a:schemeClr val="tx1"/>
                </a:solidFill>
                <a:latin typeface="+mn-lt"/>
              </a:rPr>
              <a:t>  Director of  Diversity, Inclusion, and Outreach (Ashley)</a:t>
            </a:r>
            <a:endParaRPr sz="2200">
              <a:solidFill>
                <a:schemeClr val="tx1"/>
              </a:solidFill>
              <a:latin typeface="+mn-lt"/>
            </a:endParaRPr>
          </a:p>
          <a:p>
            <a:pPr marL="228600" indent="-190500">
              <a:spcBef>
                <a:spcPts val="0"/>
              </a:spcBef>
              <a:buSzPts val="2200"/>
              <a:buChar char="●"/>
            </a:pPr>
            <a:r>
              <a:rPr lang="en-US" sz="2200">
                <a:solidFill>
                  <a:schemeClr val="tx1"/>
                </a:solidFill>
                <a:latin typeface="+mn-lt"/>
              </a:rPr>
              <a:t>  Director of Finance (Estefan) </a:t>
            </a:r>
          </a:p>
          <a:p>
            <a:pPr marL="228600" indent="-190500">
              <a:spcBef>
                <a:spcPts val="0"/>
              </a:spcBef>
              <a:buSzPts val="2200"/>
              <a:buFont typeface="Arial"/>
              <a:buChar char="●"/>
            </a:pPr>
            <a:r>
              <a:rPr lang="en-US" sz="2200">
                <a:solidFill>
                  <a:schemeClr val="tx1"/>
                </a:solidFill>
                <a:latin typeface="+mn-lt"/>
              </a:rPr>
              <a:t>  Director of Social and Community Affairs (Mark)</a:t>
            </a:r>
          </a:p>
          <a:p>
            <a:pPr marL="228600" indent="-190500">
              <a:spcBef>
                <a:spcPts val="0"/>
              </a:spcBef>
              <a:buSzPts val="2200"/>
              <a:buFont typeface="Arial"/>
              <a:buChar char="●"/>
            </a:pPr>
            <a:r>
              <a:rPr lang="en-US" sz="2200">
                <a:solidFill>
                  <a:schemeClr val="tx1"/>
                </a:solidFill>
                <a:latin typeface="+mn-lt"/>
              </a:rPr>
              <a:t>  Director of Media and Public Relations (Juliane)</a:t>
            </a:r>
            <a:endParaRPr sz="2200">
              <a:solidFill>
                <a:schemeClr val="tx1"/>
              </a:solidFill>
              <a:latin typeface="+mn-lt"/>
            </a:endParaRPr>
          </a:p>
          <a:p>
            <a:pPr marL="228600" indent="-190500">
              <a:spcBef>
                <a:spcPts val="0"/>
              </a:spcBef>
              <a:buSzPts val="2200"/>
              <a:buChar char="●"/>
            </a:pPr>
            <a:r>
              <a:rPr lang="en-US" sz="2200">
                <a:solidFill>
                  <a:schemeClr val="tx1"/>
                </a:solidFill>
                <a:latin typeface="+mn-lt"/>
              </a:rPr>
              <a:t>  Director of Student Involvement and Student Groups (Edna)</a:t>
            </a:r>
          </a:p>
          <a:p>
            <a:pPr marL="228600" indent="-190500">
              <a:spcBef>
                <a:spcPts val="0"/>
              </a:spcBef>
              <a:buSzPts val="2200"/>
              <a:buChar char="●"/>
            </a:pPr>
            <a:r>
              <a:rPr lang="en-US" sz="2200">
                <a:solidFill>
                  <a:schemeClr val="tx1"/>
                </a:solidFill>
                <a:latin typeface="+mn-lt"/>
              </a:rPr>
              <a:t>  </a:t>
            </a:r>
            <a:r>
              <a:rPr lang="en-US" sz="2200" b="0" i="0">
                <a:solidFill>
                  <a:schemeClr val="tx1"/>
                </a:solidFill>
                <a:effectLst/>
                <a:latin typeface="+mn-lt"/>
              </a:rPr>
              <a:t>Director of Policy &amp; Strategic Initiatives (Nick)</a:t>
            </a:r>
          </a:p>
          <a:p>
            <a:pPr marL="114300" indent="0">
              <a:buNone/>
            </a:pPr>
            <a:br>
              <a:rPr lang="en-US" sz="1600"/>
            </a:br>
            <a:endParaRPr sz="2200"/>
          </a:p>
          <a:p>
            <a:pPr marL="0" lvl="0" indent="0" algn="l" rtl="0">
              <a:lnSpc>
                <a:spcPct val="90000"/>
              </a:lnSpc>
              <a:spcBef>
                <a:spcPts val="1000"/>
              </a:spcBef>
              <a:spcAft>
                <a:spcPts val="0"/>
              </a:spcAft>
              <a:buSzPts val="1800"/>
              <a:buNone/>
            </a:pPr>
            <a:endParaRPr sz="2200"/>
          </a:p>
          <a:p>
            <a:pPr marL="457200" lvl="0" indent="0" algn="l" rtl="0">
              <a:lnSpc>
                <a:spcPct val="90000"/>
              </a:lnSpc>
              <a:spcBef>
                <a:spcPts val="1000"/>
              </a:spcBef>
              <a:spcAft>
                <a:spcPts val="0"/>
              </a:spcAft>
              <a:buSzPts val="1800"/>
              <a:buNone/>
            </a:pPr>
            <a:endParaRPr sz="2000"/>
          </a:p>
          <a:p>
            <a:pPr marL="457200" lvl="0" indent="0" algn="l" rtl="0">
              <a:lnSpc>
                <a:spcPct val="90000"/>
              </a:lnSpc>
              <a:spcBef>
                <a:spcPts val="1000"/>
              </a:spcBef>
              <a:spcAft>
                <a:spcPts val="0"/>
              </a:spcAft>
              <a:buSzPts val="1800"/>
              <a:buNone/>
            </a:pPr>
            <a:endParaRPr sz="2600"/>
          </a:p>
          <a:p>
            <a:pPr marL="685800" lvl="1" indent="-76200" algn="l" rtl="0">
              <a:lnSpc>
                <a:spcPct val="90000"/>
              </a:lnSpc>
              <a:spcBef>
                <a:spcPts val="500"/>
              </a:spcBef>
              <a:spcAft>
                <a:spcPts val="0"/>
              </a:spcAft>
              <a:buClr>
                <a:schemeClr val="dk1"/>
              </a:buClr>
              <a:buSzPts val="2400"/>
              <a:buNone/>
            </a:pPr>
            <a:endParaRPr/>
          </a:p>
        </p:txBody>
      </p:sp>
      <p:pic>
        <p:nvPicPr>
          <p:cNvPr id="124" name="Google Shape;124;g216d24f84c5_0_0"/>
          <p:cNvPicPr preferRelativeResize="0"/>
          <p:nvPr/>
        </p:nvPicPr>
        <p:blipFill rotWithShape="1">
          <a:blip r:embed="rId3">
            <a:alphaModFix/>
          </a:blip>
          <a:srcRect/>
          <a:stretch/>
        </p:blipFill>
        <p:spPr>
          <a:xfrm>
            <a:off x="0" y="0"/>
            <a:ext cx="2104849" cy="2104879"/>
          </a:xfrm>
          <a:prstGeom prst="rect">
            <a:avLst/>
          </a:prstGeom>
          <a:noFill/>
          <a:ln>
            <a:noFill/>
          </a:ln>
        </p:spPr>
      </p:pic>
    </p:spTree>
    <p:extLst>
      <p:ext uri="{BB962C8B-B14F-4D97-AF65-F5344CB8AC3E}">
        <p14:creationId xmlns:p14="http://schemas.microsoft.com/office/powerpoint/2010/main" val="3817299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g2076c708779_0_0"/>
          <p:cNvPicPr preferRelativeResize="0"/>
          <p:nvPr/>
        </p:nvPicPr>
        <p:blipFill rotWithShape="1">
          <a:blip r:embed="rId3">
            <a:alphaModFix/>
          </a:blip>
          <a:srcRect/>
          <a:stretch/>
        </p:blipFill>
        <p:spPr>
          <a:xfrm>
            <a:off x="2355587" y="291122"/>
            <a:ext cx="7135999" cy="1815639"/>
          </a:xfrm>
          <a:prstGeom prst="rect">
            <a:avLst/>
          </a:prstGeom>
          <a:noFill/>
          <a:ln>
            <a:noFill/>
          </a:ln>
        </p:spPr>
      </p:pic>
      <p:sp>
        <p:nvSpPr>
          <p:cNvPr id="144" name="Google Shape;144;g2076c708779_0_0"/>
          <p:cNvSpPr txBox="1">
            <a:spLocks noGrp="1"/>
          </p:cNvSpPr>
          <p:nvPr>
            <p:ph type="body" idx="1"/>
          </p:nvPr>
        </p:nvSpPr>
        <p:spPr>
          <a:xfrm>
            <a:off x="1108552" y="2423779"/>
            <a:ext cx="9974100" cy="435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r>
              <a:rPr lang="en-US" sz="2200" b="1"/>
              <a:t>Purpose: </a:t>
            </a:r>
            <a:r>
              <a:rPr lang="en-US" sz="2200"/>
              <a:t>recognize outstanding graduate students for their academic and community-based achievements</a:t>
            </a:r>
            <a:endParaRPr sz="2200"/>
          </a:p>
          <a:p>
            <a:pPr marL="457200" lvl="0" indent="-400050" algn="l" rtl="0">
              <a:lnSpc>
                <a:spcPct val="90000"/>
              </a:lnSpc>
              <a:spcBef>
                <a:spcPts val="1000"/>
              </a:spcBef>
              <a:spcAft>
                <a:spcPts val="0"/>
              </a:spcAft>
              <a:buSzPts val="2700"/>
              <a:buChar char="•"/>
            </a:pPr>
            <a:r>
              <a:rPr lang="en-US" sz="2100"/>
              <a:t>Can nominate yourself, or a peer</a:t>
            </a:r>
            <a:endParaRPr sz="2100"/>
          </a:p>
          <a:p>
            <a:pPr marL="457200" lvl="0" indent="-400050" algn="l" rtl="0">
              <a:lnSpc>
                <a:spcPct val="90000"/>
              </a:lnSpc>
              <a:spcBef>
                <a:spcPts val="0"/>
              </a:spcBef>
              <a:spcAft>
                <a:spcPts val="0"/>
              </a:spcAft>
              <a:buSzPts val="2700"/>
              <a:buChar char="•"/>
            </a:pPr>
            <a:r>
              <a:rPr lang="en-US" sz="2100"/>
              <a:t>Didn’t win? Renominate as many times as you would like</a:t>
            </a:r>
            <a:endParaRPr sz="2100"/>
          </a:p>
          <a:p>
            <a:pPr marL="457200" lvl="0" indent="-400050" algn="l" rtl="0">
              <a:lnSpc>
                <a:spcPct val="90000"/>
              </a:lnSpc>
              <a:spcBef>
                <a:spcPts val="0"/>
              </a:spcBef>
              <a:spcAft>
                <a:spcPts val="0"/>
              </a:spcAft>
              <a:buSzPts val="2700"/>
              <a:buChar char="•"/>
            </a:pPr>
            <a:r>
              <a:rPr lang="en-US" sz="2100"/>
              <a:t>Winners will receive a $25 gift card</a:t>
            </a:r>
            <a:endParaRPr sz="2100"/>
          </a:p>
          <a:p>
            <a:pPr marL="457200" lvl="0" indent="0" algn="l" rtl="0">
              <a:lnSpc>
                <a:spcPct val="90000"/>
              </a:lnSpc>
              <a:spcBef>
                <a:spcPts val="0"/>
              </a:spcBef>
              <a:spcAft>
                <a:spcPts val="0"/>
              </a:spcAft>
              <a:buSzPts val="1800"/>
              <a:buNone/>
            </a:pPr>
            <a:endParaRPr sz="2100"/>
          </a:p>
          <a:p>
            <a:pPr marL="0" lvl="0" indent="0" algn="l" rtl="0">
              <a:lnSpc>
                <a:spcPct val="90000"/>
              </a:lnSpc>
              <a:spcBef>
                <a:spcPts val="1000"/>
              </a:spcBef>
              <a:spcAft>
                <a:spcPts val="0"/>
              </a:spcAft>
              <a:buSzPts val="1800"/>
              <a:buNone/>
            </a:pPr>
            <a:r>
              <a:rPr lang="en-US" sz="2200" b="1"/>
              <a:t>Info and links to enter can be found on:</a:t>
            </a:r>
            <a:endParaRPr sz="2200" b="1"/>
          </a:p>
          <a:p>
            <a:pPr marL="457200" lvl="0" indent="-412750" algn="l" rtl="0">
              <a:lnSpc>
                <a:spcPct val="90000"/>
              </a:lnSpc>
              <a:spcBef>
                <a:spcPts val="500"/>
              </a:spcBef>
              <a:spcAft>
                <a:spcPts val="0"/>
              </a:spcAft>
              <a:buSzPts val="2900"/>
              <a:buChar char="•"/>
            </a:pPr>
            <a:r>
              <a:rPr lang="en-US" sz="2100"/>
              <a:t>Our website: </a:t>
            </a:r>
            <a:r>
              <a:rPr lang="en-US" sz="2100" u="sng">
                <a:solidFill>
                  <a:schemeClr val="hlink"/>
                </a:solidFill>
                <a:hlinkClick r:id="rId4"/>
              </a:rPr>
              <a:t>https://jhu.campusgroups.com/gsa/home/</a:t>
            </a:r>
            <a:r>
              <a:rPr lang="en-US" sz="2100"/>
              <a:t> </a:t>
            </a:r>
            <a:endParaRPr sz="2100"/>
          </a:p>
          <a:p>
            <a:pPr marL="457200" lvl="0" indent="-412750" algn="l" rtl="0">
              <a:lnSpc>
                <a:spcPct val="90000"/>
              </a:lnSpc>
              <a:spcBef>
                <a:spcPts val="0"/>
              </a:spcBef>
              <a:spcAft>
                <a:spcPts val="0"/>
              </a:spcAft>
              <a:buSzPts val="2900"/>
              <a:buChar char="•"/>
            </a:pPr>
            <a:r>
              <a:rPr lang="en-US" sz="2100"/>
              <a:t>All-grad email notifications</a:t>
            </a:r>
            <a:endParaRPr sz="2100"/>
          </a:p>
          <a:p>
            <a:pPr marL="457200" lvl="0" indent="-412750" algn="l" rtl="0">
              <a:lnSpc>
                <a:spcPct val="90000"/>
              </a:lnSpc>
              <a:spcBef>
                <a:spcPts val="0"/>
              </a:spcBef>
              <a:spcAft>
                <a:spcPts val="0"/>
              </a:spcAft>
              <a:buSzPts val="2900"/>
              <a:buChar char="•"/>
            </a:pPr>
            <a:r>
              <a:rPr lang="en-US" sz="2100"/>
              <a:t>GSA Newsletter</a:t>
            </a:r>
            <a:endParaRPr sz="2100"/>
          </a:p>
          <a:p>
            <a:pPr marL="457200" lvl="0" indent="-412750" algn="l" rtl="0">
              <a:lnSpc>
                <a:spcPct val="90000"/>
              </a:lnSpc>
              <a:spcBef>
                <a:spcPts val="0"/>
              </a:spcBef>
              <a:spcAft>
                <a:spcPts val="0"/>
              </a:spcAft>
              <a:buSzPts val="2900"/>
              <a:buChar char="•"/>
            </a:pPr>
            <a:r>
              <a:rPr lang="en-US" sz="2100"/>
              <a:t>Our social media channels – follow us!</a:t>
            </a:r>
            <a:endParaRPr sz="2100"/>
          </a:p>
          <a:p>
            <a:pPr marL="609600" lvl="1" indent="0" algn="l" rtl="0">
              <a:lnSpc>
                <a:spcPct val="90000"/>
              </a:lnSpc>
              <a:spcBef>
                <a:spcPts val="500"/>
              </a:spcBef>
              <a:spcAft>
                <a:spcPts val="0"/>
              </a:spcAft>
              <a:buClr>
                <a:schemeClr val="dk1"/>
              </a:buClr>
              <a:buSzPts val="2400"/>
              <a:buNone/>
            </a:pPr>
            <a:endParaRPr sz="2600"/>
          </a:p>
        </p:txBody>
      </p:sp>
      <p:pic>
        <p:nvPicPr>
          <p:cNvPr id="145" name="Google Shape;145;g2076c708779_0_0"/>
          <p:cNvPicPr preferRelativeResize="0"/>
          <p:nvPr/>
        </p:nvPicPr>
        <p:blipFill rotWithShape="1">
          <a:blip r:embed="rId5">
            <a:alphaModFix/>
          </a:blip>
          <a:srcRect/>
          <a:stretch/>
        </p:blipFill>
        <p:spPr>
          <a:xfrm>
            <a:off x="0" y="0"/>
            <a:ext cx="2104849" cy="2104879"/>
          </a:xfrm>
          <a:prstGeom prst="rect">
            <a:avLst/>
          </a:prstGeom>
          <a:noFill/>
          <a:ln>
            <a:noFill/>
          </a:ln>
        </p:spPr>
      </p:pic>
      <p:pic>
        <p:nvPicPr>
          <p:cNvPr id="146" name="Google Shape;146;g2076c708779_0_0"/>
          <p:cNvPicPr preferRelativeResize="0"/>
          <p:nvPr/>
        </p:nvPicPr>
        <p:blipFill rotWithShape="1">
          <a:blip r:embed="rId3">
            <a:alphaModFix/>
          </a:blip>
          <a:srcRect/>
          <a:stretch/>
        </p:blipFill>
        <p:spPr>
          <a:xfrm>
            <a:off x="4132312" y="291122"/>
            <a:ext cx="7135999" cy="1815639"/>
          </a:xfrm>
          <a:prstGeom prst="rect">
            <a:avLst/>
          </a:prstGeom>
          <a:noFill/>
          <a:ln>
            <a:noFill/>
          </a:ln>
        </p:spPr>
      </p:pic>
      <p:pic>
        <p:nvPicPr>
          <p:cNvPr id="147" name="Google Shape;147;g2076c708779_0_0"/>
          <p:cNvPicPr preferRelativeResize="0"/>
          <p:nvPr/>
        </p:nvPicPr>
        <p:blipFill rotWithShape="1">
          <a:blip r:embed="rId3">
            <a:alphaModFix/>
          </a:blip>
          <a:srcRect l="23193" r="22602"/>
          <a:stretch/>
        </p:blipFill>
        <p:spPr>
          <a:xfrm>
            <a:off x="4010112" y="291133"/>
            <a:ext cx="3868099" cy="1815639"/>
          </a:xfrm>
          <a:prstGeom prst="rect">
            <a:avLst/>
          </a:prstGeom>
          <a:noFill/>
          <a:ln>
            <a:noFill/>
          </a:ln>
        </p:spPr>
      </p:pic>
      <p:sp>
        <p:nvSpPr>
          <p:cNvPr id="148" name="Google Shape;148;g2076c708779_0_0"/>
          <p:cNvSpPr txBox="1">
            <a:spLocks noGrp="1"/>
          </p:cNvSpPr>
          <p:nvPr>
            <p:ph type="title"/>
          </p:nvPr>
        </p:nvSpPr>
        <p:spPr>
          <a:xfrm>
            <a:off x="2189681" y="485173"/>
            <a:ext cx="92490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F3864"/>
              </a:buClr>
              <a:buSzPts val="4400"/>
              <a:buFont typeface="Arial"/>
              <a:buNone/>
            </a:pPr>
            <a:r>
              <a:rPr lang="en-US" b="1">
                <a:solidFill>
                  <a:schemeClr val="lt1"/>
                </a:solidFill>
              </a:rPr>
              <a:t>GSA Student Spotlight</a:t>
            </a:r>
            <a:endParaRPr>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g2520d8bda6c_0_8"/>
          <p:cNvPicPr preferRelativeResize="0"/>
          <p:nvPr/>
        </p:nvPicPr>
        <p:blipFill rotWithShape="1">
          <a:blip r:embed="rId3">
            <a:alphaModFix amt="48000"/>
          </a:blip>
          <a:srcRect l="18185" r="2018"/>
          <a:stretch/>
        </p:blipFill>
        <p:spPr>
          <a:xfrm>
            <a:off x="0" y="0"/>
            <a:ext cx="12192000" cy="6858000"/>
          </a:xfrm>
          <a:prstGeom prst="rect">
            <a:avLst/>
          </a:prstGeom>
          <a:noFill/>
          <a:ln>
            <a:noFill/>
          </a:ln>
        </p:spPr>
      </p:pic>
      <p:pic>
        <p:nvPicPr>
          <p:cNvPr id="155" name="Google Shape;155;g2520d8bda6c_0_8"/>
          <p:cNvPicPr preferRelativeResize="0"/>
          <p:nvPr/>
        </p:nvPicPr>
        <p:blipFill rotWithShape="1">
          <a:blip r:embed="rId4">
            <a:alphaModFix amt="60000"/>
          </a:blip>
          <a:srcRect/>
          <a:stretch/>
        </p:blipFill>
        <p:spPr>
          <a:xfrm>
            <a:off x="0" y="990600"/>
            <a:ext cx="6562076" cy="4724701"/>
          </a:xfrm>
          <a:prstGeom prst="rect">
            <a:avLst/>
          </a:prstGeom>
          <a:noFill/>
          <a:ln>
            <a:noFill/>
          </a:ln>
        </p:spPr>
      </p:pic>
      <p:sp>
        <p:nvSpPr>
          <p:cNvPr id="156" name="Google Shape;156;g2520d8bda6c_0_8"/>
          <p:cNvSpPr txBox="1"/>
          <p:nvPr/>
        </p:nvSpPr>
        <p:spPr>
          <a:xfrm>
            <a:off x="287925" y="2695064"/>
            <a:ext cx="5222100" cy="3954611"/>
          </a:xfrm>
          <a:prstGeom prst="rect">
            <a:avLst/>
          </a:prstGeom>
          <a:solidFill>
            <a:schemeClr val="lt1"/>
          </a:solidFill>
          <a:ln>
            <a:noFill/>
          </a:ln>
        </p:spPr>
        <p:txBody>
          <a:bodyPr spcFirstLastPara="1" wrap="square" lIns="91425" tIns="91425" rIns="91425" bIns="91425" anchor="ctr" anchorCtr="0">
            <a:noAutofit/>
          </a:bodyPr>
          <a:lstStyle/>
          <a:p>
            <a:pPr algn="ctr"/>
            <a:r>
              <a:rPr lang="en-US" sz="1600"/>
              <a:t>Recently, Katie’s study identifying a novel biomarker for TDP-43 dysfunction measurable in patient biofluids was published! (</a:t>
            </a:r>
            <a:r>
              <a:rPr lang="en-US" sz="1600" err="1"/>
              <a:t>doi</a:t>
            </a:r>
            <a:r>
              <a:rPr lang="en-US" sz="1600"/>
              <a:t>: 10.1038/s41591-023-02788-5). Neurodegenerative diseases such as ALS include pathology of TDP-43 in patient samples but no cure or useful biomarkers yet exist. This biomarker is detectable in both CSF and blood and there is future potential for it to diagnose people with TDP-43-related diseases early! </a:t>
            </a:r>
            <a:endParaRPr lang="en-US"/>
          </a:p>
        </p:txBody>
      </p:sp>
      <p:pic>
        <p:nvPicPr>
          <p:cNvPr id="157" name="Google Shape;157;g2520d8bda6c_0_8"/>
          <p:cNvPicPr preferRelativeResize="0"/>
          <p:nvPr/>
        </p:nvPicPr>
        <p:blipFill rotWithShape="1">
          <a:blip r:embed="rId4">
            <a:alphaModFix amt="60000"/>
          </a:blip>
          <a:srcRect r="8382"/>
          <a:stretch/>
        </p:blipFill>
        <p:spPr>
          <a:xfrm>
            <a:off x="6180050" y="991475"/>
            <a:ext cx="6011951" cy="4724701"/>
          </a:xfrm>
          <a:prstGeom prst="rect">
            <a:avLst/>
          </a:prstGeom>
          <a:noFill/>
          <a:ln>
            <a:noFill/>
          </a:ln>
        </p:spPr>
      </p:pic>
      <p:sp>
        <p:nvSpPr>
          <p:cNvPr id="158" name="Google Shape;158;g2520d8bda6c_0_8"/>
          <p:cNvSpPr txBox="1"/>
          <p:nvPr/>
        </p:nvSpPr>
        <p:spPr>
          <a:xfrm>
            <a:off x="0" y="130850"/>
            <a:ext cx="12192000" cy="772500"/>
          </a:xfrm>
          <a:prstGeom prst="rect">
            <a:avLst/>
          </a:prstGeom>
          <a:gradFill>
            <a:gsLst>
              <a:gs pos="0">
                <a:srgbClr val="DFE9FB"/>
              </a:gs>
              <a:gs pos="100000">
                <a:srgbClr val="6E9BE7"/>
              </a:gs>
            </a:gsLst>
            <a:path path="circle">
              <a:fillToRect l="50000" t="50000" r="50000" b="50000"/>
            </a:path>
            <a:tileRect/>
          </a:gradFill>
          <a:ln>
            <a:noFill/>
          </a:ln>
        </p:spPr>
        <p:txBody>
          <a:bodyPr spcFirstLastPara="1" wrap="square" lIns="91425" tIns="91425" rIns="91425" bIns="91425" anchor="ctr" anchorCtr="0">
            <a:noAutofit/>
          </a:bodyPr>
          <a:lstStyle/>
          <a:p>
            <a:pPr algn="ctr">
              <a:buSzPts val="5100"/>
            </a:pPr>
            <a:r>
              <a:rPr lang="en-US" sz="2800" b="1">
                <a:solidFill>
                  <a:srgbClr val="351C75"/>
                </a:solidFill>
                <a:latin typeface="Verdana Pro"/>
                <a:ea typeface="Amatic SC"/>
                <a:cs typeface="Amatic SC"/>
                <a:sym typeface="Amatic SC"/>
              </a:rPr>
              <a:t>February 2024 </a:t>
            </a:r>
            <a:r>
              <a:rPr lang="en-US" sz="2800" b="1" i="0" u="none" strike="noStrike" cap="none">
                <a:solidFill>
                  <a:srgbClr val="351C75"/>
                </a:solidFill>
                <a:latin typeface="Verdana Pro"/>
                <a:ea typeface="Amatic SC"/>
                <a:cs typeface="Amatic SC"/>
                <a:sym typeface="Amatic SC"/>
              </a:rPr>
              <a:t> GSA</a:t>
            </a:r>
            <a:r>
              <a:rPr lang="en-US" sz="2800" b="1">
                <a:solidFill>
                  <a:srgbClr val="351C75"/>
                </a:solidFill>
                <a:latin typeface="Verdana Pro"/>
                <a:ea typeface="Amatic SC"/>
                <a:cs typeface="Amatic SC"/>
                <a:sym typeface="Amatic SC"/>
              </a:rPr>
              <a:t> </a:t>
            </a:r>
            <a:r>
              <a:rPr lang="en-US" sz="2800" b="1" i="0" u="none" strike="noStrike" cap="none">
                <a:solidFill>
                  <a:srgbClr val="351C75"/>
                </a:solidFill>
                <a:latin typeface="Verdana Pro"/>
                <a:ea typeface="Amatic SC"/>
                <a:cs typeface="Amatic SC"/>
                <a:sym typeface="Amatic SC"/>
              </a:rPr>
              <a:t> Student</a:t>
            </a:r>
            <a:r>
              <a:rPr lang="en-US" sz="2800" b="1">
                <a:solidFill>
                  <a:srgbClr val="351C75"/>
                </a:solidFill>
                <a:latin typeface="Verdana Pro"/>
                <a:ea typeface="Amatic SC"/>
                <a:cs typeface="Amatic SC"/>
                <a:sym typeface="Amatic SC"/>
              </a:rPr>
              <a:t> </a:t>
            </a:r>
            <a:r>
              <a:rPr lang="en-US" sz="2800" b="1" i="0" u="none" strike="noStrike" cap="none">
                <a:solidFill>
                  <a:srgbClr val="351C75"/>
                </a:solidFill>
                <a:latin typeface="Verdana Pro"/>
                <a:ea typeface="Amatic SC"/>
                <a:cs typeface="Amatic SC"/>
                <a:sym typeface="Amatic SC"/>
              </a:rPr>
              <a:t> Spotlight</a:t>
            </a:r>
            <a:r>
              <a:rPr lang="en-US" sz="2800" b="1">
                <a:solidFill>
                  <a:srgbClr val="351C75"/>
                </a:solidFill>
                <a:latin typeface="Verdana Pro"/>
                <a:ea typeface="Amatic SC"/>
                <a:cs typeface="Amatic SC"/>
                <a:sym typeface="Amatic SC"/>
              </a:rPr>
              <a:t> </a:t>
            </a:r>
            <a:r>
              <a:rPr lang="en-US" sz="2800" b="1" i="0" u="none" strike="noStrike" cap="none">
                <a:solidFill>
                  <a:srgbClr val="351C75"/>
                </a:solidFill>
                <a:latin typeface="Verdana Pro"/>
                <a:ea typeface="Amatic SC"/>
                <a:cs typeface="Amatic SC"/>
                <a:sym typeface="Amatic SC"/>
              </a:rPr>
              <a:t> Winners</a:t>
            </a:r>
            <a:endParaRPr lang="en-US" sz="2800" b="1" i="0" u="none" strike="noStrike" cap="none">
              <a:solidFill>
                <a:srgbClr val="351C75"/>
              </a:solidFill>
              <a:latin typeface="Verdana Pro"/>
              <a:ea typeface="Amatic SC"/>
              <a:cs typeface="Amatic SC"/>
            </a:endParaRPr>
          </a:p>
        </p:txBody>
      </p:sp>
      <p:sp>
        <p:nvSpPr>
          <p:cNvPr id="159" name="Google Shape;159;g2520d8bda6c_0_8"/>
          <p:cNvSpPr txBox="1"/>
          <p:nvPr/>
        </p:nvSpPr>
        <p:spPr>
          <a:xfrm>
            <a:off x="6562175" y="2691425"/>
            <a:ext cx="5332500" cy="4022700"/>
          </a:xfrm>
          <a:prstGeom prst="rect">
            <a:avLst/>
          </a:prstGeom>
          <a:solidFill>
            <a:schemeClr val="lt1"/>
          </a:solidFill>
          <a:ln>
            <a:noFill/>
          </a:ln>
        </p:spPr>
        <p:txBody>
          <a:bodyPr spcFirstLastPara="1" wrap="square" lIns="91425" tIns="91425" rIns="91425" bIns="91425" anchor="ctr" anchorCtr="0">
            <a:noAutofit/>
          </a:bodyPr>
          <a:lstStyle/>
          <a:p>
            <a:pPr algn="ctr"/>
            <a:r>
              <a:rPr lang="en-US" sz="1600">
                <a:solidFill>
                  <a:schemeClr val="dk1"/>
                </a:solidFill>
              </a:rPr>
              <a:t>  </a:t>
            </a:r>
            <a:endParaRPr lang="en-US" sz="1600" b="1">
              <a:solidFill>
                <a:schemeClr val="dk1"/>
              </a:solidFill>
            </a:endParaRPr>
          </a:p>
          <a:p>
            <a:pPr algn="ctr"/>
            <a:r>
              <a:rPr lang="en-US" sz="1600">
                <a:solidFill>
                  <a:schemeClr val="dk1"/>
                </a:solidFill>
              </a:rPr>
              <a:t>In the Fall term, I was awarded the NIH Ruth L. Kirschstein Predoctoral Individual National Research Service Award (F31 award) for my proposal entitled "Tri-Signal Artificial Antigen Presenting Cells for Cancer Immunotherapy". I worked really </a:t>
            </a:r>
            <a:r>
              <a:rPr lang="en-US" sz="1600" err="1">
                <a:solidFill>
                  <a:schemeClr val="dk1"/>
                </a:solidFill>
              </a:rPr>
              <a:t>really</a:t>
            </a:r>
            <a:r>
              <a:rPr lang="en-US" sz="1600">
                <a:solidFill>
                  <a:schemeClr val="dk1"/>
                </a:solidFill>
              </a:rPr>
              <a:t> hard on this grant application for almost 6 months, so it felt very rewarding to get it! </a:t>
            </a:r>
            <a:endParaRPr lang="en-US"/>
          </a:p>
          <a:p>
            <a:pPr algn="ctr">
              <a:buSzPts val="1200"/>
            </a:pPr>
            <a:endParaRPr lang="en-US" sz="4000">
              <a:solidFill>
                <a:schemeClr val="dk1"/>
              </a:solidFill>
            </a:endParaRPr>
          </a:p>
        </p:txBody>
      </p:sp>
      <p:pic>
        <p:nvPicPr>
          <p:cNvPr id="160" name="Google Shape;160;g2520d8bda6c_0_8"/>
          <p:cNvPicPr preferRelativeResize="0"/>
          <p:nvPr/>
        </p:nvPicPr>
        <p:blipFill rotWithShape="1">
          <a:blip r:embed="rId5">
            <a:alphaModFix/>
          </a:blip>
          <a:srcRect/>
          <a:stretch/>
        </p:blipFill>
        <p:spPr>
          <a:xfrm rot="1299458" flipH="1">
            <a:off x="9795775" y="-478719"/>
            <a:ext cx="2317051" cy="3174043"/>
          </a:xfrm>
          <a:prstGeom prst="rect">
            <a:avLst/>
          </a:prstGeom>
          <a:noFill/>
          <a:ln>
            <a:noFill/>
          </a:ln>
        </p:spPr>
      </p:pic>
      <p:pic>
        <p:nvPicPr>
          <p:cNvPr id="161" name="Google Shape;161;g2520d8bda6c_0_8"/>
          <p:cNvPicPr preferRelativeResize="0"/>
          <p:nvPr/>
        </p:nvPicPr>
        <p:blipFill rotWithShape="1">
          <a:blip r:embed="rId5">
            <a:alphaModFix/>
          </a:blip>
          <a:srcRect/>
          <a:stretch/>
        </p:blipFill>
        <p:spPr>
          <a:xfrm rot="-1299458">
            <a:off x="115999" y="-478719"/>
            <a:ext cx="2317051" cy="3174043"/>
          </a:xfrm>
          <a:prstGeom prst="rect">
            <a:avLst/>
          </a:prstGeom>
          <a:noFill/>
          <a:ln>
            <a:noFill/>
          </a:ln>
        </p:spPr>
      </p:pic>
      <p:sp>
        <p:nvSpPr>
          <p:cNvPr id="162" name="Google Shape;162;g2520d8bda6c_0_8"/>
          <p:cNvSpPr txBox="1"/>
          <p:nvPr/>
        </p:nvSpPr>
        <p:spPr>
          <a:xfrm>
            <a:off x="6562175" y="2179825"/>
            <a:ext cx="5332500" cy="400500"/>
          </a:xfrm>
          <a:prstGeom prst="rect">
            <a:avLst/>
          </a:prstGeom>
          <a:solidFill>
            <a:schemeClr val="lt1"/>
          </a:solidFill>
          <a:ln>
            <a:noFill/>
          </a:ln>
        </p:spPr>
        <p:txBody>
          <a:bodyPr spcFirstLastPara="1" wrap="square" lIns="91425" tIns="91425" rIns="91425" bIns="91425" anchor="ctr" anchorCtr="0">
            <a:noAutofit/>
          </a:bodyPr>
          <a:lstStyle/>
          <a:p>
            <a:pPr algn="ctr"/>
            <a:r>
              <a:rPr lang="en-US" sz="2800"/>
              <a:t>Biomedical Engineering</a:t>
            </a:r>
            <a:endParaRPr lang="en-US"/>
          </a:p>
        </p:txBody>
      </p:sp>
      <p:sp>
        <p:nvSpPr>
          <p:cNvPr id="163" name="Google Shape;163;g2520d8bda6c_0_8"/>
          <p:cNvSpPr txBox="1"/>
          <p:nvPr/>
        </p:nvSpPr>
        <p:spPr>
          <a:xfrm>
            <a:off x="6792350" y="1150763"/>
            <a:ext cx="4788000" cy="800400"/>
          </a:xfrm>
          <a:prstGeom prst="rect">
            <a:avLst/>
          </a:prstGeom>
          <a:noFill/>
          <a:ln>
            <a:noFill/>
          </a:ln>
        </p:spPr>
        <p:txBody>
          <a:bodyPr spcFirstLastPara="1" wrap="square" lIns="91425" tIns="91425" rIns="91425" bIns="91425" anchor="ctr" anchorCtr="0">
            <a:noAutofit/>
          </a:bodyPr>
          <a:lstStyle/>
          <a:p>
            <a:pPr algn="ctr"/>
            <a:r>
              <a:rPr lang="en-US" sz="3700"/>
              <a:t>Sydney Shannon </a:t>
            </a:r>
            <a:endParaRPr lang="en-US"/>
          </a:p>
        </p:txBody>
      </p:sp>
      <p:sp>
        <p:nvSpPr>
          <p:cNvPr id="165" name="Google Shape;165;g2520d8bda6c_0_8"/>
          <p:cNvSpPr txBox="1"/>
          <p:nvPr/>
        </p:nvSpPr>
        <p:spPr>
          <a:xfrm>
            <a:off x="232742" y="2174863"/>
            <a:ext cx="5332500" cy="400500"/>
          </a:xfrm>
          <a:prstGeom prst="rect">
            <a:avLst/>
          </a:prstGeom>
          <a:solidFill>
            <a:schemeClr val="lt1"/>
          </a:solidFill>
          <a:ln>
            <a:noFill/>
          </a:ln>
        </p:spPr>
        <p:txBody>
          <a:bodyPr spcFirstLastPara="1" wrap="square" lIns="91425" tIns="91425" rIns="91425" bIns="91425" anchor="ctr" anchorCtr="0">
            <a:noAutofit/>
          </a:bodyPr>
          <a:lstStyle/>
          <a:p>
            <a:pPr algn="ctr"/>
            <a:r>
              <a:rPr lang="en-US" sz="2800">
                <a:solidFill>
                  <a:schemeClr val="dk1"/>
                </a:solidFill>
              </a:rPr>
              <a:t>Neuroscience</a:t>
            </a:r>
            <a:endParaRPr lang="en-US">
              <a:solidFill>
                <a:schemeClr val="dk1"/>
              </a:solidFill>
            </a:endParaRPr>
          </a:p>
        </p:txBody>
      </p:sp>
      <p:sp>
        <p:nvSpPr>
          <p:cNvPr id="2" name="Google Shape;163;g2520d8bda6c_0_8">
            <a:extLst>
              <a:ext uri="{FF2B5EF4-FFF2-40B4-BE49-F238E27FC236}">
                <a16:creationId xmlns:a16="http://schemas.microsoft.com/office/drawing/2014/main" id="{CE3EE237-CE41-C3BD-89CC-CE238D3CDFDB}"/>
              </a:ext>
            </a:extLst>
          </p:cNvPr>
          <p:cNvSpPr txBox="1"/>
          <p:nvPr/>
        </p:nvSpPr>
        <p:spPr>
          <a:xfrm>
            <a:off x="504395" y="1150762"/>
            <a:ext cx="4788000" cy="800400"/>
          </a:xfrm>
          <a:prstGeom prst="rect">
            <a:avLst/>
          </a:prstGeom>
          <a:noFill/>
          <a:ln>
            <a:noFill/>
          </a:ln>
        </p:spPr>
        <p:txBody>
          <a:bodyPr spcFirstLastPara="1" wrap="square" lIns="91425" tIns="91425" rIns="91425" bIns="91425" anchor="ctr" anchorCtr="0">
            <a:noAutofit/>
          </a:bodyPr>
          <a:lstStyle/>
          <a:p>
            <a:pPr algn="ctr"/>
            <a:r>
              <a:rPr lang="en-US" sz="3700"/>
              <a:t>Katie Irwin</a:t>
            </a:r>
            <a:endParaRPr lang="en-US"/>
          </a:p>
        </p:txBody>
      </p:sp>
    </p:spTree>
    <p:extLst>
      <p:ext uri="{BB962C8B-B14F-4D97-AF65-F5344CB8AC3E}">
        <p14:creationId xmlns:p14="http://schemas.microsoft.com/office/powerpoint/2010/main" val="3463022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216d24f84c5_0_0"/>
          <p:cNvSpPr txBox="1">
            <a:spLocks noGrp="1"/>
          </p:cNvSpPr>
          <p:nvPr>
            <p:ph type="title"/>
          </p:nvPr>
        </p:nvSpPr>
        <p:spPr>
          <a:xfrm>
            <a:off x="1195719" y="289989"/>
            <a:ext cx="92490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F3864"/>
              </a:buClr>
              <a:buSzPts val="4400"/>
              <a:buFont typeface="Arial"/>
              <a:buNone/>
            </a:pPr>
            <a:r>
              <a:rPr lang="en-US" b="1">
                <a:solidFill>
                  <a:srgbClr val="1F3864"/>
                </a:solidFill>
              </a:rPr>
              <a:t>Officer Announcements</a:t>
            </a:r>
            <a:endParaRPr/>
          </a:p>
        </p:txBody>
      </p:sp>
      <p:sp>
        <p:nvSpPr>
          <p:cNvPr id="123" name="Google Shape;123;g216d24f84c5_0_0"/>
          <p:cNvSpPr txBox="1">
            <a:spLocks noGrp="1"/>
          </p:cNvSpPr>
          <p:nvPr>
            <p:ph type="body" idx="1"/>
          </p:nvPr>
        </p:nvSpPr>
        <p:spPr>
          <a:xfrm>
            <a:off x="2104850" y="1814925"/>
            <a:ext cx="9797100" cy="4351200"/>
          </a:xfrm>
          <a:prstGeom prst="rect">
            <a:avLst/>
          </a:prstGeom>
          <a:noFill/>
          <a:ln>
            <a:noFill/>
          </a:ln>
        </p:spPr>
        <p:txBody>
          <a:bodyPr spcFirstLastPara="1" wrap="square" lIns="91425" tIns="45700" rIns="91425" bIns="45700" anchor="t" anchorCtr="0">
            <a:noAutofit/>
          </a:bodyPr>
          <a:lstStyle/>
          <a:p>
            <a:pPr marL="228600" lvl="0" indent="-190500" algn="l" rtl="0">
              <a:lnSpc>
                <a:spcPct val="90000"/>
              </a:lnSpc>
              <a:spcBef>
                <a:spcPts val="0"/>
              </a:spcBef>
              <a:spcAft>
                <a:spcPts val="0"/>
              </a:spcAft>
              <a:buClr>
                <a:schemeClr val="dk1"/>
              </a:buClr>
              <a:buSzPts val="2200"/>
              <a:buChar char="●"/>
            </a:pPr>
            <a:r>
              <a:rPr lang="en-US" sz="2200" b="1">
                <a:latin typeface="+mn-lt"/>
              </a:rPr>
              <a:t>  </a:t>
            </a:r>
            <a:r>
              <a:rPr lang="en-US" sz="2200">
                <a:solidFill>
                  <a:schemeClr val="tx1"/>
                </a:solidFill>
                <a:latin typeface="+mn-lt"/>
              </a:rPr>
              <a:t>President (Rodney)</a:t>
            </a:r>
            <a:endParaRPr sz="2200">
              <a:solidFill>
                <a:schemeClr val="tx1"/>
              </a:solidFill>
              <a:latin typeface="+mn-lt"/>
            </a:endParaRPr>
          </a:p>
          <a:p>
            <a:pPr marL="228600" lvl="0" indent="-190500" algn="l" rtl="0">
              <a:lnSpc>
                <a:spcPct val="90000"/>
              </a:lnSpc>
              <a:spcBef>
                <a:spcPts val="0"/>
              </a:spcBef>
              <a:spcAft>
                <a:spcPts val="0"/>
              </a:spcAft>
              <a:buClr>
                <a:schemeClr val="dk1"/>
              </a:buClr>
              <a:buSzPts val="2200"/>
              <a:buChar char="●"/>
            </a:pPr>
            <a:r>
              <a:rPr lang="en-US" sz="2200">
                <a:solidFill>
                  <a:schemeClr val="tx1"/>
                </a:solidFill>
                <a:latin typeface="+mn-lt"/>
              </a:rPr>
              <a:t>  President Elect (Scarlett)</a:t>
            </a:r>
            <a:endParaRPr sz="2200">
              <a:solidFill>
                <a:schemeClr val="tx1"/>
              </a:solidFill>
              <a:latin typeface="+mn-lt"/>
            </a:endParaRPr>
          </a:p>
          <a:p>
            <a:pPr marL="228600" lvl="0" indent="-190500" algn="l" rtl="0">
              <a:lnSpc>
                <a:spcPct val="90000"/>
              </a:lnSpc>
              <a:spcBef>
                <a:spcPts val="0"/>
              </a:spcBef>
              <a:spcAft>
                <a:spcPts val="0"/>
              </a:spcAft>
              <a:buClr>
                <a:schemeClr val="dk1"/>
              </a:buClr>
              <a:buSzPts val="2200"/>
              <a:buChar char="●"/>
            </a:pPr>
            <a:r>
              <a:rPr lang="en-US" sz="2200">
                <a:solidFill>
                  <a:schemeClr val="tx1"/>
                </a:solidFill>
                <a:latin typeface="+mn-lt"/>
              </a:rPr>
              <a:t>  Director of Administration (</a:t>
            </a:r>
            <a:r>
              <a:rPr lang="en-US" sz="2200" err="1">
                <a:solidFill>
                  <a:schemeClr val="tx1"/>
                </a:solidFill>
                <a:latin typeface="+mn-lt"/>
              </a:rPr>
              <a:t>Nirvani</a:t>
            </a:r>
            <a:r>
              <a:rPr lang="en-US" sz="2200">
                <a:solidFill>
                  <a:schemeClr val="tx1"/>
                </a:solidFill>
                <a:latin typeface="+mn-lt"/>
              </a:rPr>
              <a:t>)</a:t>
            </a:r>
            <a:endParaRPr sz="2200">
              <a:solidFill>
                <a:schemeClr val="tx1"/>
              </a:solidFill>
              <a:latin typeface="+mn-lt"/>
            </a:endParaRPr>
          </a:p>
          <a:p>
            <a:pPr marL="228600" lvl="0" indent="-190500" algn="l" rtl="0">
              <a:lnSpc>
                <a:spcPct val="90000"/>
              </a:lnSpc>
              <a:spcBef>
                <a:spcPts val="0"/>
              </a:spcBef>
              <a:spcAft>
                <a:spcPts val="0"/>
              </a:spcAft>
              <a:buSzPts val="2200"/>
              <a:buChar char="●"/>
            </a:pPr>
            <a:r>
              <a:rPr lang="en-US" sz="2200">
                <a:solidFill>
                  <a:schemeClr val="tx1"/>
                </a:solidFill>
                <a:latin typeface="+mn-lt"/>
              </a:rPr>
              <a:t>  </a:t>
            </a:r>
            <a:r>
              <a:rPr lang="en-US" sz="2200" b="1">
                <a:solidFill>
                  <a:schemeClr val="tx1"/>
                </a:solidFill>
                <a:latin typeface="+mn-lt"/>
              </a:rPr>
              <a:t>Director of  Diversity, Inclusion, and Outreach (Ashley)</a:t>
            </a:r>
            <a:endParaRPr sz="2200" b="1">
              <a:solidFill>
                <a:schemeClr val="tx1"/>
              </a:solidFill>
              <a:latin typeface="+mn-lt"/>
            </a:endParaRPr>
          </a:p>
          <a:p>
            <a:pPr marL="228600" lvl="0" indent="-190500" algn="l" rtl="0">
              <a:lnSpc>
                <a:spcPct val="90000"/>
              </a:lnSpc>
              <a:spcBef>
                <a:spcPts val="0"/>
              </a:spcBef>
              <a:spcAft>
                <a:spcPts val="0"/>
              </a:spcAft>
              <a:buSzPts val="2200"/>
              <a:buChar char="●"/>
            </a:pPr>
            <a:r>
              <a:rPr lang="en-US" sz="2200">
                <a:solidFill>
                  <a:schemeClr val="tx1"/>
                </a:solidFill>
                <a:latin typeface="+mn-lt"/>
              </a:rPr>
              <a:t>  Director of Finance (Estefan) </a:t>
            </a:r>
          </a:p>
          <a:p>
            <a:pPr marL="228600" indent="-190500">
              <a:spcBef>
                <a:spcPts val="0"/>
              </a:spcBef>
              <a:buSzPts val="2200"/>
              <a:buFont typeface="Arial"/>
              <a:buChar char="●"/>
            </a:pPr>
            <a:r>
              <a:rPr lang="en-US" sz="2200">
                <a:solidFill>
                  <a:schemeClr val="tx1"/>
                </a:solidFill>
                <a:latin typeface="+mn-lt"/>
              </a:rPr>
              <a:t>  Director of Social and Community Affairs (Mark)</a:t>
            </a:r>
          </a:p>
          <a:p>
            <a:pPr marL="228600" indent="-190500">
              <a:spcBef>
                <a:spcPts val="0"/>
              </a:spcBef>
              <a:buSzPts val="2200"/>
              <a:buFont typeface="Arial"/>
              <a:buChar char="●"/>
            </a:pPr>
            <a:r>
              <a:rPr lang="en-US" sz="2200">
                <a:solidFill>
                  <a:schemeClr val="tx1"/>
                </a:solidFill>
                <a:latin typeface="+mn-lt"/>
              </a:rPr>
              <a:t>  Director of Media and Public Relations (Juliane)</a:t>
            </a:r>
            <a:endParaRPr sz="2200">
              <a:solidFill>
                <a:schemeClr val="tx1"/>
              </a:solidFill>
              <a:latin typeface="+mn-lt"/>
            </a:endParaRPr>
          </a:p>
          <a:p>
            <a:pPr marL="228600" lvl="0" indent="-190500" algn="l" rtl="0">
              <a:lnSpc>
                <a:spcPct val="90000"/>
              </a:lnSpc>
              <a:spcBef>
                <a:spcPts val="0"/>
              </a:spcBef>
              <a:spcAft>
                <a:spcPts val="0"/>
              </a:spcAft>
              <a:buSzPts val="2200"/>
              <a:buChar char="●"/>
            </a:pPr>
            <a:r>
              <a:rPr lang="en-US" sz="2200">
                <a:solidFill>
                  <a:schemeClr val="tx1"/>
                </a:solidFill>
                <a:latin typeface="+mn-lt"/>
              </a:rPr>
              <a:t>  Director of Student Involvement and Student Groups (Edna)</a:t>
            </a:r>
          </a:p>
          <a:p>
            <a:pPr marL="228600" lvl="0" indent="-190500" algn="l" rtl="0">
              <a:lnSpc>
                <a:spcPct val="90000"/>
              </a:lnSpc>
              <a:spcBef>
                <a:spcPts val="0"/>
              </a:spcBef>
              <a:spcAft>
                <a:spcPts val="0"/>
              </a:spcAft>
              <a:buSzPts val="2200"/>
              <a:buChar char="●"/>
            </a:pPr>
            <a:r>
              <a:rPr lang="en-US" sz="2200">
                <a:solidFill>
                  <a:schemeClr val="tx1"/>
                </a:solidFill>
                <a:latin typeface="+mn-lt"/>
              </a:rPr>
              <a:t>  </a:t>
            </a:r>
            <a:r>
              <a:rPr lang="en-US" sz="2200" b="0" i="0">
                <a:solidFill>
                  <a:schemeClr val="tx1"/>
                </a:solidFill>
                <a:effectLst/>
                <a:latin typeface="+mn-lt"/>
              </a:rPr>
              <a:t>Director of Policy &amp; Strategic Initiatives (Nick)</a:t>
            </a:r>
          </a:p>
          <a:p>
            <a:pPr marL="114300" indent="0">
              <a:buNone/>
            </a:pPr>
            <a:br>
              <a:rPr lang="en-US" sz="1600"/>
            </a:br>
            <a:endParaRPr sz="2200"/>
          </a:p>
          <a:p>
            <a:pPr marL="0" lvl="0" indent="0" algn="l" rtl="0">
              <a:lnSpc>
                <a:spcPct val="90000"/>
              </a:lnSpc>
              <a:spcBef>
                <a:spcPts val="1000"/>
              </a:spcBef>
              <a:spcAft>
                <a:spcPts val="0"/>
              </a:spcAft>
              <a:buSzPts val="1800"/>
              <a:buNone/>
            </a:pPr>
            <a:endParaRPr sz="2200"/>
          </a:p>
          <a:p>
            <a:pPr marL="457200" lvl="0" indent="0" algn="l" rtl="0">
              <a:lnSpc>
                <a:spcPct val="90000"/>
              </a:lnSpc>
              <a:spcBef>
                <a:spcPts val="1000"/>
              </a:spcBef>
              <a:spcAft>
                <a:spcPts val="0"/>
              </a:spcAft>
              <a:buSzPts val="1800"/>
              <a:buNone/>
            </a:pPr>
            <a:endParaRPr sz="2000"/>
          </a:p>
          <a:p>
            <a:pPr marL="457200" lvl="0" indent="0" algn="l" rtl="0">
              <a:lnSpc>
                <a:spcPct val="90000"/>
              </a:lnSpc>
              <a:spcBef>
                <a:spcPts val="1000"/>
              </a:spcBef>
              <a:spcAft>
                <a:spcPts val="0"/>
              </a:spcAft>
              <a:buSzPts val="1800"/>
              <a:buNone/>
            </a:pPr>
            <a:endParaRPr sz="2600"/>
          </a:p>
          <a:p>
            <a:pPr marL="685800" lvl="1" indent="-76200" algn="l" rtl="0">
              <a:lnSpc>
                <a:spcPct val="90000"/>
              </a:lnSpc>
              <a:spcBef>
                <a:spcPts val="500"/>
              </a:spcBef>
              <a:spcAft>
                <a:spcPts val="0"/>
              </a:spcAft>
              <a:buClr>
                <a:schemeClr val="dk1"/>
              </a:buClr>
              <a:buSzPts val="2400"/>
              <a:buNone/>
            </a:pPr>
            <a:endParaRPr/>
          </a:p>
        </p:txBody>
      </p:sp>
      <p:pic>
        <p:nvPicPr>
          <p:cNvPr id="124" name="Google Shape;124;g216d24f84c5_0_0"/>
          <p:cNvPicPr preferRelativeResize="0"/>
          <p:nvPr/>
        </p:nvPicPr>
        <p:blipFill rotWithShape="1">
          <a:blip r:embed="rId3">
            <a:alphaModFix/>
          </a:blip>
          <a:srcRect/>
          <a:stretch/>
        </p:blipFill>
        <p:spPr>
          <a:xfrm>
            <a:off x="0" y="0"/>
            <a:ext cx="2104849" cy="2104879"/>
          </a:xfrm>
          <a:prstGeom prst="rect">
            <a:avLst/>
          </a:prstGeom>
          <a:noFill/>
          <a:ln>
            <a:noFill/>
          </a:ln>
        </p:spPr>
      </p:pic>
    </p:spTree>
    <p:extLst>
      <p:ext uri="{BB962C8B-B14F-4D97-AF65-F5344CB8AC3E}">
        <p14:creationId xmlns:p14="http://schemas.microsoft.com/office/powerpoint/2010/main" val="1546704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124;g216d24f84c5_0_0" descr="A blue and yellow graduation cap&#10;&#10;Description automatically generated">
            <a:extLst>
              <a:ext uri="{FF2B5EF4-FFF2-40B4-BE49-F238E27FC236}">
                <a16:creationId xmlns:a16="http://schemas.microsoft.com/office/drawing/2014/main" id="{4BF120E5-DAC7-3960-F774-8B76DCDFFD86}"/>
              </a:ext>
            </a:extLst>
          </p:cNvPr>
          <p:cNvPicPr preferRelativeResize="0"/>
          <p:nvPr/>
        </p:nvPicPr>
        <p:blipFill rotWithShape="1">
          <a:blip r:embed="rId2">
            <a:alphaModFix/>
          </a:blip>
          <a:srcRect/>
          <a:stretch/>
        </p:blipFill>
        <p:spPr>
          <a:xfrm>
            <a:off x="0" y="0"/>
            <a:ext cx="2104849" cy="2104879"/>
          </a:xfrm>
          <a:prstGeom prst="rect">
            <a:avLst/>
          </a:prstGeom>
          <a:noFill/>
          <a:ln>
            <a:noFill/>
          </a:ln>
        </p:spPr>
      </p:pic>
      <p:sp>
        <p:nvSpPr>
          <p:cNvPr id="14" name="Google Shape;122;g216d24f84c5_0_0">
            <a:extLst>
              <a:ext uri="{FF2B5EF4-FFF2-40B4-BE49-F238E27FC236}">
                <a16:creationId xmlns:a16="http://schemas.microsoft.com/office/drawing/2014/main" id="{FF0F2B59-BA95-E755-8EA7-1CD2123B3AB9}"/>
              </a:ext>
            </a:extLst>
          </p:cNvPr>
          <p:cNvSpPr txBox="1">
            <a:spLocks/>
          </p:cNvSpPr>
          <p:nvPr/>
        </p:nvSpPr>
        <p:spPr>
          <a:xfrm>
            <a:off x="1750890" y="398846"/>
            <a:ext cx="9249000" cy="13257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b="1">
                <a:solidFill>
                  <a:srgbClr val="1F3864"/>
                </a:solidFill>
              </a:rPr>
              <a:t>Second Look/</a:t>
            </a:r>
            <a:endParaRPr lang="en-US">
              <a:solidFill>
                <a:srgbClr val="000000"/>
              </a:solidFill>
            </a:endParaRPr>
          </a:p>
          <a:p>
            <a:pPr algn="ctr"/>
            <a:r>
              <a:rPr lang="en-US" b="1">
                <a:solidFill>
                  <a:srgbClr val="1F3864"/>
                </a:solidFill>
              </a:rPr>
              <a:t>Accepted Applicants' Visit </a:t>
            </a:r>
            <a:endParaRPr lang="en-US"/>
          </a:p>
        </p:txBody>
      </p:sp>
      <p:sp>
        <p:nvSpPr>
          <p:cNvPr id="4" name="TextBox 3">
            <a:extLst>
              <a:ext uri="{FF2B5EF4-FFF2-40B4-BE49-F238E27FC236}">
                <a16:creationId xmlns:a16="http://schemas.microsoft.com/office/drawing/2014/main" id="{8AF6C529-AD8D-7F6D-BDD8-E7B916F98B21}"/>
              </a:ext>
            </a:extLst>
          </p:cNvPr>
          <p:cNvSpPr txBox="1"/>
          <p:nvPr/>
        </p:nvSpPr>
        <p:spPr>
          <a:xfrm>
            <a:off x="4918033" y="2086542"/>
            <a:ext cx="6975584" cy="41242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ts val="500"/>
              </a:spcBef>
              <a:spcAft>
                <a:spcPts val="500"/>
              </a:spcAft>
              <a:buChar char="•"/>
            </a:pPr>
            <a:r>
              <a:rPr lang="en-US" sz="2400" b="1"/>
              <a:t>Thursday, March 26th (virtually)</a:t>
            </a:r>
          </a:p>
          <a:p>
            <a:pPr marL="285750" indent="-285750">
              <a:spcBef>
                <a:spcPts val="500"/>
              </a:spcBef>
              <a:spcAft>
                <a:spcPts val="500"/>
              </a:spcAft>
              <a:buChar char="•"/>
            </a:pPr>
            <a:r>
              <a:rPr lang="en-US" sz="2400"/>
              <a:t>All accepted PhD applicants will be invited</a:t>
            </a:r>
            <a:endParaRPr lang="en-US"/>
          </a:p>
          <a:p>
            <a:pPr marL="285750" indent="-285750">
              <a:spcBef>
                <a:spcPts val="500"/>
              </a:spcBef>
              <a:spcAft>
                <a:spcPts val="500"/>
              </a:spcAft>
              <a:buChar char="•"/>
            </a:pPr>
            <a:r>
              <a:rPr lang="en-US" sz="2400"/>
              <a:t>University-wide event </a:t>
            </a:r>
            <a:endParaRPr lang="en-US"/>
          </a:p>
          <a:p>
            <a:pPr>
              <a:spcBef>
                <a:spcPts val="500"/>
              </a:spcBef>
              <a:spcAft>
                <a:spcPts val="500"/>
              </a:spcAft>
            </a:pPr>
            <a:r>
              <a:rPr lang="en-US" sz="1600"/>
              <a:t>- In partnership with the Schools of Nursing, Public Health, Krieger School of Arts and Sciences, the Whiting School of Engineering, the School of Education and the Vivien Thomas Scholars Initiative</a:t>
            </a:r>
          </a:p>
          <a:p>
            <a:pPr marL="285750" indent="-285750">
              <a:spcBef>
                <a:spcPts val="500"/>
              </a:spcBef>
              <a:spcAft>
                <a:spcPts val="500"/>
              </a:spcAft>
              <a:buChar char="•"/>
            </a:pPr>
            <a:r>
              <a:rPr lang="en-US" sz="2400"/>
              <a:t>Keynote speaker: Dr. Robert Drummond </a:t>
            </a:r>
            <a:endParaRPr lang="en-US"/>
          </a:p>
          <a:p>
            <a:pPr>
              <a:spcBef>
                <a:spcPts val="500"/>
              </a:spcBef>
              <a:spcAft>
                <a:spcPts val="500"/>
              </a:spcAft>
            </a:pPr>
            <a:r>
              <a:rPr lang="en-US" sz="2000"/>
              <a:t>                                       (SOM MD/PhD alum) </a:t>
            </a:r>
          </a:p>
          <a:p>
            <a:pPr marL="285750" indent="-285750">
              <a:spcBef>
                <a:spcPts val="500"/>
              </a:spcBef>
              <a:spcAft>
                <a:spcPts val="500"/>
              </a:spcAft>
              <a:buChar char="•"/>
            </a:pPr>
            <a:r>
              <a:rPr lang="en-US" sz="2400"/>
              <a:t>Agenda will be shared with program managers in early March</a:t>
            </a:r>
          </a:p>
        </p:txBody>
      </p:sp>
      <p:pic>
        <p:nvPicPr>
          <p:cNvPr id="2" name="Picture 1" descr="Offer holder days | Study | Edge Hill University">
            <a:extLst>
              <a:ext uri="{FF2B5EF4-FFF2-40B4-BE49-F238E27FC236}">
                <a16:creationId xmlns:a16="http://schemas.microsoft.com/office/drawing/2014/main" id="{C64A9DD8-A1D7-DD83-9EF1-D4C7AFBB41E0}"/>
              </a:ext>
            </a:extLst>
          </p:cNvPr>
          <p:cNvPicPr>
            <a:picLocks noChangeAspect="1"/>
          </p:cNvPicPr>
          <p:nvPr/>
        </p:nvPicPr>
        <p:blipFill rotWithShape="1">
          <a:blip r:embed="rId3"/>
          <a:srcRect l="6808" r="10851" b="321"/>
          <a:stretch/>
        </p:blipFill>
        <p:spPr>
          <a:xfrm>
            <a:off x="512234" y="2123017"/>
            <a:ext cx="4097497" cy="3289307"/>
          </a:xfrm>
          <a:prstGeom prst="rect">
            <a:avLst/>
          </a:prstGeom>
        </p:spPr>
      </p:pic>
    </p:spTree>
    <p:extLst>
      <p:ext uri="{BB962C8B-B14F-4D97-AF65-F5344CB8AC3E}">
        <p14:creationId xmlns:p14="http://schemas.microsoft.com/office/powerpoint/2010/main" val="1994448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124;g216d24f84c5_0_0" descr="A blue and yellow graduation cap&#10;&#10;Description automatically generated">
            <a:extLst>
              <a:ext uri="{FF2B5EF4-FFF2-40B4-BE49-F238E27FC236}">
                <a16:creationId xmlns:a16="http://schemas.microsoft.com/office/drawing/2014/main" id="{4BF120E5-DAC7-3960-F774-8B76DCDFFD86}"/>
              </a:ext>
            </a:extLst>
          </p:cNvPr>
          <p:cNvPicPr preferRelativeResize="0"/>
          <p:nvPr/>
        </p:nvPicPr>
        <p:blipFill rotWithShape="1">
          <a:blip r:embed="rId2">
            <a:alphaModFix/>
          </a:blip>
          <a:srcRect/>
          <a:stretch/>
        </p:blipFill>
        <p:spPr>
          <a:xfrm>
            <a:off x="0" y="0"/>
            <a:ext cx="2104849" cy="2104879"/>
          </a:xfrm>
          <a:prstGeom prst="rect">
            <a:avLst/>
          </a:prstGeom>
          <a:noFill/>
          <a:ln>
            <a:noFill/>
          </a:ln>
        </p:spPr>
      </p:pic>
      <p:sp>
        <p:nvSpPr>
          <p:cNvPr id="14" name="Google Shape;122;g216d24f84c5_0_0">
            <a:extLst>
              <a:ext uri="{FF2B5EF4-FFF2-40B4-BE49-F238E27FC236}">
                <a16:creationId xmlns:a16="http://schemas.microsoft.com/office/drawing/2014/main" id="{FF0F2B59-BA95-E755-8EA7-1CD2123B3AB9}"/>
              </a:ext>
            </a:extLst>
          </p:cNvPr>
          <p:cNvSpPr txBox="1">
            <a:spLocks/>
          </p:cNvSpPr>
          <p:nvPr/>
        </p:nvSpPr>
        <p:spPr>
          <a:xfrm>
            <a:off x="1750890" y="398846"/>
            <a:ext cx="9249000" cy="13257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b="1">
                <a:solidFill>
                  <a:srgbClr val="1F3864"/>
                </a:solidFill>
              </a:rPr>
              <a:t>Cross-Institutional Student Advisory Committee</a:t>
            </a:r>
            <a:endParaRPr lang="en-US"/>
          </a:p>
        </p:txBody>
      </p:sp>
      <p:sp>
        <p:nvSpPr>
          <p:cNvPr id="4" name="TextBox 3">
            <a:extLst>
              <a:ext uri="{FF2B5EF4-FFF2-40B4-BE49-F238E27FC236}">
                <a16:creationId xmlns:a16="http://schemas.microsoft.com/office/drawing/2014/main" id="{8AF6C529-AD8D-7F6D-BDD8-E7B916F98B21}"/>
              </a:ext>
            </a:extLst>
          </p:cNvPr>
          <p:cNvSpPr txBox="1"/>
          <p:nvPr/>
        </p:nvSpPr>
        <p:spPr>
          <a:xfrm>
            <a:off x="949283" y="1980708"/>
            <a:ext cx="10838501" cy="22621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ts val="500"/>
              </a:spcBef>
              <a:spcAft>
                <a:spcPts val="500"/>
              </a:spcAft>
              <a:buChar char="•"/>
            </a:pPr>
            <a:r>
              <a:rPr lang="en-US" sz="2400"/>
              <a:t>A university-wide advisory body for undergraduate and graduate students </a:t>
            </a:r>
            <a:endParaRPr lang="en-US"/>
          </a:p>
          <a:p>
            <a:pPr marL="285750" indent="-285750">
              <a:spcBef>
                <a:spcPts val="500"/>
              </a:spcBef>
              <a:spcAft>
                <a:spcPts val="500"/>
              </a:spcAft>
              <a:buChar char="•"/>
            </a:pPr>
            <a:r>
              <a:rPr lang="en-US" sz="2400"/>
              <a:t>To discuss academic and co-curricular matters of broad interest to the university community</a:t>
            </a:r>
          </a:p>
          <a:p>
            <a:pPr marL="285750" indent="-285750">
              <a:spcBef>
                <a:spcPts val="500"/>
              </a:spcBef>
              <a:spcAft>
                <a:spcPts val="500"/>
              </a:spcAft>
              <a:buChar char="•"/>
            </a:pPr>
            <a:r>
              <a:rPr lang="en-US" sz="2400" b="1"/>
              <a:t>Next meeting date: 2/28</a:t>
            </a:r>
          </a:p>
          <a:p>
            <a:pPr>
              <a:spcBef>
                <a:spcPts val="500"/>
              </a:spcBef>
              <a:spcAft>
                <a:spcPts val="500"/>
              </a:spcAft>
            </a:pPr>
            <a:r>
              <a:rPr lang="en-US" sz="2000" b="1">
                <a:solidFill>
                  <a:srgbClr val="C00000"/>
                </a:solidFill>
              </a:rPr>
              <a:t> - Please send your suggestions/advice/questions to </a:t>
            </a:r>
            <a:r>
              <a:rPr lang="en-US" sz="2000" b="1">
                <a:solidFill>
                  <a:srgbClr val="C00000"/>
                </a:solidFill>
                <a:hlinkClick r:id="rId3"/>
              </a:rPr>
              <a:t>ychen401@jhmi.edu</a:t>
            </a:r>
            <a:r>
              <a:rPr lang="en-US" sz="2000" b="1">
                <a:solidFill>
                  <a:srgbClr val="C00000"/>
                </a:solidFill>
              </a:rPr>
              <a:t> by 2/23 (Fri) </a:t>
            </a:r>
          </a:p>
        </p:txBody>
      </p:sp>
      <p:pic>
        <p:nvPicPr>
          <p:cNvPr id="5" name="Picture 4" descr="Questions-Comments-Suggestions.jpg (597×172)">
            <a:extLst>
              <a:ext uri="{FF2B5EF4-FFF2-40B4-BE49-F238E27FC236}">
                <a16:creationId xmlns:a16="http://schemas.microsoft.com/office/drawing/2014/main" id="{386449D5-46D1-E3D2-0BCD-B3C2A9A7C9FA}"/>
              </a:ext>
            </a:extLst>
          </p:cNvPr>
          <p:cNvPicPr>
            <a:picLocks noChangeAspect="1"/>
          </p:cNvPicPr>
          <p:nvPr/>
        </p:nvPicPr>
        <p:blipFill>
          <a:blip r:embed="rId4"/>
          <a:stretch>
            <a:fillRect/>
          </a:stretch>
        </p:blipFill>
        <p:spPr>
          <a:xfrm>
            <a:off x="1877485" y="4272082"/>
            <a:ext cx="8437031" cy="2409585"/>
          </a:xfrm>
          <a:prstGeom prst="rect">
            <a:avLst/>
          </a:prstGeom>
        </p:spPr>
      </p:pic>
    </p:spTree>
    <p:extLst>
      <p:ext uri="{BB962C8B-B14F-4D97-AF65-F5344CB8AC3E}">
        <p14:creationId xmlns:p14="http://schemas.microsoft.com/office/powerpoint/2010/main" val="34298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216d24f84c5_0_0"/>
          <p:cNvSpPr txBox="1">
            <a:spLocks noGrp="1"/>
          </p:cNvSpPr>
          <p:nvPr>
            <p:ph type="title"/>
          </p:nvPr>
        </p:nvSpPr>
        <p:spPr>
          <a:xfrm>
            <a:off x="1195719" y="289989"/>
            <a:ext cx="92490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F3864"/>
              </a:buClr>
              <a:buSzPts val="4400"/>
              <a:buFont typeface="Arial"/>
              <a:buNone/>
            </a:pPr>
            <a:r>
              <a:rPr lang="en-US" b="1">
                <a:solidFill>
                  <a:srgbClr val="1F3864"/>
                </a:solidFill>
              </a:rPr>
              <a:t>Officer Announcements</a:t>
            </a:r>
            <a:endParaRPr/>
          </a:p>
        </p:txBody>
      </p:sp>
      <p:sp>
        <p:nvSpPr>
          <p:cNvPr id="123" name="Google Shape;123;g216d24f84c5_0_0"/>
          <p:cNvSpPr txBox="1">
            <a:spLocks noGrp="1"/>
          </p:cNvSpPr>
          <p:nvPr>
            <p:ph type="body" idx="1"/>
          </p:nvPr>
        </p:nvSpPr>
        <p:spPr>
          <a:xfrm>
            <a:off x="2104850" y="1814925"/>
            <a:ext cx="9797100" cy="4351200"/>
          </a:xfrm>
          <a:prstGeom prst="rect">
            <a:avLst/>
          </a:prstGeom>
          <a:noFill/>
          <a:ln>
            <a:noFill/>
          </a:ln>
        </p:spPr>
        <p:txBody>
          <a:bodyPr spcFirstLastPara="1" wrap="square" lIns="91425" tIns="45700" rIns="91425" bIns="45700" anchor="t" anchorCtr="0">
            <a:noAutofit/>
          </a:bodyPr>
          <a:lstStyle/>
          <a:p>
            <a:pPr marL="228600" lvl="0" indent="-190500" algn="l" rtl="0">
              <a:lnSpc>
                <a:spcPct val="90000"/>
              </a:lnSpc>
              <a:spcBef>
                <a:spcPts val="0"/>
              </a:spcBef>
              <a:spcAft>
                <a:spcPts val="0"/>
              </a:spcAft>
              <a:buClr>
                <a:schemeClr val="dk1"/>
              </a:buClr>
              <a:buSzPts val="2200"/>
              <a:buChar char="●"/>
            </a:pPr>
            <a:r>
              <a:rPr lang="en-US" sz="2200" b="1">
                <a:latin typeface="+mn-lt"/>
              </a:rPr>
              <a:t>  </a:t>
            </a:r>
            <a:r>
              <a:rPr lang="en-US" sz="2200">
                <a:solidFill>
                  <a:schemeClr val="tx1"/>
                </a:solidFill>
                <a:latin typeface="+mn-lt"/>
              </a:rPr>
              <a:t>President (Rodney)</a:t>
            </a:r>
            <a:endParaRPr sz="2200">
              <a:solidFill>
                <a:schemeClr val="tx1"/>
              </a:solidFill>
              <a:latin typeface="+mn-lt"/>
            </a:endParaRPr>
          </a:p>
          <a:p>
            <a:pPr marL="228600" lvl="0" indent="-190500" algn="l" rtl="0">
              <a:lnSpc>
                <a:spcPct val="90000"/>
              </a:lnSpc>
              <a:spcBef>
                <a:spcPts val="0"/>
              </a:spcBef>
              <a:spcAft>
                <a:spcPts val="0"/>
              </a:spcAft>
              <a:buClr>
                <a:schemeClr val="dk1"/>
              </a:buClr>
              <a:buSzPts val="2200"/>
              <a:buChar char="●"/>
            </a:pPr>
            <a:r>
              <a:rPr lang="en-US" sz="2200">
                <a:solidFill>
                  <a:schemeClr val="tx1"/>
                </a:solidFill>
                <a:latin typeface="+mn-lt"/>
              </a:rPr>
              <a:t>  President Elect (Scarlett)</a:t>
            </a:r>
            <a:endParaRPr sz="2200">
              <a:solidFill>
                <a:schemeClr val="tx1"/>
              </a:solidFill>
              <a:latin typeface="+mn-lt"/>
            </a:endParaRPr>
          </a:p>
          <a:p>
            <a:pPr marL="228600" lvl="0" indent="-190500" algn="l" rtl="0">
              <a:lnSpc>
                <a:spcPct val="90000"/>
              </a:lnSpc>
              <a:spcBef>
                <a:spcPts val="0"/>
              </a:spcBef>
              <a:spcAft>
                <a:spcPts val="0"/>
              </a:spcAft>
              <a:buClr>
                <a:schemeClr val="dk1"/>
              </a:buClr>
              <a:buSzPts val="2200"/>
              <a:buChar char="●"/>
            </a:pPr>
            <a:r>
              <a:rPr lang="en-US" sz="2200">
                <a:solidFill>
                  <a:schemeClr val="tx1"/>
                </a:solidFill>
                <a:latin typeface="+mn-lt"/>
              </a:rPr>
              <a:t>  Director of Administration (</a:t>
            </a:r>
            <a:r>
              <a:rPr lang="en-US" sz="2200" err="1">
                <a:solidFill>
                  <a:schemeClr val="tx1"/>
                </a:solidFill>
                <a:latin typeface="+mn-lt"/>
              </a:rPr>
              <a:t>Nirvani</a:t>
            </a:r>
            <a:r>
              <a:rPr lang="en-US" sz="2200">
                <a:solidFill>
                  <a:schemeClr val="tx1"/>
                </a:solidFill>
                <a:latin typeface="+mn-lt"/>
              </a:rPr>
              <a:t>)</a:t>
            </a:r>
            <a:endParaRPr sz="2200">
              <a:solidFill>
                <a:schemeClr val="tx1"/>
              </a:solidFill>
              <a:latin typeface="+mn-lt"/>
            </a:endParaRPr>
          </a:p>
          <a:p>
            <a:pPr marL="228600" lvl="0" indent="-190500" algn="l" rtl="0">
              <a:lnSpc>
                <a:spcPct val="90000"/>
              </a:lnSpc>
              <a:spcBef>
                <a:spcPts val="0"/>
              </a:spcBef>
              <a:spcAft>
                <a:spcPts val="0"/>
              </a:spcAft>
              <a:buSzPts val="2200"/>
              <a:buChar char="●"/>
            </a:pPr>
            <a:r>
              <a:rPr lang="en-US" sz="2200">
                <a:solidFill>
                  <a:schemeClr val="tx1"/>
                </a:solidFill>
                <a:latin typeface="+mn-lt"/>
              </a:rPr>
              <a:t>  Director of  Diversity, Inclusion, and Outreach (Ashley)</a:t>
            </a:r>
            <a:endParaRPr sz="2200">
              <a:solidFill>
                <a:schemeClr val="tx1"/>
              </a:solidFill>
              <a:latin typeface="+mn-lt"/>
            </a:endParaRPr>
          </a:p>
          <a:p>
            <a:pPr marL="228600" lvl="0" indent="-190500" algn="l" rtl="0">
              <a:lnSpc>
                <a:spcPct val="90000"/>
              </a:lnSpc>
              <a:spcBef>
                <a:spcPts val="0"/>
              </a:spcBef>
              <a:spcAft>
                <a:spcPts val="0"/>
              </a:spcAft>
              <a:buSzPts val="2200"/>
              <a:buChar char="●"/>
            </a:pPr>
            <a:r>
              <a:rPr lang="en-US" sz="2200">
                <a:solidFill>
                  <a:schemeClr val="tx1"/>
                </a:solidFill>
                <a:latin typeface="+mn-lt"/>
              </a:rPr>
              <a:t>  </a:t>
            </a:r>
            <a:r>
              <a:rPr lang="en-US" sz="2200" b="1">
                <a:solidFill>
                  <a:schemeClr val="tx1"/>
                </a:solidFill>
                <a:latin typeface="+mn-lt"/>
              </a:rPr>
              <a:t>Director of Finance (Estefan) </a:t>
            </a:r>
          </a:p>
          <a:p>
            <a:pPr marL="228600" indent="-190500">
              <a:spcBef>
                <a:spcPts val="0"/>
              </a:spcBef>
              <a:buSzPts val="2200"/>
              <a:buFont typeface="Arial"/>
              <a:buChar char="●"/>
            </a:pPr>
            <a:r>
              <a:rPr lang="en-US" sz="2200">
                <a:solidFill>
                  <a:schemeClr val="tx1"/>
                </a:solidFill>
                <a:latin typeface="+mn-lt"/>
              </a:rPr>
              <a:t>  Director of Social and Community Affairs (Mark)</a:t>
            </a:r>
          </a:p>
          <a:p>
            <a:pPr marL="228600" indent="-190500">
              <a:spcBef>
                <a:spcPts val="0"/>
              </a:spcBef>
              <a:buSzPts val="2200"/>
              <a:buFont typeface="Arial"/>
              <a:buChar char="●"/>
            </a:pPr>
            <a:r>
              <a:rPr lang="en-US" sz="2200">
                <a:solidFill>
                  <a:schemeClr val="tx1"/>
                </a:solidFill>
                <a:latin typeface="+mn-lt"/>
              </a:rPr>
              <a:t>  Director of Media and Public Relations (Juliane)</a:t>
            </a:r>
            <a:endParaRPr sz="2200">
              <a:solidFill>
                <a:schemeClr val="tx1"/>
              </a:solidFill>
              <a:latin typeface="+mn-lt"/>
            </a:endParaRPr>
          </a:p>
          <a:p>
            <a:pPr marL="228600" lvl="0" indent="-190500" algn="l" rtl="0">
              <a:lnSpc>
                <a:spcPct val="90000"/>
              </a:lnSpc>
              <a:spcBef>
                <a:spcPts val="0"/>
              </a:spcBef>
              <a:spcAft>
                <a:spcPts val="0"/>
              </a:spcAft>
              <a:buSzPts val="2200"/>
              <a:buChar char="●"/>
            </a:pPr>
            <a:r>
              <a:rPr lang="en-US" sz="2200">
                <a:solidFill>
                  <a:schemeClr val="tx1"/>
                </a:solidFill>
                <a:latin typeface="+mn-lt"/>
              </a:rPr>
              <a:t>  Director of Student Involvement and Student Groups (Edna)</a:t>
            </a:r>
          </a:p>
          <a:p>
            <a:pPr marL="228600" lvl="0" indent="-190500" algn="l" rtl="0">
              <a:lnSpc>
                <a:spcPct val="90000"/>
              </a:lnSpc>
              <a:spcBef>
                <a:spcPts val="0"/>
              </a:spcBef>
              <a:spcAft>
                <a:spcPts val="0"/>
              </a:spcAft>
              <a:buSzPts val="2200"/>
              <a:buChar char="●"/>
            </a:pPr>
            <a:r>
              <a:rPr lang="en-US" sz="2200">
                <a:solidFill>
                  <a:schemeClr val="tx1"/>
                </a:solidFill>
                <a:latin typeface="+mn-lt"/>
              </a:rPr>
              <a:t>  </a:t>
            </a:r>
            <a:r>
              <a:rPr lang="en-US" sz="2200" b="0" i="0">
                <a:solidFill>
                  <a:schemeClr val="tx1"/>
                </a:solidFill>
                <a:effectLst/>
                <a:latin typeface="+mn-lt"/>
              </a:rPr>
              <a:t>Director of Policy &amp; Strategic Initiatives (Nick)</a:t>
            </a:r>
          </a:p>
          <a:p>
            <a:pPr marL="114300" indent="0">
              <a:buNone/>
            </a:pPr>
            <a:br>
              <a:rPr lang="en-US" sz="1600"/>
            </a:br>
            <a:endParaRPr sz="2200"/>
          </a:p>
          <a:p>
            <a:pPr marL="0" lvl="0" indent="0" algn="l" rtl="0">
              <a:lnSpc>
                <a:spcPct val="90000"/>
              </a:lnSpc>
              <a:spcBef>
                <a:spcPts val="1000"/>
              </a:spcBef>
              <a:spcAft>
                <a:spcPts val="0"/>
              </a:spcAft>
              <a:buSzPts val="1800"/>
              <a:buNone/>
            </a:pPr>
            <a:endParaRPr sz="2200"/>
          </a:p>
          <a:p>
            <a:pPr marL="457200" lvl="0" indent="0" algn="l" rtl="0">
              <a:lnSpc>
                <a:spcPct val="90000"/>
              </a:lnSpc>
              <a:spcBef>
                <a:spcPts val="1000"/>
              </a:spcBef>
              <a:spcAft>
                <a:spcPts val="0"/>
              </a:spcAft>
              <a:buSzPts val="1800"/>
              <a:buNone/>
            </a:pPr>
            <a:endParaRPr sz="2000"/>
          </a:p>
          <a:p>
            <a:pPr marL="457200" lvl="0" indent="0" algn="l" rtl="0">
              <a:lnSpc>
                <a:spcPct val="90000"/>
              </a:lnSpc>
              <a:spcBef>
                <a:spcPts val="1000"/>
              </a:spcBef>
              <a:spcAft>
                <a:spcPts val="0"/>
              </a:spcAft>
              <a:buSzPts val="1800"/>
              <a:buNone/>
            </a:pPr>
            <a:endParaRPr sz="2600"/>
          </a:p>
          <a:p>
            <a:pPr marL="685800" lvl="1" indent="-76200" algn="l" rtl="0">
              <a:lnSpc>
                <a:spcPct val="90000"/>
              </a:lnSpc>
              <a:spcBef>
                <a:spcPts val="500"/>
              </a:spcBef>
              <a:spcAft>
                <a:spcPts val="0"/>
              </a:spcAft>
              <a:buClr>
                <a:schemeClr val="dk1"/>
              </a:buClr>
              <a:buSzPts val="2400"/>
              <a:buNone/>
            </a:pPr>
            <a:endParaRPr/>
          </a:p>
        </p:txBody>
      </p:sp>
      <p:pic>
        <p:nvPicPr>
          <p:cNvPr id="124" name="Google Shape;124;g216d24f84c5_0_0"/>
          <p:cNvPicPr preferRelativeResize="0"/>
          <p:nvPr/>
        </p:nvPicPr>
        <p:blipFill rotWithShape="1">
          <a:blip r:embed="rId3">
            <a:alphaModFix/>
          </a:blip>
          <a:srcRect/>
          <a:stretch/>
        </p:blipFill>
        <p:spPr>
          <a:xfrm>
            <a:off x="0" y="0"/>
            <a:ext cx="2104849" cy="2104879"/>
          </a:xfrm>
          <a:prstGeom prst="rect">
            <a:avLst/>
          </a:prstGeom>
          <a:noFill/>
          <a:ln>
            <a:noFill/>
          </a:ln>
        </p:spPr>
      </p:pic>
    </p:spTree>
    <p:extLst>
      <p:ext uri="{BB962C8B-B14F-4D97-AF65-F5344CB8AC3E}">
        <p14:creationId xmlns:p14="http://schemas.microsoft.com/office/powerpoint/2010/main" val="1587423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4"/>
          <p:cNvSpPr txBox="1">
            <a:spLocks noGrp="1"/>
          </p:cNvSpPr>
          <p:nvPr>
            <p:ph type="title"/>
          </p:nvPr>
        </p:nvSpPr>
        <p:spPr>
          <a:xfrm>
            <a:off x="1471494" y="0"/>
            <a:ext cx="92490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F3864"/>
              </a:buClr>
              <a:buSzPts val="4400"/>
              <a:buFont typeface="Arial"/>
              <a:buNone/>
            </a:pPr>
            <a:r>
              <a:rPr lang="en-US" sz="5000" b="1">
                <a:solidFill>
                  <a:srgbClr val="1F3864"/>
                </a:solidFill>
              </a:rPr>
              <a:t>Agenda</a:t>
            </a:r>
            <a:endParaRPr sz="5000"/>
          </a:p>
        </p:txBody>
      </p:sp>
      <p:pic>
        <p:nvPicPr>
          <p:cNvPr id="102" name="Google Shape;102;p4"/>
          <p:cNvPicPr preferRelativeResize="0"/>
          <p:nvPr/>
        </p:nvPicPr>
        <p:blipFill rotWithShape="1">
          <a:blip r:embed="rId3">
            <a:alphaModFix amt="8000"/>
          </a:blip>
          <a:srcRect/>
          <a:stretch/>
        </p:blipFill>
        <p:spPr>
          <a:xfrm>
            <a:off x="2749347" y="1000"/>
            <a:ext cx="6693315" cy="6693375"/>
          </a:xfrm>
          <a:prstGeom prst="rect">
            <a:avLst/>
          </a:prstGeom>
          <a:noFill/>
          <a:ln>
            <a:noFill/>
          </a:ln>
        </p:spPr>
      </p:pic>
      <p:sp>
        <p:nvSpPr>
          <p:cNvPr id="103" name="Google Shape;103;p4"/>
          <p:cNvSpPr txBox="1">
            <a:spLocks noGrp="1"/>
          </p:cNvSpPr>
          <p:nvPr>
            <p:ph type="body" idx="1"/>
          </p:nvPr>
        </p:nvSpPr>
        <p:spPr>
          <a:xfrm>
            <a:off x="634950" y="1588613"/>
            <a:ext cx="10922100" cy="46035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1000"/>
              </a:spcBef>
              <a:spcAft>
                <a:spcPts val="0"/>
              </a:spcAft>
              <a:buSzPct val="62067"/>
              <a:buNone/>
            </a:pPr>
            <a:endParaRPr lang="en-US" sz="2900" b="1"/>
          </a:p>
          <a:p>
            <a:pPr marL="228600" lvl="0" indent="-186690" algn="l" rtl="0">
              <a:lnSpc>
                <a:spcPct val="115000"/>
              </a:lnSpc>
              <a:spcBef>
                <a:spcPts val="1000"/>
              </a:spcBef>
              <a:spcAft>
                <a:spcPts val="0"/>
              </a:spcAft>
              <a:buClr>
                <a:schemeClr val="dk1"/>
              </a:buClr>
              <a:buSzPct val="100000"/>
              <a:buChar char="➔"/>
            </a:pPr>
            <a:r>
              <a:rPr lang="en-US" sz="29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Approval of Minutes</a:t>
            </a:r>
          </a:p>
          <a:p>
            <a:pPr marL="228600" indent="-186690">
              <a:lnSpc>
                <a:spcPct val="115000"/>
              </a:lnSpc>
              <a:buSzPct val="100000"/>
              <a:buChar char="➔"/>
            </a:pPr>
            <a:r>
              <a:rPr lang="en-US" sz="2900" b="1"/>
              <a:t>Officer Announcements</a:t>
            </a:r>
          </a:p>
          <a:p>
            <a:pPr marL="228600" lvl="0" indent="-186690" algn="l" rtl="0">
              <a:lnSpc>
                <a:spcPct val="115000"/>
              </a:lnSpc>
              <a:spcBef>
                <a:spcPts val="1000"/>
              </a:spcBef>
              <a:spcAft>
                <a:spcPts val="0"/>
              </a:spcAft>
              <a:buSzPct val="100000"/>
              <a:buChar char="➔"/>
            </a:pPr>
            <a:r>
              <a:rPr lang="en-US" sz="2900" b="1"/>
              <a:t>GSA/SOM Committee Announcements</a:t>
            </a:r>
          </a:p>
          <a:p>
            <a:pPr marL="228600" indent="-186690">
              <a:lnSpc>
                <a:spcPct val="115000"/>
              </a:lnSpc>
              <a:buSzPct val="100000"/>
              <a:buChar char="➔"/>
            </a:pPr>
            <a:r>
              <a:rPr lang="en-US" sz="2900" b="1"/>
              <a:t>Misc. Announcements</a:t>
            </a:r>
          </a:p>
          <a:p>
            <a:pPr lvl="0" indent="0" algn="l" rtl="0">
              <a:lnSpc>
                <a:spcPct val="115000"/>
              </a:lnSpc>
              <a:spcBef>
                <a:spcPts val="1000"/>
              </a:spcBef>
              <a:spcAft>
                <a:spcPts val="0"/>
              </a:spcAft>
              <a:buSzPct val="62067"/>
              <a:buNone/>
            </a:pPr>
            <a:endParaRPr lang="en-US" sz="2900" b="1"/>
          </a:p>
          <a:p>
            <a:pPr marL="0" indent="0">
              <a:lnSpc>
                <a:spcPct val="115000"/>
              </a:lnSpc>
              <a:buSzPct val="62067"/>
              <a:buNone/>
            </a:pPr>
            <a:endParaRPr lang="en-US" sz="29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A0EA0-F53A-62C2-278A-6598C8D636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E8AC5C-0ABD-9D66-D6DB-C02A68E0D34C}"/>
              </a:ext>
            </a:extLst>
          </p:cNvPr>
          <p:cNvSpPr>
            <a:spLocks noGrp="1"/>
          </p:cNvSpPr>
          <p:nvPr>
            <p:ph type="title"/>
          </p:nvPr>
        </p:nvSpPr>
        <p:spPr>
          <a:xfrm>
            <a:off x="2107524" y="365125"/>
            <a:ext cx="9888410" cy="1356540"/>
          </a:xfrm>
        </p:spPr>
        <p:txBody>
          <a:bodyPr/>
          <a:lstStyle/>
          <a:p>
            <a:r>
              <a:rPr lang="en-US" b="1">
                <a:solidFill>
                  <a:srgbClr val="1E3864"/>
                </a:solidFill>
              </a:rPr>
              <a:t>2023 W2 Tax Forms now available </a:t>
            </a:r>
          </a:p>
        </p:txBody>
      </p:sp>
      <p:sp>
        <p:nvSpPr>
          <p:cNvPr id="3" name="Text Placeholder 2">
            <a:extLst>
              <a:ext uri="{FF2B5EF4-FFF2-40B4-BE49-F238E27FC236}">
                <a16:creationId xmlns:a16="http://schemas.microsoft.com/office/drawing/2014/main" id="{02038591-A78C-7459-1375-D94C85CC2E34}"/>
              </a:ext>
            </a:extLst>
          </p:cNvPr>
          <p:cNvSpPr>
            <a:spLocks noGrp="1"/>
          </p:cNvSpPr>
          <p:nvPr>
            <p:ph type="body" idx="1"/>
          </p:nvPr>
        </p:nvSpPr>
        <p:spPr>
          <a:xfrm>
            <a:off x="838200" y="2106361"/>
            <a:ext cx="10515600" cy="4070602"/>
          </a:xfrm>
        </p:spPr>
        <p:txBody>
          <a:bodyPr>
            <a:normAutofit/>
          </a:bodyPr>
          <a:lstStyle/>
          <a:p>
            <a:r>
              <a:rPr lang="en-US"/>
              <a:t>Now available on </a:t>
            </a:r>
            <a:r>
              <a:rPr lang="en-US" b="1"/>
              <a:t>ESS</a:t>
            </a:r>
            <a:r>
              <a:rPr lang="en-US"/>
              <a:t> </a:t>
            </a:r>
          </a:p>
        </p:txBody>
      </p:sp>
      <p:pic>
        <p:nvPicPr>
          <p:cNvPr id="5" name="Google Shape;124;g216d24f84c5_0_0" descr="A blue and yellow graduation cap&#10;&#10;Description automatically generated">
            <a:extLst>
              <a:ext uri="{FF2B5EF4-FFF2-40B4-BE49-F238E27FC236}">
                <a16:creationId xmlns:a16="http://schemas.microsoft.com/office/drawing/2014/main" id="{85D98F82-92F2-7EE7-A5B3-BA309A416E25}"/>
              </a:ext>
            </a:extLst>
          </p:cNvPr>
          <p:cNvPicPr preferRelativeResize="0"/>
          <p:nvPr/>
        </p:nvPicPr>
        <p:blipFill rotWithShape="1">
          <a:blip r:embed="rId2">
            <a:alphaModFix/>
          </a:blip>
          <a:srcRect/>
          <a:stretch/>
        </p:blipFill>
        <p:spPr>
          <a:xfrm>
            <a:off x="0" y="0"/>
            <a:ext cx="2104849" cy="2104879"/>
          </a:xfrm>
          <a:prstGeom prst="rect">
            <a:avLst/>
          </a:prstGeom>
          <a:noFill/>
          <a:ln>
            <a:noFill/>
          </a:ln>
        </p:spPr>
      </p:pic>
      <p:pic>
        <p:nvPicPr>
          <p:cNvPr id="4" name="Picture 3" descr="A screenshot of a computer&#10;&#10;Description automatically generated">
            <a:extLst>
              <a:ext uri="{FF2B5EF4-FFF2-40B4-BE49-F238E27FC236}">
                <a16:creationId xmlns:a16="http://schemas.microsoft.com/office/drawing/2014/main" id="{D44A45C8-45D7-D867-D79E-EC7E3E4301A9}"/>
              </a:ext>
            </a:extLst>
          </p:cNvPr>
          <p:cNvPicPr>
            <a:picLocks noChangeAspect="1"/>
          </p:cNvPicPr>
          <p:nvPr/>
        </p:nvPicPr>
        <p:blipFill>
          <a:blip r:embed="rId3"/>
          <a:stretch>
            <a:fillRect/>
          </a:stretch>
        </p:blipFill>
        <p:spPr>
          <a:xfrm>
            <a:off x="780380" y="2735571"/>
            <a:ext cx="10301845" cy="3698465"/>
          </a:xfrm>
          <a:prstGeom prst="rect">
            <a:avLst/>
          </a:prstGeom>
        </p:spPr>
      </p:pic>
      <p:sp>
        <p:nvSpPr>
          <p:cNvPr id="7" name="Rectangle 6">
            <a:extLst>
              <a:ext uri="{FF2B5EF4-FFF2-40B4-BE49-F238E27FC236}">
                <a16:creationId xmlns:a16="http://schemas.microsoft.com/office/drawing/2014/main" id="{B5C8BCA0-7F13-7E22-D42D-6CDE011E771F}"/>
              </a:ext>
            </a:extLst>
          </p:cNvPr>
          <p:cNvSpPr/>
          <p:nvPr/>
        </p:nvSpPr>
        <p:spPr>
          <a:xfrm>
            <a:off x="4508542" y="3124849"/>
            <a:ext cx="910441" cy="20781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176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0E7CA-B555-8609-9573-44F630CB44B8}"/>
            </a:ext>
          </a:extLst>
        </p:cNvPr>
        <p:cNvGrpSpPr/>
        <p:nvPr/>
      </p:nvGrpSpPr>
      <p:grpSpPr>
        <a:xfrm>
          <a:off x="0" y="0"/>
          <a:ext cx="0" cy="0"/>
          <a:chOff x="0" y="0"/>
          <a:chExt cx="0" cy="0"/>
        </a:xfrm>
      </p:grpSpPr>
      <p:pic>
        <p:nvPicPr>
          <p:cNvPr id="6" name="Picture 5" descr="A screenshot of a computer&#10;&#10;Description automatically generated">
            <a:extLst>
              <a:ext uri="{FF2B5EF4-FFF2-40B4-BE49-F238E27FC236}">
                <a16:creationId xmlns:a16="http://schemas.microsoft.com/office/drawing/2014/main" id="{68577468-41AC-5E79-5990-5EB50EDF0964}"/>
              </a:ext>
            </a:extLst>
          </p:cNvPr>
          <p:cNvPicPr>
            <a:picLocks noChangeAspect="1"/>
          </p:cNvPicPr>
          <p:nvPr/>
        </p:nvPicPr>
        <p:blipFill>
          <a:blip r:embed="rId2"/>
          <a:stretch>
            <a:fillRect/>
          </a:stretch>
        </p:blipFill>
        <p:spPr>
          <a:xfrm>
            <a:off x="2063394" y="2643005"/>
            <a:ext cx="7868294" cy="3763811"/>
          </a:xfrm>
          <a:prstGeom prst="rect">
            <a:avLst/>
          </a:prstGeom>
        </p:spPr>
      </p:pic>
      <p:sp>
        <p:nvSpPr>
          <p:cNvPr id="2" name="Title 1">
            <a:extLst>
              <a:ext uri="{FF2B5EF4-FFF2-40B4-BE49-F238E27FC236}">
                <a16:creationId xmlns:a16="http://schemas.microsoft.com/office/drawing/2014/main" id="{3303FA6A-CF75-4D1E-DFDA-6CDE4B410854}"/>
              </a:ext>
            </a:extLst>
          </p:cNvPr>
          <p:cNvSpPr>
            <a:spLocks noGrp="1"/>
          </p:cNvSpPr>
          <p:nvPr>
            <p:ph type="title"/>
          </p:nvPr>
        </p:nvSpPr>
        <p:spPr>
          <a:xfrm>
            <a:off x="2107524" y="365125"/>
            <a:ext cx="9888410" cy="1356540"/>
          </a:xfrm>
          <a:solidFill>
            <a:schemeClr val="bg1"/>
          </a:solidFill>
        </p:spPr>
        <p:txBody>
          <a:bodyPr/>
          <a:lstStyle/>
          <a:p>
            <a:r>
              <a:rPr lang="en-US" b="1">
                <a:solidFill>
                  <a:srgbClr val="1E3864"/>
                </a:solidFill>
              </a:rPr>
              <a:t>2023 1098T Tax Forms</a:t>
            </a:r>
          </a:p>
        </p:txBody>
      </p:sp>
      <p:sp>
        <p:nvSpPr>
          <p:cNvPr id="3" name="Text Placeholder 2">
            <a:extLst>
              <a:ext uri="{FF2B5EF4-FFF2-40B4-BE49-F238E27FC236}">
                <a16:creationId xmlns:a16="http://schemas.microsoft.com/office/drawing/2014/main" id="{297D98AD-CBA0-605A-D0EF-0D0BFCD45CD1}"/>
              </a:ext>
            </a:extLst>
          </p:cNvPr>
          <p:cNvSpPr>
            <a:spLocks noGrp="1"/>
          </p:cNvSpPr>
          <p:nvPr>
            <p:ph type="body" idx="1"/>
          </p:nvPr>
        </p:nvSpPr>
        <p:spPr>
          <a:xfrm>
            <a:off x="838200" y="2106361"/>
            <a:ext cx="10515600" cy="4070602"/>
          </a:xfrm>
        </p:spPr>
        <p:txBody>
          <a:bodyPr>
            <a:normAutofit/>
          </a:bodyPr>
          <a:lstStyle/>
          <a:p>
            <a:r>
              <a:rPr lang="en-US"/>
              <a:t>Now available on </a:t>
            </a:r>
            <a:r>
              <a:rPr lang="en-US" b="1"/>
              <a:t>SIS</a:t>
            </a:r>
            <a:r>
              <a:rPr lang="en-US"/>
              <a:t> </a:t>
            </a:r>
          </a:p>
        </p:txBody>
      </p:sp>
      <p:pic>
        <p:nvPicPr>
          <p:cNvPr id="5" name="Google Shape;124;g216d24f84c5_0_0" descr="A blue and yellow graduation cap&#10;&#10;Description automatically generated">
            <a:extLst>
              <a:ext uri="{FF2B5EF4-FFF2-40B4-BE49-F238E27FC236}">
                <a16:creationId xmlns:a16="http://schemas.microsoft.com/office/drawing/2014/main" id="{1F700851-3556-9C2D-4D18-998D97F3459D}"/>
              </a:ext>
            </a:extLst>
          </p:cNvPr>
          <p:cNvPicPr preferRelativeResize="0"/>
          <p:nvPr/>
        </p:nvPicPr>
        <p:blipFill rotWithShape="1">
          <a:blip r:embed="rId3">
            <a:alphaModFix/>
          </a:blip>
          <a:srcRect/>
          <a:stretch/>
        </p:blipFill>
        <p:spPr>
          <a:xfrm>
            <a:off x="0" y="0"/>
            <a:ext cx="2104849" cy="2104879"/>
          </a:xfrm>
          <a:prstGeom prst="rect">
            <a:avLst/>
          </a:prstGeom>
          <a:noFill/>
          <a:ln>
            <a:noFill/>
          </a:ln>
        </p:spPr>
      </p:pic>
      <p:sp>
        <p:nvSpPr>
          <p:cNvPr id="7" name="Rectangle 6">
            <a:extLst>
              <a:ext uri="{FF2B5EF4-FFF2-40B4-BE49-F238E27FC236}">
                <a16:creationId xmlns:a16="http://schemas.microsoft.com/office/drawing/2014/main" id="{B8BF43DC-8A41-67D1-CB26-840D1C56A3DF}"/>
              </a:ext>
            </a:extLst>
          </p:cNvPr>
          <p:cNvSpPr/>
          <p:nvPr/>
        </p:nvSpPr>
        <p:spPr>
          <a:xfrm>
            <a:off x="2062615" y="3729828"/>
            <a:ext cx="910441" cy="43042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C7BAAE0-EE90-93FD-E817-CA11FCCEC5C2}"/>
              </a:ext>
            </a:extLst>
          </p:cNvPr>
          <p:cNvSpPr/>
          <p:nvPr/>
        </p:nvSpPr>
        <p:spPr>
          <a:xfrm>
            <a:off x="7199693" y="3687019"/>
            <a:ext cx="910441" cy="13932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933711E-7026-AEC3-7103-DB22978E97F3}"/>
              </a:ext>
            </a:extLst>
          </p:cNvPr>
          <p:cNvSpPr/>
          <p:nvPr/>
        </p:nvSpPr>
        <p:spPr>
          <a:xfrm>
            <a:off x="3740727" y="3464411"/>
            <a:ext cx="910441" cy="130762"/>
          </a:xfrm>
          <a:prstGeom prst="rect">
            <a:avLst/>
          </a:prstGeom>
          <a:solidFill>
            <a:schemeClr val="bg1"/>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786DCD-9FE7-E245-BA0E-B2E61CA0A852}"/>
              </a:ext>
            </a:extLst>
          </p:cNvPr>
          <p:cNvSpPr/>
          <p:nvPr/>
        </p:nvSpPr>
        <p:spPr>
          <a:xfrm>
            <a:off x="3201333" y="5348006"/>
            <a:ext cx="6638283" cy="944132"/>
          </a:xfrm>
          <a:prstGeom prst="rect">
            <a:avLst/>
          </a:prstGeom>
          <a:solidFill>
            <a:schemeClr val="bg1"/>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50CCAB7-FE23-7310-3014-ABB8170AF231}"/>
              </a:ext>
            </a:extLst>
          </p:cNvPr>
          <p:cNvSpPr/>
          <p:nvPr/>
        </p:nvSpPr>
        <p:spPr>
          <a:xfrm>
            <a:off x="9023354" y="2668162"/>
            <a:ext cx="876194" cy="242066"/>
          </a:xfrm>
          <a:prstGeom prst="rect">
            <a:avLst/>
          </a:prstGeom>
          <a:solidFill>
            <a:schemeClr val="bg1"/>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920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216d24f84c5_0_0"/>
          <p:cNvSpPr txBox="1">
            <a:spLocks noGrp="1"/>
          </p:cNvSpPr>
          <p:nvPr>
            <p:ph type="title"/>
          </p:nvPr>
        </p:nvSpPr>
        <p:spPr>
          <a:xfrm>
            <a:off x="1195719" y="289989"/>
            <a:ext cx="92490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F3864"/>
              </a:buClr>
              <a:buSzPts val="4400"/>
              <a:buFont typeface="Arial"/>
              <a:buNone/>
            </a:pPr>
            <a:r>
              <a:rPr lang="en-US" b="1">
                <a:solidFill>
                  <a:srgbClr val="1F3864"/>
                </a:solidFill>
              </a:rPr>
              <a:t>Officer Announcements</a:t>
            </a:r>
            <a:endParaRPr/>
          </a:p>
        </p:txBody>
      </p:sp>
      <p:sp>
        <p:nvSpPr>
          <p:cNvPr id="123" name="Google Shape;123;g216d24f84c5_0_0"/>
          <p:cNvSpPr txBox="1">
            <a:spLocks noGrp="1"/>
          </p:cNvSpPr>
          <p:nvPr>
            <p:ph type="body" idx="1"/>
          </p:nvPr>
        </p:nvSpPr>
        <p:spPr>
          <a:xfrm>
            <a:off x="2104850" y="1814925"/>
            <a:ext cx="9797100" cy="4351200"/>
          </a:xfrm>
          <a:prstGeom prst="rect">
            <a:avLst/>
          </a:prstGeom>
          <a:noFill/>
          <a:ln>
            <a:noFill/>
          </a:ln>
        </p:spPr>
        <p:txBody>
          <a:bodyPr spcFirstLastPara="1" wrap="square" lIns="91425" tIns="45700" rIns="91425" bIns="45700" anchor="t" anchorCtr="0">
            <a:noAutofit/>
          </a:bodyPr>
          <a:lstStyle/>
          <a:p>
            <a:pPr marL="228600" lvl="0" indent="-190500" algn="l" rtl="0">
              <a:lnSpc>
                <a:spcPct val="90000"/>
              </a:lnSpc>
              <a:spcBef>
                <a:spcPts val="0"/>
              </a:spcBef>
              <a:spcAft>
                <a:spcPts val="0"/>
              </a:spcAft>
              <a:buClr>
                <a:schemeClr val="dk1"/>
              </a:buClr>
              <a:buSzPts val="2200"/>
              <a:buChar char="●"/>
            </a:pPr>
            <a:r>
              <a:rPr lang="en-US" sz="2200" b="1">
                <a:latin typeface="+mn-lt"/>
              </a:rPr>
              <a:t>  </a:t>
            </a:r>
            <a:r>
              <a:rPr lang="en-US" sz="2200">
                <a:solidFill>
                  <a:schemeClr val="tx1"/>
                </a:solidFill>
                <a:latin typeface="+mn-lt"/>
              </a:rPr>
              <a:t>President (Rodney)</a:t>
            </a:r>
            <a:endParaRPr sz="2200">
              <a:solidFill>
                <a:schemeClr val="tx1"/>
              </a:solidFill>
              <a:latin typeface="+mn-lt"/>
            </a:endParaRPr>
          </a:p>
          <a:p>
            <a:pPr marL="228600" lvl="0" indent="-190500" algn="l" rtl="0">
              <a:lnSpc>
                <a:spcPct val="90000"/>
              </a:lnSpc>
              <a:spcBef>
                <a:spcPts val="0"/>
              </a:spcBef>
              <a:spcAft>
                <a:spcPts val="0"/>
              </a:spcAft>
              <a:buClr>
                <a:schemeClr val="dk1"/>
              </a:buClr>
              <a:buSzPts val="2200"/>
              <a:buChar char="●"/>
            </a:pPr>
            <a:r>
              <a:rPr lang="en-US" sz="2200">
                <a:solidFill>
                  <a:schemeClr val="tx1"/>
                </a:solidFill>
                <a:latin typeface="+mn-lt"/>
              </a:rPr>
              <a:t>  President Elect (Scarlett)</a:t>
            </a:r>
            <a:endParaRPr sz="2200">
              <a:solidFill>
                <a:schemeClr val="tx1"/>
              </a:solidFill>
              <a:latin typeface="+mn-lt"/>
            </a:endParaRPr>
          </a:p>
          <a:p>
            <a:pPr marL="228600" lvl="0" indent="-190500" algn="l" rtl="0">
              <a:lnSpc>
                <a:spcPct val="90000"/>
              </a:lnSpc>
              <a:spcBef>
                <a:spcPts val="0"/>
              </a:spcBef>
              <a:spcAft>
                <a:spcPts val="0"/>
              </a:spcAft>
              <a:buClr>
                <a:schemeClr val="dk1"/>
              </a:buClr>
              <a:buSzPts val="2200"/>
              <a:buChar char="●"/>
            </a:pPr>
            <a:r>
              <a:rPr lang="en-US" sz="2200">
                <a:solidFill>
                  <a:schemeClr val="tx1"/>
                </a:solidFill>
                <a:latin typeface="+mn-lt"/>
              </a:rPr>
              <a:t>  Director of Administration (</a:t>
            </a:r>
            <a:r>
              <a:rPr lang="en-US" sz="2200" err="1">
                <a:solidFill>
                  <a:schemeClr val="tx1"/>
                </a:solidFill>
                <a:latin typeface="+mn-lt"/>
              </a:rPr>
              <a:t>Nirvani</a:t>
            </a:r>
            <a:r>
              <a:rPr lang="en-US" sz="2200">
                <a:solidFill>
                  <a:schemeClr val="tx1"/>
                </a:solidFill>
                <a:latin typeface="+mn-lt"/>
              </a:rPr>
              <a:t>)</a:t>
            </a:r>
            <a:endParaRPr sz="2200">
              <a:solidFill>
                <a:schemeClr val="tx1"/>
              </a:solidFill>
              <a:latin typeface="+mn-lt"/>
            </a:endParaRPr>
          </a:p>
          <a:p>
            <a:pPr marL="228600" lvl="0" indent="-190500" algn="l" rtl="0">
              <a:lnSpc>
                <a:spcPct val="90000"/>
              </a:lnSpc>
              <a:spcBef>
                <a:spcPts val="0"/>
              </a:spcBef>
              <a:spcAft>
                <a:spcPts val="0"/>
              </a:spcAft>
              <a:buSzPts val="2200"/>
              <a:buChar char="●"/>
            </a:pPr>
            <a:r>
              <a:rPr lang="en-US" sz="2200">
                <a:solidFill>
                  <a:schemeClr val="tx1"/>
                </a:solidFill>
                <a:latin typeface="+mn-lt"/>
              </a:rPr>
              <a:t>  Director of  Diversity, Inclusion, and Outreach (Ashley)</a:t>
            </a:r>
            <a:endParaRPr sz="2200">
              <a:solidFill>
                <a:schemeClr val="tx1"/>
              </a:solidFill>
              <a:latin typeface="+mn-lt"/>
            </a:endParaRPr>
          </a:p>
          <a:p>
            <a:pPr marL="228600" lvl="0" indent="-190500" algn="l" rtl="0">
              <a:lnSpc>
                <a:spcPct val="90000"/>
              </a:lnSpc>
              <a:spcBef>
                <a:spcPts val="0"/>
              </a:spcBef>
              <a:spcAft>
                <a:spcPts val="0"/>
              </a:spcAft>
              <a:buSzPts val="2200"/>
              <a:buChar char="●"/>
            </a:pPr>
            <a:r>
              <a:rPr lang="en-US" sz="2200">
                <a:solidFill>
                  <a:schemeClr val="tx1"/>
                </a:solidFill>
                <a:latin typeface="+mn-lt"/>
              </a:rPr>
              <a:t>  Director of Finance (Estefan) </a:t>
            </a:r>
          </a:p>
          <a:p>
            <a:pPr marL="228600" indent="-190500">
              <a:spcBef>
                <a:spcPts val="0"/>
              </a:spcBef>
              <a:buSzPts val="2200"/>
              <a:buFont typeface="Arial"/>
              <a:buChar char="●"/>
            </a:pPr>
            <a:r>
              <a:rPr lang="en-US" sz="2200">
                <a:solidFill>
                  <a:schemeClr val="tx1"/>
                </a:solidFill>
                <a:latin typeface="+mn-lt"/>
              </a:rPr>
              <a:t>  </a:t>
            </a:r>
            <a:r>
              <a:rPr lang="en-US" sz="2200" b="1">
                <a:solidFill>
                  <a:schemeClr val="tx1"/>
                </a:solidFill>
                <a:latin typeface="+mn-lt"/>
              </a:rPr>
              <a:t>Director of Social and Community Affairs (Mark)</a:t>
            </a:r>
          </a:p>
          <a:p>
            <a:pPr marL="228600" indent="-190500">
              <a:spcBef>
                <a:spcPts val="0"/>
              </a:spcBef>
              <a:buSzPts val="2200"/>
              <a:buFont typeface="Arial"/>
              <a:buChar char="●"/>
            </a:pPr>
            <a:r>
              <a:rPr lang="en-US" sz="2200">
                <a:solidFill>
                  <a:schemeClr val="tx1"/>
                </a:solidFill>
                <a:latin typeface="+mn-lt"/>
              </a:rPr>
              <a:t>  Director of Media and Public Relations (Juliane)</a:t>
            </a:r>
            <a:endParaRPr sz="2200">
              <a:solidFill>
                <a:schemeClr val="tx1"/>
              </a:solidFill>
              <a:latin typeface="+mn-lt"/>
            </a:endParaRPr>
          </a:p>
          <a:p>
            <a:pPr marL="228600" lvl="0" indent="-190500" algn="l" rtl="0">
              <a:lnSpc>
                <a:spcPct val="90000"/>
              </a:lnSpc>
              <a:spcBef>
                <a:spcPts val="0"/>
              </a:spcBef>
              <a:spcAft>
                <a:spcPts val="0"/>
              </a:spcAft>
              <a:buSzPts val="2200"/>
              <a:buChar char="●"/>
            </a:pPr>
            <a:r>
              <a:rPr lang="en-US" sz="2200">
                <a:solidFill>
                  <a:schemeClr val="tx1"/>
                </a:solidFill>
                <a:latin typeface="+mn-lt"/>
              </a:rPr>
              <a:t>  Director of Student Involvement and Student Groups (Edna)</a:t>
            </a:r>
          </a:p>
          <a:p>
            <a:pPr marL="228600" lvl="0" indent="-190500" algn="l" rtl="0">
              <a:lnSpc>
                <a:spcPct val="90000"/>
              </a:lnSpc>
              <a:spcBef>
                <a:spcPts val="0"/>
              </a:spcBef>
              <a:spcAft>
                <a:spcPts val="0"/>
              </a:spcAft>
              <a:buSzPts val="2200"/>
              <a:buChar char="●"/>
            </a:pPr>
            <a:r>
              <a:rPr lang="en-US" sz="2200">
                <a:solidFill>
                  <a:schemeClr val="tx1"/>
                </a:solidFill>
                <a:latin typeface="+mn-lt"/>
              </a:rPr>
              <a:t>  </a:t>
            </a:r>
            <a:r>
              <a:rPr lang="en-US" sz="2200" b="0" i="0">
                <a:solidFill>
                  <a:schemeClr val="tx1"/>
                </a:solidFill>
                <a:effectLst/>
                <a:latin typeface="+mn-lt"/>
              </a:rPr>
              <a:t>Director of Policy &amp; Strategic Initiatives (Nick)</a:t>
            </a:r>
          </a:p>
          <a:p>
            <a:pPr marL="114300" indent="0">
              <a:buNone/>
            </a:pPr>
            <a:br>
              <a:rPr lang="en-US" sz="1600"/>
            </a:br>
            <a:endParaRPr sz="2200"/>
          </a:p>
          <a:p>
            <a:pPr marL="0" lvl="0" indent="0" algn="l" rtl="0">
              <a:lnSpc>
                <a:spcPct val="90000"/>
              </a:lnSpc>
              <a:spcBef>
                <a:spcPts val="1000"/>
              </a:spcBef>
              <a:spcAft>
                <a:spcPts val="0"/>
              </a:spcAft>
              <a:buSzPts val="1800"/>
              <a:buNone/>
            </a:pPr>
            <a:endParaRPr sz="2200"/>
          </a:p>
          <a:p>
            <a:pPr marL="457200" lvl="0" indent="0" algn="l" rtl="0">
              <a:lnSpc>
                <a:spcPct val="90000"/>
              </a:lnSpc>
              <a:spcBef>
                <a:spcPts val="1000"/>
              </a:spcBef>
              <a:spcAft>
                <a:spcPts val="0"/>
              </a:spcAft>
              <a:buSzPts val="1800"/>
              <a:buNone/>
            </a:pPr>
            <a:endParaRPr sz="2000"/>
          </a:p>
          <a:p>
            <a:pPr marL="457200" lvl="0" indent="0" algn="l" rtl="0">
              <a:lnSpc>
                <a:spcPct val="90000"/>
              </a:lnSpc>
              <a:spcBef>
                <a:spcPts val="1000"/>
              </a:spcBef>
              <a:spcAft>
                <a:spcPts val="0"/>
              </a:spcAft>
              <a:buSzPts val="1800"/>
              <a:buNone/>
            </a:pPr>
            <a:endParaRPr sz="2600"/>
          </a:p>
          <a:p>
            <a:pPr marL="685800" lvl="1" indent="-76200" algn="l" rtl="0">
              <a:lnSpc>
                <a:spcPct val="90000"/>
              </a:lnSpc>
              <a:spcBef>
                <a:spcPts val="500"/>
              </a:spcBef>
              <a:spcAft>
                <a:spcPts val="0"/>
              </a:spcAft>
              <a:buClr>
                <a:schemeClr val="dk1"/>
              </a:buClr>
              <a:buSzPts val="2400"/>
              <a:buNone/>
            </a:pPr>
            <a:endParaRPr/>
          </a:p>
        </p:txBody>
      </p:sp>
      <p:pic>
        <p:nvPicPr>
          <p:cNvPr id="124" name="Google Shape;124;g216d24f84c5_0_0"/>
          <p:cNvPicPr preferRelativeResize="0"/>
          <p:nvPr/>
        </p:nvPicPr>
        <p:blipFill rotWithShape="1">
          <a:blip r:embed="rId3">
            <a:alphaModFix/>
          </a:blip>
          <a:srcRect/>
          <a:stretch/>
        </p:blipFill>
        <p:spPr>
          <a:xfrm>
            <a:off x="0" y="0"/>
            <a:ext cx="2104849" cy="2104879"/>
          </a:xfrm>
          <a:prstGeom prst="rect">
            <a:avLst/>
          </a:prstGeom>
          <a:noFill/>
          <a:ln>
            <a:noFill/>
          </a:ln>
        </p:spPr>
      </p:pic>
    </p:spTree>
    <p:extLst>
      <p:ext uri="{BB962C8B-B14F-4D97-AF65-F5344CB8AC3E}">
        <p14:creationId xmlns:p14="http://schemas.microsoft.com/office/powerpoint/2010/main" val="3160598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Google Shape;122;g216d24f84c5_0_0">
            <a:extLst>
              <a:ext uri="{FF2B5EF4-FFF2-40B4-BE49-F238E27FC236}">
                <a16:creationId xmlns:a16="http://schemas.microsoft.com/office/drawing/2014/main" id="{FF0F2B59-BA95-E755-8EA7-1CD2123B3AB9}"/>
              </a:ext>
            </a:extLst>
          </p:cNvPr>
          <p:cNvSpPr txBox="1">
            <a:spLocks/>
          </p:cNvSpPr>
          <p:nvPr/>
        </p:nvSpPr>
        <p:spPr>
          <a:xfrm>
            <a:off x="6392299" y="501651"/>
            <a:ext cx="4761495" cy="1716255"/>
          </a:xfrm>
          <a:prstGeom prst="rect">
            <a:avLst/>
          </a:prstGeom>
        </p:spPr>
        <p:txBody>
          <a:bodyPr spcFirstLastPara="1" vert="horz" lIns="91440" tIns="45720" rIns="91440" bIns="45720" rtlCol="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b="1" kern="1200">
                <a:solidFill>
                  <a:srgbClr val="1F3864"/>
                </a:solidFill>
                <a:latin typeface="+mj-lt"/>
                <a:ea typeface="+mj-ea"/>
                <a:cs typeface="+mj-cs"/>
              </a:rPr>
              <a:t>The Moonflower Gala</a:t>
            </a:r>
            <a:endParaRPr lang="en-US" b="1" kern="1200">
              <a:solidFill>
                <a:srgbClr val="1F3864"/>
              </a:solidFill>
              <a:latin typeface="+mj-lt"/>
              <a:ea typeface="+mj-ea"/>
            </a:endParaRPr>
          </a:p>
        </p:txBody>
      </p:sp>
      <p:sp>
        <p:nvSpPr>
          <p:cNvPr id="21" name="Rectangle 2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oster for a concert&#10;&#10;Description automatically generated">
            <a:extLst>
              <a:ext uri="{FF2B5EF4-FFF2-40B4-BE49-F238E27FC236}">
                <a16:creationId xmlns:a16="http://schemas.microsoft.com/office/drawing/2014/main" id="{5A981F13-E2F4-2D35-D397-7A8BA6996709}"/>
              </a:ext>
            </a:extLst>
          </p:cNvPr>
          <p:cNvPicPr>
            <a:picLocks noChangeAspect="1"/>
          </p:cNvPicPr>
          <p:nvPr/>
        </p:nvPicPr>
        <p:blipFill>
          <a:blip r:embed="rId2"/>
          <a:stretch>
            <a:fillRect/>
          </a:stretch>
        </p:blipFill>
        <p:spPr>
          <a:xfrm>
            <a:off x="542837" y="299509"/>
            <a:ext cx="4694237" cy="6258983"/>
          </a:xfrm>
          <a:prstGeom prst="rect">
            <a:avLst/>
          </a:prstGeom>
        </p:spPr>
      </p:pic>
      <p:sp>
        <p:nvSpPr>
          <p:cNvPr id="4" name="TextBox 3">
            <a:extLst>
              <a:ext uri="{FF2B5EF4-FFF2-40B4-BE49-F238E27FC236}">
                <a16:creationId xmlns:a16="http://schemas.microsoft.com/office/drawing/2014/main" id="{8AF6C529-AD8D-7F6D-BDD8-E7B916F98B21}"/>
              </a:ext>
            </a:extLst>
          </p:cNvPr>
          <p:cNvSpPr txBox="1"/>
          <p:nvPr/>
        </p:nvSpPr>
        <p:spPr>
          <a:xfrm>
            <a:off x="6392583" y="2645922"/>
            <a:ext cx="4701915" cy="3710427"/>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92500"/>
          </a:bodyPr>
          <a:lstStyle/>
          <a:p>
            <a:pPr indent="-228600">
              <a:lnSpc>
                <a:spcPct val="90000"/>
              </a:lnSpc>
              <a:spcBef>
                <a:spcPts val="500"/>
              </a:spcBef>
              <a:spcAft>
                <a:spcPts val="500"/>
              </a:spcAft>
              <a:buFont typeface="Arial" panose="020B0604020202020204" pitchFamily="34" charset="0"/>
              <a:buChar char="•"/>
            </a:pPr>
            <a:r>
              <a:rPr lang="en-US" sz="2200" kern="1200">
                <a:solidFill>
                  <a:schemeClr val="tx1"/>
                </a:solidFill>
                <a:latin typeface="+mn-lt"/>
                <a:ea typeface="+mn-ea"/>
              </a:rPr>
              <a:t>Exclusive to GSA-</a:t>
            </a:r>
            <a:r>
              <a:rPr lang="en-US" sz="2200" kern="1200" err="1">
                <a:solidFill>
                  <a:schemeClr val="tx1"/>
                </a:solidFill>
                <a:latin typeface="+mn-lt"/>
                <a:ea typeface="+mn-ea"/>
              </a:rPr>
              <a:t>affliated</a:t>
            </a:r>
            <a:r>
              <a:rPr lang="en-US" sz="2200" kern="1200">
                <a:solidFill>
                  <a:schemeClr val="tx1"/>
                </a:solidFill>
                <a:latin typeface="+mn-lt"/>
                <a:ea typeface="+mn-ea"/>
              </a:rPr>
              <a:t> students!</a:t>
            </a:r>
          </a:p>
          <a:p>
            <a:pPr indent="-228600">
              <a:lnSpc>
                <a:spcPct val="90000"/>
              </a:lnSpc>
              <a:spcBef>
                <a:spcPts val="500"/>
              </a:spcBef>
              <a:spcAft>
                <a:spcPts val="500"/>
              </a:spcAft>
              <a:buFont typeface="Arial" panose="020B0604020202020204" pitchFamily="34" charset="0"/>
              <a:buChar char="•"/>
            </a:pPr>
            <a:r>
              <a:rPr lang="en-US" sz="2200" kern="1200">
                <a:solidFill>
                  <a:schemeClr val="tx1"/>
                </a:solidFill>
                <a:latin typeface="+mn-lt"/>
                <a:ea typeface="+mn-ea"/>
                <a:cs typeface="+mn-cs"/>
              </a:rPr>
              <a:t>April 19th, 2024</a:t>
            </a:r>
            <a:endParaRPr lang="en-US">
              <a:solidFill>
                <a:schemeClr val="tx1"/>
              </a:solidFill>
              <a:ea typeface="+mn-ea"/>
            </a:endParaRPr>
          </a:p>
          <a:p>
            <a:pPr indent="-228600">
              <a:lnSpc>
                <a:spcPct val="90000"/>
              </a:lnSpc>
              <a:spcBef>
                <a:spcPts val="500"/>
              </a:spcBef>
              <a:spcAft>
                <a:spcPts val="500"/>
              </a:spcAft>
              <a:buFont typeface="Arial" panose="020B0604020202020204" pitchFamily="34" charset="0"/>
              <a:buChar char="•"/>
            </a:pPr>
            <a:r>
              <a:rPr lang="en-US" sz="2200" kern="1200">
                <a:solidFill>
                  <a:schemeClr val="tx1"/>
                </a:solidFill>
                <a:latin typeface="+mn-lt"/>
                <a:ea typeface="+mn-ea"/>
              </a:rPr>
              <a:t>6:00 PM to 10:00 PM</a:t>
            </a:r>
          </a:p>
          <a:p>
            <a:pPr indent="-228600">
              <a:lnSpc>
                <a:spcPct val="90000"/>
              </a:lnSpc>
              <a:spcBef>
                <a:spcPts val="500"/>
              </a:spcBef>
              <a:spcAft>
                <a:spcPts val="500"/>
              </a:spcAft>
              <a:buFont typeface="Arial" panose="020B0604020202020204" pitchFamily="34" charset="0"/>
              <a:buChar char="•"/>
            </a:pPr>
            <a:r>
              <a:rPr lang="en-US" sz="2200" kern="1200">
                <a:solidFill>
                  <a:schemeClr val="tx1"/>
                </a:solidFill>
                <a:latin typeface="+mn-lt"/>
                <a:ea typeface="+mn-ea"/>
              </a:rPr>
              <a:t>Dress code: Formal</a:t>
            </a:r>
          </a:p>
          <a:p>
            <a:pPr indent="-228600">
              <a:lnSpc>
                <a:spcPct val="90000"/>
              </a:lnSpc>
              <a:spcBef>
                <a:spcPts val="500"/>
              </a:spcBef>
              <a:spcAft>
                <a:spcPts val="500"/>
              </a:spcAft>
              <a:buFont typeface="Arial" panose="020B0604020202020204" pitchFamily="34" charset="0"/>
              <a:buChar char="•"/>
            </a:pPr>
            <a:r>
              <a:rPr lang="en-US" sz="2200" kern="1200">
                <a:solidFill>
                  <a:schemeClr val="tx1"/>
                </a:solidFill>
                <a:latin typeface="+mn-lt"/>
                <a:ea typeface="+mn-ea"/>
              </a:rPr>
              <a:t>Venue: Rita Rossi Colwell Center</a:t>
            </a:r>
          </a:p>
          <a:p>
            <a:pPr indent="-228600">
              <a:lnSpc>
                <a:spcPct val="90000"/>
              </a:lnSpc>
              <a:spcBef>
                <a:spcPts val="500"/>
              </a:spcBef>
              <a:spcAft>
                <a:spcPts val="500"/>
              </a:spcAft>
              <a:buFont typeface="Arial" panose="020B0604020202020204" pitchFamily="34" charset="0"/>
              <a:buChar char="•"/>
            </a:pPr>
            <a:r>
              <a:rPr lang="en-US" sz="2200" kern="1200">
                <a:solidFill>
                  <a:schemeClr val="tx1"/>
                </a:solidFill>
                <a:latin typeface="+mn-lt"/>
                <a:ea typeface="+mn-ea"/>
              </a:rPr>
              <a:t>Limited ticket availability | 250 tickets</a:t>
            </a:r>
          </a:p>
          <a:p>
            <a:pPr indent="-228600">
              <a:lnSpc>
                <a:spcPct val="90000"/>
              </a:lnSpc>
              <a:spcBef>
                <a:spcPts val="500"/>
              </a:spcBef>
              <a:spcAft>
                <a:spcPts val="500"/>
              </a:spcAft>
              <a:buFont typeface="Arial" panose="020B0604020202020204" pitchFamily="34" charset="0"/>
              <a:buChar char="•"/>
            </a:pPr>
            <a:r>
              <a:rPr lang="en-US" sz="2200" kern="1200">
                <a:solidFill>
                  <a:schemeClr val="tx1"/>
                </a:solidFill>
                <a:latin typeface="+mn-lt"/>
                <a:ea typeface="+mn-ea"/>
              </a:rPr>
              <a:t>$30 / ticket / Limit: 2 Tickets / person</a:t>
            </a:r>
          </a:p>
          <a:p>
            <a:pPr indent="-228600">
              <a:lnSpc>
                <a:spcPct val="90000"/>
              </a:lnSpc>
              <a:spcBef>
                <a:spcPts val="500"/>
              </a:spcBef>
              <a:spcAft>
                <a:spcPts val="500"/>
              </a:spcAft>
              <a:buFont typeface="Arial" panose="020B0604020202020204" pitchFamily="34" charset="0"/>
              <a:buChar char="•"/>
            </a:pPr>
            <a:r>
              <a:rPr lang="en-US" sz="2200" kern="1200">
                <a:solidFill>
                  <a:schemeClr val="tx1"/>
                </a:solidFill>
                <a:latin typeface="+mn-lt"/>
                <a:ea typeface="+mn-ea"/>
                <a:cs typeface="+mn-cs"/>
              </a:rPr>
              <a:t>Allowed to bring (1) additional guest (can be non-</a:t>
            </a:r>
            <a:r>
              <a:rPr lang="en-US" sz="2200" kern="1200" err="1">
                <a:solidFill>
                  <a:schemeClr val="tx1"/>
                </a:solidFill>
                <a:latin typeface="+mn-lt"/>
                <a:ea typeface="+mn-ea"/>
                <a:cs typeface="+mn-cs"/>
              </a:rPr>
              <a:t>affliated</a:t>
            </a:r>
            <a:r>
              <a:rPr lang="en-US" sz="2200" kern="1200">
                <a:solidFill>
                  <a:schemeClr val="tx1"/>
                </a:solidFill>
                <a:latin typeface="+mn-lt"/>
                <a:ea typeface="+mn-ea"/>
                <a:cs typeface="+mn-cs"/>
              </a:rPr>
              <a:t>)</a:t>
            </a:r>
            <a:endParaRPr lang="en-US" sz="2200" kern="1200">
              <a:solidFill>
                <a:schemeClr val="tx1"/>
              </a:solidFill>
              <a:latin typeface="+mn-lt"/>
              <a:ea typeface="+mn-ea"/>
            </a:endParaRPr>
          </a:p>
          <a:p>
            <a:pPr marL="285750" indent="-228600">
              <a:lnSpc>
                <a:spcPct val="90000"/>
              </a:lnSpc>
              <a:spcBef>
                <a:spcPts val="500"/>
              </a:spcBef>
              <a:spcAft>
                <a:spcPts val="500"/>
              </a:spcAft>
              <a:buFont typeface="Arial" panose="020B0604020202020204" pitchFamily="34" charset="0"/>
              <a:buChar char="•"/>
            </a:pPr>
            <a:endParaRPr lang="en-US" sz="1700" kern="1200">
              <a:solidFill>
                <a:srgbClr val="000000">
                  <a:alpha val="80000"/>
                </a:srgbClr>
              </a:solidFill>
              <a:latin typeface="+mn-lt"/>
              <a:ea typeface="+mn-ea"/>
            </a:endParaRPr>
          </a:p>
          <a:p>
            <a:pPr marL="285750" indent="-228600">
              <a:lnSpc>
                <a:spcPct val="90000"/>
              </a:lnSpc>
              <a:spcBef>
                <a:spcPts val="500"/>
              </a:spcBef>
              <a:spcAft>
                <a:spcPts val="500"/>
              </a:spcAft>
              <a:buFont typeface="Arial" panose="020B0604020202020204" pitchFamily="34" charset="0"/>
              <a:buChar char="•"/>
            </a:pPr>
            <a:endParaRPr lang="en-US" sz="1700" kern="1200">
              <a:solidFill>
                <a:schemeClr val="tx1">
                  <a:alpha val="80000"/>
                </a:schemeClr>
              </a:solidFill>
              <a:latin typeface="+mn-lt"/>
              <a:ea typeface="+mn-ea"/>
              <a:cs typeface="+mn-cs"/>
            </a:endParaRPr>
          </a:p>
        </p:txBody>
      </p:sp>
      <p:cxnSp>
        <p:nvCxnSpPr>
          <p:cNvPr id="23" name="Straight Connector 2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1603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216d24f84c5_0_0"/>
          <p:cNvSpPr txBox="1">
            <a:spLocks noGrp="1"/>
          </p:cNvSpPr>
          <p:nvPr>
            <p:ph type="title"/>
          </p:nvPr>
        </p:nvSpPr>
        <p:spPr>
          <a:xfrm>
            <a:off x="1195719" y="289989"/>
            <a:ext cx="92490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F3864"/>
              </a:buClr>
              <a:buSzPts val="4400"/>
              <a:buFont typeface="Arial"/>
              <a:buNone/>
            </a:pPr>
            <a:r>
              <a:rPr lang="en-US" b="1">
                <a:solidFill>
                  <a:srgbClr val="1F3864"/>
                </a:solidFill>
              </a:rPr>
              <a:t>Officer Announcements</a:t>
            </a:r>
            <a:endParaRPr/>
          </a:p>
        </p:txBody>
      </p:sp>
      <p:sp>
        <p:nvSpPr>
          <p:cNvPr id="123" name="Google Shape;123;g216d24f84c5_0_0"/>
          <p:cNvSpPr txBox="1">
            <a:spLocks noGrp="1"/>
          </p:cNvSpPr>
          <p:nvPr>
            <p:ph type="body" idx="1"/>
          </p:nvPr>
        </p:nvSpPr>
        <p:spPr>
          <a:xfrm>
            <a:off x="2104850" y="1814925"/>
            <a:ext cx="9797100" cy="4351200"/>
          </a:xfrm>
          <a:prstGeom prst="rect">
            <a:avLst/>
          </a:prstGeom>
          <a:noFill/>
          <a:ln>
            <a:noFill/>
          </a:ln>
        </p:spPr>
        <p:txBody>
          <a:bodyPr spcFirstLastPara="1" wrap="square" lIns="91425" tIns="45700" rIns="91425" bIns="45700" anchor="t" anchorCtr="0">
            <a:noAutofit/>
          </a:bodyPr>
          <a:lstStyle/>
          <a:p>
            <a:pPr marL="228600" lvl="0" indent="-190500" algn="l" rtl="0">
              <a:lnSpc>
                <a:spcPct val="90000"/>
              </a:lnSpc>
              <a:spcBef>
                <a:spcPts val="0"/>
              </a:spcBef>
              <a:spcAft>
                <a:spcPts val="0"/>
              </a:spcAft>
              <a:buClr>
                <a:schemeClr val="dk1"/>
              </a:buClr>
              <a:buSzPts val="2200"/>
              <a:buChar char="●"/>
            </a:pPr>
            <a:r>
              <a:rPr lang="en-US" sz="2200" b="1">
                <a:latin typeface="+mn-lt"/>
              </a:rPr>
              <a:t>  </a:t>
            </a:r>
            <a:r>
              <a:rPr lang="en-US" sz="2200">
                <a:solidFill>
                  <a:schemeClr val="tx1"/>
                </a:solidFill>
                <a:latin typeface="+mn-lt"/>
              </a:rPr>
              <a:t>President (Rodney)</a:t>
            </a:r>
            <a:endParaRPr sz="2200">
              <a:solidFill>
                <a:schemeClr val="tx1"/>
              </a:solidFill>
              <a:latin typeface="+mn-lt"/>
            </a:endParaRPr>
          </a:p>
          <a:p>
            <a:pPr marL="228600" lvl="0" indent="-190500" algn="l" rtl="0">
              <a:lnSpc>
                <a:spcPct val="90000"/>
              </a:lnSpc>
              <a:spcBef>
                <a:spcPts val="0"/>
              </a:spcBef>
              <a:spcAft>
                <a:spcPts val="0"/>
              </a:spcAft>
              <a:buClr>
                <a:schemeClr val="dk1"/>
              </a:buClr>
              <a:buSzPts val="2200"/>
              <a:buChar char="●"/>
            </a:pPr>
            <a:r>
              <a:rPr lang="en-US" sz="2200">
                <a:solidFill>
                  <a:schemeClr val="tx1"/>
                </a:solidFill>
                <a:latin typeface="+mn-lt"/>
              </a:rPr>
              <a:t>  President Elect (Scarlett)</a:t>
            </a:r>
            <a:endParaRPr sz="2200">
              <a:solidFill>
                <a:schemeClr val="tx1"/>
              </a:solidFill>
              <a:latin typeface="+mn-lt"/>
            </a:endParaRPr>
          </a:p>
          <a:p>
            <a:pPr marL="228600" lvl="0" indent="-190500" algn="l" rtl="0">
              <a:lnSpc>
                <a:spcPct val="90000"/>
              </a:lnSpc>
              <a:spcBef>
                <a:spcPts val="0"/>
              </a:spcBef>
              <a:spcAft>
                <a:spcPts val="0"/>
              </a:spcAft>
              <a:buClr>
                <a:schemeClr val="dk1"/>
              </a:buClr>
              <a:buSzPts val="2200"/>
              <a:buChar char="●"/>
            </a:pPr>
            <a:r>
              <a:rPr lang="en-US" sz="2200">
                <a:solidFill>
                  <a:schemeClr val="tx1"/>
                </a:solidFill>
                <a:latin typeface="+mn-lt"/>
              </a:rPr>
              <a:t>  Director of Administration (</a:t>
            </a:r>
            <a:r>
              <a:rPr lang="en-US" sz="2200" err="1">
                <a:solidFill>
                  <a:schemeClr val="tx1"/>
                </a:solidFill>
                <a:latin typeface="+mn-lt"/>
              </a:rPr>
              <a:t>Nirvani</a:t>
            </a:r>
            <a:r>
              <a:rPr lang="en-US" sz="2200">
                <a:solidFill>
                  <a:schemeClr val="tx1"/>
                </a:solidFill>
                <a:latin typeface="+mn-lt"/>
              </a:rPr>
              <a:t>)</a:t>
            </a:r>
            <a:endParaRPr sz="2200">
              <a:solidFill>
                <a:schemeClr val="tx1"/>
              </a:solidFill>
              <a:latin typeface="+mn-lt"/>
            </a:endParaRPr>
          </a:p>
          <a:p>
            <a:pPr marL="228600" lvl="0" indent="-190500" algn="l" rtl="0">
              <a:lnSpc>
                <a:spcPct val="90000"/>
              </a:lnSpc>
              <a:spcBef>
                <a:spcPts val="0"/>
              </a:spcBef>
              <a:spcAft>
                <a:spcPts val="0"/>
              </a:spcAft>
              <a:buSzPts val="2200"/>
              <a:buChar char="●"/>
            </a:pPr>
            <a:r>
              <a:rPr lang="en-US" sz="2200">
                <a:solidFill>
                  <a:schemeClr val="tx1"/>
                </a:solidFill>
                <a:latin typeface="+mn-lt"/>
              </a:rPr>
              <a:t>  Director of  Diversity, Inclusion, and Outreach (Ashley)</a:t>
            </a:r>
            <a:endParaRPr sz="2200">
              <a:solidFill>
                <a:schemeClr val="tx1"/>
              </a:solidFill>
              <a:latin typeface="+mn-lt"/>
            </a:endParaRPr>
          </a:p>
          <a:p>
            <a:pPr marL="228600" lvl="0" indent="-190500" algn="l" rtl="0">
              <a:lnSpc>
                <a:spcPct val="90000"/>
              </a:lnSpc>
              <a:spcBef>
                <a:spcPts val="0"/>
              </a:spcBef>
              <a:spcAft>
                <a:spcPts val="0"/>
              </a:spcAft>
              <a:buSzPts val="2200"/>
              <a:buChar char="●"/>
            </a:pPr>
            <a:r>
              <a:rPr lang="en-US" sz="2200">
                <a:solidFill>
                  <a:schemeClr val="tx1"/>
                </a:solidFill>
                <a:latin typeface="+mn-lt"/>
              </a:rPr>
              <a:t>  Director of Finance (Estefan) </a:t>
            </a:r>
          </a:p>
          <a:p>
            <a:pPr marL="228600" indent="-190500">
              <a:spcBef>
                <a:spcPts val="0"/>
              </a:spcBef>
              <a:buSzPts val="2200"/>
              <a:buFont typeface="Arial"/>
              <a:buChar char="●"/>
            </a:pPr>
            <a:r>
              <a:rPr lang="en-US" sz="2200">
                <a:solidFill>
                  <a:schemeClr val="tx1"/>
                </a:solidFill>
                <a:latin typeface="+mn-lt"/>
              </a:rPr>
              <a:t>  Director of Social and Community Affairs (Mark)</a:t>
            </a:r>
          </a:p>
          <a:p>
            <a:pPr marL="228600" indent="-190500">
              <a:spcBef>
                <a:spcPts val="0"/>
              </a:spcBef>
              <a:buSzPts val="2200"/>
              <a:buFont typeface="Arial"/>
              <a:buChar char="●"/>
            </a:pPr>
            <a:r>
              <a:rPr lang="en-US" sz="2200">
                <a:solidFill>
                  <a:schemeClr val="tx1"/>
                </a:solidFill>
                <a:latin typeface="+mn-lt"/>
              </a:rPr>
              <a:t>  </a:t>
            </a:r>
            <a:r>
              <a:rPr lang="en-US" sz="2200" b="1">
                <a:solidFill>
                  <a:schemeClr val="tx1"/>
                </a:solidFill>
                <a:latin typeface="+mn-lt"/>
              </a:rPr>
              <a:t>Director of Media and Public Relations (Juliane)</a:t>
            </a:r>
            <a:endParaRPr sz="2200" b="1">
              <a:solidFill>
                <a:schemeClr val="tx1"/>
              </a:solidFill>
              <a:latin typeface="+mn-lt"/>
            </a:endParaRPr>
          </a:p>
          <a:p>
            <a:pPr marL="228600" lvl="0" indent="-190500" algn="l" rtl="0">
              <a:lnSpc>
                <a:spcPct val="90000"/>
              </a:lnSpc>
              <a:spcBef>
                <a:spcPts val="0"/>
              </a:spcBef>
              <a:spcAft>
                <a:spcPts val="0"/>
              </a:spcAft>
              <a:buSzPts val="2200"/>
              <a:buChar char="●"/>
            </a:pPr>
            <a:r>
              <a:rPr lang="en-US" sz="2200">
                <a:solidFill>
                  <a:schemeClr val="tx1"/>
                </a:solidFill>
                <a:latin typeface="+mn-lt"/>
              </a:rPr>
              <a:t>  Director of Student Involvement and Student Groups (Edna)</a:t>
            </a:r>
          </a:p>
          <a:p>
            <a:pPr marL="228600" lvl="0" indent="-190500" algn="l" rtl="0">
              <a:lnSpc>
                <a:spcPct val="90000"/>
              </a:lnSpc>
              <a:spcBef>
                <a:spcPts val="0"/>
              </a:spcBef>
              <a:spcAft>
                <a:spcPts val="0"/>
              </a:spcAft>
              <a:buSzPts val="2200"/>
              <a:buChar char="●"/>
            </a:pPr>
            <a:r>
              <a:rPr lang="en-US" sz="2200">
                <a:solidFill>
                  <a:schemeClr val="tx1"/>
                </a:solidFill>
                <a:latin typeface="+mn-lt"/>
              </a:rPr>
              <a:t>  </a:t>
            </a:r>
            <a:r>
              <a:rPr lang="en-US" sz="2200" b="0" i="0">
                <a:solidFill>
                  <a:schemeClr val="tx1"/>
                </a:solidFill>
                <a:effectLst/>
                <a:latin typeface="+mn-lt"/>
              </a:rPr>
              <a:t>Director of Policy &amp; Strategic Initiatives (Nick)</a:t>
            </a:r>
          </a:p>
          <a:p>
            <a:pPr marL="114300" indent="0">
              <a:buNone/>
            </a:pPr>
            <a:br>
              <a:rPr lang="en-US" sz="1600"/>
            </a:br>
            <a:endParaRPr sz="2200"/>
          </a:p>
          <a:p>
            <a:pPr marL="0" lvl="0" indent="0" algn="l" rtl="0">
              <a:lnSpc>
                <a:spcPct val="90000"/>
              </a:lnSpc>
              <a:spcBef>
                <a:spcPts val="1000"/>
              </a:spcBef>
              <a:spcAft>
                <a:spcPts val="0"/>
              </a:spcAft>
              <a:buSzPts val="1800"/>
              <a:buNone/>
            </a:pPr>
            <a:endParaRPr sz="2200"/>
          </a:p>
          <a:p>
            <a:pPr marL="457200" lvl="0" indent="0" algn="l" rtl="0">
              <a:lnSpc>
                <a:spcPct val="90000"/>
              </a:lnSpc>
              <a:spcBef>
                <a:spcPts val="1000"/>
              </a:spcBef>
              <a:spcAft>
                <a:spcPts val="0"/>
              </a:spcAft>
              <a:buSzPts val="1800"/>
              <a:buNone/>
            </a:pPr>
            <a:endParaRPr sz="2000"/>
          </a:p>
          <a:p>
            <a:pPr marL="457200" lvl="0" indent="0" algn="l" rtl="0">
              <a:lnSpc>
                <a:spcPct val="90000"/>
              </a:lnSpc>
              <a:spcBef>
                <a:spcPts val="1000"/>
              </a:spcBef>
              <a:spcAft>
                <a:spcPts val="0"/>
              </a:spcAft>
              <a:buSzPts val="1800"/>
              <a:buNone/>
            </a:pPr>
            <a:endParaRPr sz="2600"/>
          </a:p>
          <a:p>
            <a:pPr marL="685800" lvl="1" indent="-76200" algn="l" rtl="0">
              <a:lnSpc>
                <a:spcPct val="90000"/>
              </a:lnSpc>
              <a:spcBef>
                <a:spcPts val="500"/>
              </a:spcBef>
              <a:spcAft>
                <a:spcPts val="0"/>
              </a:spcAft>
              <a:buClr>
                <a:schemeClr val="dk1"/>
              </a:buClr>
              <a:buSzPts val="2400"/>
              <a:buNone/>
            </a:pPr>
            <a:endParaRPr/>
          </a:p>
        </p:txBody>
      </p:sp>
      <p:pic>
        <p:nvPicPr>
          <p:cNvPr id="124" name="Google Shape;124;g216d24f84c5_0_0"/>
          <p:cNvPicPr preferRelativeResize="0"/>
          <p:nvPr/>
        </p:nvPicPr>
        <p:blipFill rotWithShape="1">
          <a:blip r:embed="rId3">
            <a:alphaModFix/>
          </a:blip>
          <a:srcRect/>
          <a:stretch/>
        </p:blipFill>
        <p:spPr>
          <a:xfrm>
            <a:off x="0" y="0"/>
            <a:ext cx="2104849" cy="2104879"/>
          </a:xfrm>
          <a:prstGeom prst="rect">
            <a:avLst/>
          </a:prstGeom>
          <a:noFill/>
          <a:ln>
            <a:noFill/>
          </a:ln>
        </p:spPr>
      </p:pic>
    </p:spTree>
    <p:extLst>
      <p:ext uri="{BB962C8B-B14F-4D97-AF65-F5344CB8AC3E}">
        <p14:creationId xmlns:p14="http://schemas.microsoft.com/office/powerpoint/2010/main" val="2993630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216d24f84c5_0_0"/>
          <p:cNvSpPr txBox="1">
            <a:spLocks noGrp="1"/>
          </p:cNvSpPr>
          <p:nvPr>
            <p:ph type="title"/>
          </p:nvPr>
        </p:nvSpPr>
        <p:spPr>
          <a:xfrm>
            <a:off x="1195719" y="289989"/>
            <a:ext cx="92490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F3864"/>
              </a:buClr>
              <a:buSzPts val="4400"/>
              <a:buFont typeface="Arial"/>
              <a:buNone/>
            </a:pPr>
            <a:r>
              <a:rPr lang="en-US" b="1">
                <a:solidFill>
                  <a:srgbClr val="1F3864"/>
                </a:solidFill>
              </a:rPr>
              <a:t>Officer Announcements</a:t>
            </a:r>
            <a:endParaRPr/>
          </a:p>
        </p:txBody>
      </p:sp>
      <p:sp>
        <p:nvSpPr>
          <p:cNvPr id="123" name="Google Shape;123;g216d24f84c5_0_0"/>
          <p:cNvSpPr txBox="1">
            <a:spLocks noGrp="1"/>
          </p:cNvSpPr>
          <p:nvPr>
            <p:ph type="body" idx="1"/>
          </p:nvPr>
        </p:nvSpPr>
        <p:spPr>
          <a:xfrm>
            <a:off x="2104850" y="1814925"/>
            <a:ext cx="9797100" cy="4351200"/>
          </a:xfrm>
          <a:prstGeom prst="rect">
            <a:avLst/>
          </a:prstGeom>
          <a:noFill/>
          <a:ln>
            <a:noFill/>
          </a:ln>
        </p:spPr>
        <p:txBody>
          <a:bodyPr spcFirstLastPara="1" wrap="square" lIns="91425" tIns="45700" rIns="91425" bIns="45700" anchor="t" anchorCtr="0">
            <a:noAutofit/>
          </a:bodyPr>
          <a:lstStyle/>
          <a:p>
            <a:pPr marL="228600" lvl="0" indent="-190500" algn="l" rtl="0">
              <a:lnSpc>
                <a:spcPct val="90000"/>
              </a:lnSpc>
              <a:spcBef>
                <a:spcPts val="0"/>
              </a:spcBef>
              <a:spcAft>
                <a:spcPts val="0"/>
              </a:spcAft>
              <a:buClr>
                <a:schemeClr val="dk1"/>
              </a:buClr>
              <a:buSzPts val="2200"/>
              <a:buChar char="●"/>
            </a:pPr>
            <a:r>
              <a:rPr lang="en-US" sz="2200" b="1">
                <a:latin typeface="+mn-lt"/>
              </a:rPr>
              <a:t>  </a:t>
            </a:r>
            <a:r>
              <a:rPr lang="en-US" sz="2200">
                <a:solidFill>
                  <a:schemeClr val="tx1"/>
                </a:solidFill>
                <a:latin typeface="+mn-lt"/>
              </a:rPr>
              <a:t>President (Rodney)</a:t>
            </a:r>
            <a:endParaRPr sz="2200">
              <a:solidFill>
                <a:schemeClr val="tx1"/>
              </a:solidFill>
              <a:latin typeface="+mn-lt"/>
            </a:endParaRPr>
          </a:p>
          <a:p>
            <a:pPr marL="228600" lvl="0" indent="-190500" algn="l" rtl="0">
              <a:lnSpc>
                <a:spcPct val="90000"/>
              </a:lnSpc>
              <a:spcBef>
                <a:spcPts val="0"/>
              </a:spcBef>
              <a:spcAft>
                <a:spcPts val="0"/>
              </a:spcAft>
              <a:buClr>
                <a:schemeClr val="dk1"/>
              </a:buClr>
              <a:buSzPts val="2200"/>
              <a:buChar char="●"/>
            </a:pPr>
            <a:r>
              <a:rPr lang="en-US" sz="2200">
                <a:solidFill>
                  <a:schemeClr val="tx1"/>
                </a:solidFill>
                <a:latin typeface="+mn-lt"/>
              </a:rPr>
              <a:t>  President Elect (Scarlett)</a:t>
            </a:r>
            <a:endParaRPr sz="2200">
              <a:solidFill>
                <a:schemeClr val="tx1"/>
              </a:solidFill>
              <a:latin typeface="+mn-lt"/>
            </a:endParaRPr>
          </a:p>
          <a:p>
            <a:pPr marL="228600" lvl="0" indent="-190500" algn="l" rtl="0">
              <a:lnSpc>
                <a:spcPct val="90000"/>
              </a:lnSpc>
              <a:spcBef>
                <a:spcPts val="0"/>
              </a:spcBef>
              <a:spcAft>
                <a:spcPts val="0"/>
              </a:spcAft>
              <a:buClr>
                <a:schemeClr val="dk1"/>
              </a:buClr>
              <a:buSzPts val="2200"/>
              <a:buChar char="●"/>
            </a:pPr>
            <a:r>
              <a:rPr lang="en-US" sz="2200">
                <a:solidFill>
                  <a:schemeClr val="tx1"/>
                </a:solidFill>
                <a:latin typeface="+mn-lt"/>
              </a:rPr>
              <a:t>  Director of Administration (Nirvani)</a:t>
            </a:r>
            <a:endParaRPr sz="2200">
              <a:solidFill>
                <a:schemeClr val="tx1"/>
              </a:solidFill>
              <a:latin typeface="+mn-lt"/>
            </a:endParaRPr>
          </a:p>
          <a:p>
            <a:pPr marL="228600" lvl="0" indent="-190500" algn="l" rtl="0">
              <a:lnSpc>
                <a:spcPct val="90000"/>
              </a:lnSpc>
              <a:spcBef>
                <a:spcPts val="0"/>
              </a:spcBef>
              <a:spcAft>
                <a:spcPts val="0"/>
              </a:spcAft>
              <a:buSzPts val="2200"/>
              <a:buChar char="●"/>
            </a:pPr>
            <a:r>
              <a:rPr lang="en-US" sz="2200">
                <a:solidFill>
                  <a:schemeClr val="tx1"/>
                </a:solidFill>
                <a:latin typeface="+mn-lt"/>
              </a:rPr>
              <a:t>  Director of  Diversity, Inclusion, and Outreach (Ashley)</a:t>
            </a:r>
            <a:endParaRPr sz="2200">
              <a:solidFill>
                <a:schemeClr val="tx1"/>
              </a:solidFill>
              <a:latin typeface="+mn-lt"/>
            </a:endParaRPr>
          </a:p>
          <a:p>
            <a:pPr marL="228600" lvl="0" indent="-190500" algn="l" rtl="0">
              <a:lnSpc>
                <a:spcPct val="90000"/>
              </a:lnSpc>
              <a:spcBef>
                <a:spcPts val="0"/>
              </a:spcBef>
              <a:spcAft>
                <a:spcPts val="0"/>
              </a:spcAft>
              <a:buSzPts val="2200"/>
              <a:buChar char="●"/>
            </a:pPr>
            <a:r>
              <a:rPr lang="en-US" sz="2200">
                <a:solidFill>
                  <a:schemeClr val="tx1"/>
                </a:solidFill>
                <a:latin typeface="+mn-lt"/>
              </a:rPr>
              <a:t>  Director of Finance (Estefan) </a:t>
            </a:r>
          </a:p>
          <a:p>
            <a:pPr marL="228600" indent="-190500">
              <a:spcBef>
                <a:spcPts val="0"/>
              </a:spcBef>
              <a:buSzPts val="2200"/>
              <a:buFont typeface="Arial"/>
              <a:buChar char="●"/>
            </a:pPr>
            <a:r>
              <a:rPr lang="en-US" sz="2200">
                <a:solidFill>
                  <a:schemeClr val="tx1"/>
                </a:solidFill>
                <a:latin typeface="+mn-lt"/>
              </a:rPr>
              <a:t>  Director of Social and Community Affairs (Mark)</a:t>
            </a:r>
          </a:p>
          <a:p>
            <a:pPr marL="228600" indent="-190500">
              <a:spcBef>
                <a:spcPts val="0"/>
              </a:spcBef>
              <a:buSzPts val="2200"/>
              <a:buFont typeface="Arial"/>
              <a:buChar char="●"/>
            </a:pPr>
            <a:r>
              <a:rPr lang="en-US" sz="2200">
                <a:solidFill>
                  <a:schemeClr val="tx1"/>
                </a:solidFill>
                <a:latin typeface="+mn-lt"/>
              </a:rPr>
              <a:t>  Director of Media and Public Relations (Juliane)</a:t>
            </a:r>
            <a:endParaRPr sz="2200">
              <a:solidFill>
                <a:schemeClr val="tx1"/>
              </a:solidFill>
              <a:latin typeface="+mn-lt"/>
            </a:endParaRPr>
          </a:p>
          <a:p>
            <a:pPr marL="228600" lvl="0" indent="-190500" algn="l" rtl="0">
              <a:lnSpc>
                <a:spcPct val="90000"/>
              </a:lnSpc>
              <a:spcBef>
                <a:spcPts val="0"/>
              </a:spcBef>
              <a:spcAft>
                <a:spcPts val="0"/>
              </a:spcAft>
              <a:buSzPts val="2200"/>
              <a:buChar char="●"/>
            </a:pPr>
            <a:r>
              <a:rPr lang="en-US" sz="2200">
                <a:solidFill>
                  <a:schemeClr val="tx1"/>
                </a:solidFill>
                <a:latin typeface="+mn-lt"/>
              </a:rPr>
              <a:t>  </a:t>
            </a:r>
            <a:r>
              <a:rPr lang="en-US" sz="2200" b="1">
                <a:solidFill>
                  <a:schemeClr val="tx1"/>
                </a:solidFill>
                <a:latin typeface="+mn-lt"/>
              </a:rPr>
              <a:t>Director of Student Involvement and Student Groups (Edna)</a:t>
            </a:r>
          </a:p>
          <a:p>
            <a:pPr marL="228600" lvl="0" indent="-190500" algn="l" rtl="0">
              <a:lnSpc>
                <a:spcPct val="90000"/>
              </a:lnSpc>
              <a:spcBef>
                <a:spcPts val="0"/>
              </a:spcBef>
              <a:spcAft>
                <a:spcPts val="0"/>
              </a:spcAft>
              <a:buSzPts val="2200"/>
              <a:buChar char="●"/>
            </a:pPr>
            <a:r>
              <a:rPr lang="en-US" sz="2200">
                <a:solidFill>
                  <a:schemeClr val="tx1"/>
                </a:solidFill>
                <a:latin typeface="+mn-lt"/>
              </a:rPr>
              <a:t>  </a:t>
            </a:r>
            <a:r>
              <a:rPr lang="en-US" sz="2200" b="0" i="0">
                <a:solidFill>
                  <a:schemeClr val="tx1"/>
                </a:solidFill>
                <a:effectLst/>
                <a:latin typeface="+mn-lt"/>
              </a:rPr>
              <a:t>Director of Policy &amp; Strategic Initiatives (Nick)</a:t>
            </a:r>
          </a:p>
          <a:p>
            <a:pPr marL="114300" indent="0">
              <a:buNone/>
            </a:pPr>
            <a:br>
              <a:rPr lang="en-US" sz="1600"/>
            </a:br>
            <a:endParaRPr sz="2200"/>
          </a:p>
          <a:p>
            <a:pPr marL="0" lvl="0" indent="0" algn="l" rtl="0">
              <a:lnSpc>
                <a:spcPct val="90000"/>
              </a:lnSpc>
              <a:spcBef>
                <a:spcPts val="1000"/>
              </a:spcBef>
              <a:spcAft>
                <a:spcPts val="0"/>
              </a:spcAft>
              <a:buSzPts val="1800"/>
              <a:buNone/>
            </a:pPr>
            <a:endParaRPr sz="2200"/>
          </a:p>
          <a:p>
            <a:pPr marL="457200" lvl="0" indent="0" algn="l" rtl="0">
              <a:lnSpc>
                <a:spcPct val="90000"/>
              </a:lnSpc>
              <a:spcBef>
                <a:spcPts val="1000"/>
              </a:spcBef>
              <a:spcAft>
                <a:spcPts val="0"/>
              </a:spcAft>
              <a:buSzPts val="1800"/>
              <a:buNone/>
            </a:pPr>
            <a:endParaRPr sz="2000"/>
          </a:p>
          <a:p>
            <a:pPr marL="457200" lvl="0" indent="0" algn="l" rtl="0">
              <a:lnSpc>
                <a:spcPct val="90000"/>
              </a:lnSpc>
              <a:spcBef>
                <a:spcPts val="1000"/>
              </a:spcBef>
              <a:spcAft>
                <a:spcPts val="0"/>
              </a:spcAft>
              <a:buSzPts val="1800"/>
              <a:buNone/>
            </a:pPr>
            <a:endParaRPr sz="2600"/>
          </a:p>
          <a:p>
            <a:pPr marL="685800" lvl="1" indent="-76200" algn="l" rtl="0">
              <a:lnSpc>
                <a:spcPct val="90000"/>
              </a:lnSpc>
              <a:spcBef>
                <a:spcPts val="500"/>
              </a:spcBef>
              <a:spcAft>
                <a:spcPts val="0"/>
              </a:spcAft>
              <a:buClr>
                <a:schemeClr val="dk1"/>
              </a:buClr>
              <a:buSzPts val="2400"/>
              <a:buNone/>
            </a:pPr>
            <a:endParaRPr/>
          </a:p>
        </p:txBody>
      </p:sp>
      <p:pic>
        <p:nvPicPr>
          <p:cNvPr id="124" name="Google Shape;124;g216d24f84c5_0_0"/>
          <p:cNvPicPr preferRelativeResize="0"/>
          <p:nvPr/>
        </p:nvPicPr>
        <p:blipFill rotWithShape="1">
          <a:blip r:embed="rId3">
            <a:alphaModFix/>
          </a:blip>
          <a:srcRect/>
          <a:stretch/>
        </p:blipFill>
        <p:spPr>
          <a:xfrm>
            <a:off x="0" y="0"/>
            <a:ext cx="2104849" cy="2104879"/>
          </a:xfrm>
          <a:prstGeom prst="rect">
            <a:avLst/>
          </a:prstGeom>
          <a:noFill/>
          <a:ln>
            <a:noFill/>
          </a:ln>
        </p:spPr>
      </p:pic>
    </p:spTree>
    <p:extLst>
      <p:ext uri="{BB962C8B-B14F-4D97-AF65-F5344CB8AC3E}">
        <p14:creationId xmlns:p14="http://schemas.microsoft.com/office/powerpoint/2010/main" val="4131072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216d24f84c5_0_0"/>
          <p:cNvSpPr txBox="1">
            <a:spLocks noGrp="1"/>
          </p:cNvSpPr>
          <p:nvPr>
            <p:ph type="title"/>
          </p:nvPr>
        </p:nvSpPr>
        <p:spPr>
          <a:xfrm>
            <a:off x="1195719" y="289989"/>
            <a:ext cx="92490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F3864"/>
              </a:buClr>
              <a:buSzPts val="4400"/>
              <a:buFont typeface="Arial"/>
              <a:buNone/>
            </a:pPr>
            <a:r>
              <a:rPr lang="en-US" b="1">
                <a:solidFill>
                  <a:srgbClr val="1E3864"/>
                </a:solidFill>
              </a:rPr>
              <a:t>Officer</a:t>
            </a:r>
            <a:r>
              <a:rPr lang="en-US" b="1">
                <a:solidFill>
                  <a:srgbClr val="1F3864"/>
                </a:solidFill>
              </a:rPr>
              <a:t> Announcements</a:t>
            </a:r>
            <a:endParaRPr/>
          </a:p>
        </p:txBody>
      </p:sp>
      <p:sp>
        <p:nvSpPr>
          <p:cNvPr id="123" name="Google Shape;123;g216d24f84c5_0_0"/>
          <p:cNvSpPr txBox="1">
            <a:spLocks noGrp="1"/>
          </p:cNvSpPr>
          <p:nvPr>
            <p:ph type="body" idx="1"/>
          </p:nvPr>
        </p:nvSpPr>
        <p:spPr>
          <a:xfrm>
            <a:off x="2104850" y="1814925"/>
            <a:ext cx="9797100" cy="4351200"/>
          </a:xfrm>
          <a:prstGeom prst="rect">
            <a:avLst/>
          </a:prstGeom>
          <a:noFill/>
          <a:ln>
            <a:noFill/>
          </a:ln>
        </p:spPr>
        <p:txBody>
          <a:bodyPr spcFirstLastPara="1" wrap="square" lIns="91425" tIns="45700" rIns="91425" bIns="45700" anchor="t" anchorCtr="0">
            <a:noAutofit/>
          </a:bodyPr>
          <a:lstStyle/>
          <a:p>
            <a:pPr marL="228600" lvl="0" indent="-190500" algn="l" rtl="0">
              <a:lnSpc>
                <a:spcPct val="90000"/>
              </a:lnSpc>
              <a:spcBef>
                <a:spcPts val="0"/>
              </a:spcBef>
              <a:spcAft>
                <a:spcPts val="0"/>
              </a:spcAft>
              <a:buClr>
                <a:schemeClr val="dk1"/>
              </a:buClr>
              <a:buSzPts val="2200"/>
              <a:buChar char="●"/>
            </a:pPr>
            <a:r>
              <a:rPr lang="en-US" sz="2200" b="1">
                <a:latin typeface="+mn-lt"/>
              </a:rPr>
              <a:t>  </a:t>
            </a:r>
            <a:r>
              <a:rPr lang="en-US" sz="2200">
                <a:solidFill>
                  <a:schemeClr val="tx1"/>
                </a:solidFill>
                <a:latin typeface="+mn-lt"/>
              </a:rPr>
              <a:t>President (Rodney)</a:t>
            </a:r>
            <a:endParaRPr sz="2200">
              <a:solidFill>
                <a:schemeClr val="tx1"/>
              </a:solidFill>
              <a:latin typeface="+mn-lt"/>
            </a:endParaRPr>
          </a:p>
          <a:p>
            <a:pPr marL="228600" lvl="0" indent="-190500" algn="l" rtl="0">
              <a:lnSpc>
                <a:spcPct val="90000"/>
              </a:lnSpc>
              <a:spcBef>
                <a:spcPts val="0"/>
              </a:spcBef>
              <a:spcAft>
                <a:spcPts val="0"/>
              </a:spcAft>
              <a:buClr>
                <a:schemeClr val="dk1"/>
              </a:buClr>
              <a:buSzPts val="2200"/>
              <a:buChar char="●"/>
            </a:pPr>
            <a:r>
              <a:rPr lang="en-US" sz="2200">
                <a:solidFill>
                  <a:schemeClr val="tx1"/>
                </a:solidFill>
                <a:latin typeface="+mn-lt"/>
              </a:rPr>
              <a:t>  President Elect (Scarlett)</a:t>
            </a:r>
            <a:endParaRPr sz="2200">
              <a:solidFill>
                <a:schemeClr val="tx1"/>
              </a:solidFill>
              <a:latin typeface="+mn-lt"/>
            </a:endParaRPr>
          </a:p>
          <a:p>
            <a:pPr marL="228600" lvl="0" indent="-190500" algn="l" rtl="0">
              <a:lnSpc>
                <a:spcPct val="90000"/>
              </a:lnSpc>
              <a:spcBef>
                <a:spcPts val="0"/>
              </a:spcBef>
              <a:spcAft>
                <a:spcPts val="0"/>
              </a:spcAft>
              <a:buClr>
                <a:schemeClr val="dk1"/>
              </a:buClr>
              <a:buSzPts val="2200"/>
              <a:buChar char="●"/>
            </a:pPr>
            <a:r>
              <a:rPr lang="en-US" sz="2200">
                <a:solidFill>
                  <a:schemeClr val="tx1"/>
                </a:solidFill>
                <a:latin typeface="+mn-lt"/>
              </a:rPr>
              <a:t>  Director of Administration (Nirvani)</a:t>
            </a:r>
            <a:endParaRPr sz="2200">
              <a:solidFill>
                <a:schemeClr val="tx1"/>
              </a:solidFill>
              <a:latin typeface="+mn-lt"/>
            </a:endParaRPr>
          </a:p>
          <a:p>
            <a:pPr marL="228600" lvl="0" indent="-190500" algn="l" rtl="0">
              <a:lnSpc>
                <a:spcPct val="90000"/>
              </a:lnSpc>
              <a:spcBef>
                <a:spcPts val="0"/>
              </a:spcBef>
              <a:spcAft>
                <a:spcPts val="0"/>
              </a:spcAft>
              <a:buSzPts val="2200"/>
              <a:buChar char="●"/>
            </a:pPr>
            <a:r>
              <a:rPr lang="en-US" sz="2200">
                <a:solidFill>
                  <a:schemeClr val="tx1"/>
                </a:solidFill>
                <a:latin typeface="+mn-lt"/>
              </a:rPr>
              <a:t>  Director of  Diversity, Inclusion, and Outreach (Ashley)</a:t>
            </a:r>
            <a:endParaRPr sz="2200">
              <a:solidFill>
                <a:schemeClr val="tx1"/>
              </a:solidFill>
              <a:latin typeface="+mn-lt"/>
            </a:endParaRPr>
          </a:p>
          <a:p>
            <a:pPr marL="228600" lvl="0" indent="-190500" algn="l" rtl="0">
              <a:lnSpc>
                <a:spcPct val="90000"/>
              </a:lnSpc>
              <a:spcBef>
                <a:spcPts val="0"/>
              </a:spcBef>
              <a:spcAft>
                <a:spcPts val="0"/>
              </a:spcAft>
              <a:buSzPts val="2200"/>
              <a:buChar char="●"/>
            </a:pPr>
            <a:r>
              <a:rPr lang="en-US" sz="2200">
                <a:solidFill>
                  <a:schemeClr val="tx1"/>
                </a:solidFill>
                <a:latin typeface="+mn-lt"/>
              </a:rPr>
              <a:t>  Director of Finance (Estefan) </a:t>
            </a:r>
          </a:p>
          <a:p>
            <a:pPr marL="228600" indent="-190500">
              <a:spcBef>
                <a:spcPts val="0"/>
              </a:spcBef>
              <a:buSzPts val="2200"/>
              <a:buFont typeface="Arial"/>
              <a:buChar char="●"/>
            </a:pPr>
            <a:r>
              <a:rPr lang="en-US" sz="2200">
                <a:solidFill>
                  <a:schemeClr val="tx1"/>
                </a:solidFill>
                <a:latin typeface="+mn-lt"/>
              </a:rPr>
              <a:t>  Director of Social and Community Affairs (Mark)</a:t>
            </a:r>
          </a:p>
          <a:p>
            <a:pPr marL="228600" indent="-190500">
              <a:spcBef>
                <a:spcPts val="0"/>
              </a:spcBef>
              <a:buSzPts val="2200"/>
              <a:buFont typeface="Arial"/>
              <a:buChar char="●"/>
            </a:pPr>
            <a:r>
              <a:rPr lang="en-US" sz="2200">
                <a:solidFill>
                  <a:schemeClr val="tx1"/>
                </a:solidFill>
                <a:latin typeface="+mn-lt"/>
              </a:rPr>
              <a:t>  Director of Media and Public Relations (Juliane)</a:t>
            </a:r>
            <a:endParaRPr sz="2200">
              <a:solidFill>
                <a:schemeClr val="tx1"/>
              </a:solidFill>
              <a:latin typeface="+mn-lt"/>
            </a:endParaRPr>
          </a:p>
          <a:p>
            <a:pPr marL="228600" lvl="0" indent="-190500" algn="l" rtl="0">
              <a:lnSpc>
                <a:spcPct val="90000"/>
              </a:lnSpc>
              <a:spcBef>
                <a:spcPts val="0"/>
              </a:spcBef>
              <a:spcAft>
                <a:spcPts val="0"/>
              </a:spcAft>
              <a:buSzPts val="2200"/>
              <a:buChar char="●"/>
            </a:pPr>
            <a:r>
              <a:rPr lang="en-US" sz="2200">
                <a:solidFill>
                  <a:schemeClr val="tx1"/>
                </a:solidFill>
                <a:latin typeface="+mn-lt"/>
              </a:rPr>
              <a:t>  Director of Student Involvement and Student Groups (Edna)</a:t>
            </a:r>
          </a:p>
          <a:p>
            <a:pPr marL="228600" lvl="0" indent="-190500" algn="l" rtl="0">
              <a:lnSpc>
                <a:spcPct val="90000"/>
              </a:lnSpc>
              <a:spcBef>
                <a:spcPts val="0"/>
              </a:spcBef>
              <a:spcAft>
                <a:spcPts val="0"/>
              </a:spcAft>
              <a:buSzPts val="2200"/>
              <a:buChar char="●"/>
            </a:pPr>
            <a:r>
              <a:rPr lang="en-US" sz="2200">
                <a:solidFill>
                  <a:schemeClr val="tx1"/>
                </a:solidFill>
                <a:latin typeface="+mn-lt"/>
              </a:rPr>
              <a:t>  </a:t>
            </a:r>
            <a:r>
              <a:rPr lang="en-US" sz="2200" b="1" i="0">
                <a:solidFill>
                  <a:schemeClr val="tx1"/>
                </a:solidFill>
                <a:effectLst/>
                <a:latin typeface="+mn-lt"/>
              </a:rPr>
              <a:t>Director of Policy &amp; Strategic Initiatives (Nick)</a:t>
            </a:r>
          </a:p>
          <a:p>
            <a:pPr marL="114300" indent="0">
              <a:buNone/>
            </a:pPr>
            <a:br>
              <a:rPr lang="en-US" sz="1600"/>
            </a:br>
            <a:endParaRPr sz="2200"/>
          </a:p>
          <a:p>
            <a:pPr marL="0" lvl="0" indent="0" algn="l" rtl="0">
              <a:lnSpc>
                <a:spcPct val="90000"/>
              </a:lnSpc>
              <a:spcBef>
                <a:spcPts val="1000"/>
              </a:spcBef>
              <a:spcAft>
                <a:spcPts val="0"/>
              </a:spcAft>
              <a:buSzPts val="1800"/>
              <a:buNone/>
            </a:pPr>
            <a:endParaRPr sz="2200"/>
          </a:p>
          <a:p>
            <a:pPr marL="457200" lvl="0" indent="0" algn="l" rtl="0">
              <a:lnSpc>
                <a:spcPct val="90000"/>
              </a:lnSpc>
              <a:spcBef>
                <a:spcPts val="1000"/>
              </a:spcBef>
              <a:spcAft>
                <a:spcPts val="0"/>
              </a:spcAft>
              <a:buSzPts val="1800"/>
              <a:buNone/>
            </a:pPr>
            <a:endParaRPr sz="2000"/>
          </a:p>
          <a:p>
            <a:pPr marL="457200" lvl="0" indent="0" algn="l" rtl="0">
              <a:lnSpc>
                <a:spcPct val="90000"/>
              </a:lnSpc>
              <a:spcBef>
                <a:spcPts val="1000"/>
              </a:spcBef>
              <a:spcAft>
                <a:spcPts val="0"/>
              </a:spcAft>
              <a:buSzPts val="1800"/>
              <a:buNone/>
            </a:pPr>
            <a:endParaRPr sz="2600"/>
          </a:p>
          <a:p>
            <a:pPr marL="685800" lvl="1" indent="-76200" algn="l" rtl="0">
              <a:lnSpc>
                <a:spcPct val="90000"/>
              </a:lnSpc>
              <a:spcBef>
                <a:spcPts val="500"/>
              </a:spcBef>
              <a:spcAft>
                <a:spcPts val="0"/>
              </a:spcAft>
              <a:buClr>
                <a:schemeClr val="dk1"/>
              </a:buClr>
              <a:buSzPts val="2400"/>
              <a:buNone/>
            </a:pPr>
            <a:endParaRPr/>
          </a:p>
        </p:txBody>
      </p:sp>
      <p:pic>
        <p:nvPicPr>
          <p:cNvPr id="124" name="Google Shape;124;g216d24f84c5_0_0"/>
          <p:cNvPicPr preferRelativeResize="0"/>
          <p:nvPr/>
        </p:nvPicPr>
        <p:blipFill rotWithShape="1">
          <a:blip r:embed="rId3">
            <a:alphaModFix/>
          </a:blip>
          <a:srcRect/>
          <a:stretch/>
        </p:blipFill>
        <p:spPr>
          <a:xfrm>
            <a:off x="0" y="0"/>
            <a:ext cx="2104849" cy="2104879"/>
          </a:xfrm>
          <a:prstGeom prst="rect">
            <a:avLst/>
          </a:prstGeom>
          <a:noFill/>
          <a:ln>
            <a:noFill/>
          </a:ln>
        </p:spPr>
      </p:pic>
    </p:spTree>
    <p:extLst>
      <p:ext uri="{BB962C8B-B14F-4D97-AF65-F5344CB8AC3E}">
        <p14:creationId xmlns:p14="http://schemas.microsoft.com/office/powerpoint/2010/main" val="3472532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6"/>
          <p:cNvSpPr txBox="1">
            <a:spLocks noGrp="1"/>
          </p:cNvSpPr>
          <p:nvPr>
            <p:ph type="title"/>
          </p:nvPr>
        </p:nvSpPr>
        <p:spPr>
          <a:xfrm>
            <a:off x="2104844" y="365125"/>
            <a:ext cx="924895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400"/>
              <a:buFont typeface="Arial"/>
              <a:buNone/>
            </a:pPr>
            <a:r>
              <a:rPr lang="en-US" b="1">
                <a:solidFill>
                  <a:srgbClr val="1F3864"/>
                </a:solidFill>
              </a:rPr>
              <a:t>Announcements</a:t>
            </a:r>
            <a:endParaRPr/>
          </a:p>
        </p:txBody>
      </p:sp>
      <p:sp>
        <p:nvSpPr>
          <p:cNvPr id="221" name="Google Shape;221;p16"/>
          <p:cNvSpPr txBox="1">
            <a:spLocks noGrp="1"/>
          </p:cNvSpPr>
          <p:nvPr>
            <p:ph type="body" idx="1"/>
          </p:nvPr>
        </p:nvSpPr>
        <p:spPr>
          <a:xfrm>
            <a:off x="2104850" y="1784275"/>
            <a:ext cx="9886800" cy="4784700"/>
          </a:xfrm>
          <a:prstGeom prst="rect">
            <a:avLst/>
          </a:prstGeom>
          <a:noFill/>
          <a:ln>
            <a:noFill/>
          </a:ln>
        </p:spPr>
        <p:txBody>
          <a:bodyPr spcFirstLastPara="1" wrap="square" lIns="91425" tIns="45700" rIns="91425" bIns="45700" anchor="t" anchorCtr="0">
            <a:normAutofit/>
          </a:bodyPr>
          <a:lstStyle/>
          <a:p>
            <a:pPr marL="0" indent="0">
              <a:spcBef>
                <a:spcPts val="0"/>
              </a:spcBef>
              <a:buSzPts val="3200"/>
              <a:buNone/>
            </a:pPr>
            <a:r>
              <a:rPr lang="en-US" sz="3200" u="sng"/>
              <a:t>SOM Committees</a:t>
            </a:r>
            <a:r>
              <a:rPr lang="en-US" sz="3200"/>
              <a:t> </a:t>
            </a:r>
            <a:endParaRPr lang="en-US" sz="2500">
              <a:solidFill>
                <a:schemeClr val="accent1"/>
              </a:solidFill>
            </a:endParaRPr>
          </a:p>
          <a:p>
            <a:pPr marL="0" lvl="0" indent="0" algn="l" rtl="0">
              <a:lnSpc>
                <a:spcPct val="90000"/>
              </a:lnSpc>
              <a:spcBef>
                <a:spcPts val="1000"/>
              </a:spcBef>
              <a:spcAft>
                <a:spcPts val="0"/>
              </a:spcAft>
              <a:buClr>
                <a:schemeClr val="dk1"/>
              </a:buClr>
              <a:buSzPts val="3200"/>
              <a:buNone/>
            </a:pPr>
            <a:r>
              <a:rPr lang="en-US" sz="3200" u="sng"/>
              <a:t>Program Reps/Student Groups</a:t>
            </a:r>
            <a:endParaRPr/>
          </a:p>
          <a:p>
            <a:pPr marL="0" lvl="0" indent="0" algn="l" rtl="0">
              <a:lnSpc>
                <a:spcPct val="90000"/>
              </a:lnSpc>
              <a:spcBef>
                <a:spcPts val="1000"/>
              </a:spcBef>
              <a:spcAft>
                <a:spcPts val="0"/>
              </a:spcAft>
              <a:buClr>
                <a:schemeClr val="dk1"/>
              </a:buClr>
              <a:buSzPts val="3200"/>
              <a:buNone/>
            </a:pPr>
            <a:endParaRPr sz="3200" u="sng"/>
          </a:p>
          <a:p>
            <a:pPr marL="0" lvl="0" indent="0" algn="l" rtl="0">
              <a:lnSpc>
                <a:spcPct val="90000"/>
              </a:lnSpc>
              <a:spcBef>
                <a:spcPts val="1000"/>
              </a:spcBef>
              <a:spcAft>
                <a:spcPts val="0"/>
              </a:spcAft>
              <a:buClr>
                <a:schemeClr val="dk1"/>
              </a:buClr>
              <a:buSzPts val="3200"/>
              <a:buNone/>
            </a:pPr>
            <a:r>
              <a:rPr lang="en-US" sz="3200" u="sng"/>
              <a:t>Misc.</a:t>
            </a:r>
            <a:endParaRPr sz="2103">
              <a:solidFill>
                <a:schemeClr val="accent1"/>
              </a:solidFill>
            </a:endParaRPr>
          </a:p>
        </p:txBody>
      </p:sp>
      <p:pic>
        <p:nvPicPr>
          <p:cNvPr id="222" name="Google Shape;222;p16"/>
          <p:cNvPicPr preferRelativeResize="0"/>
          <p:nvPr/>
        </p:nvPicPr>
        <p:blipFill rotWithShape="1">
          <a:blip r:embed="rId3">
            <a:alphaModFix/>
          </a:blip>
          <a:srcRect/>
          <a:stretch/>
        </p:blipFill>
        <p:spPr>
          <a:xfrm>
            <a:off x="0" y="0"/>
            <a:ext cx="2104849" cy="210487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32" name="Google Shape;232;g252691d809a_0_28"/>
          <p:cNvPicPr preferRelativeResize="0"/>
          <p:nvPr/>
        </p:nvPicPr>
        <p:blipFill rotWithShape="1">
          <a:blip r:embed="rId3">
            <a:alphaModFix/>
          </a:blip>
          <a:srcRect/>
          <a:stretch/>
        </p:blipFill>
        <p:spPr>
          <a:xfrm>
            <a:off x="44024" y="824434"/>
            <a:ext cx="6033499" cy="6033566"/>
          </a:xfrm>
          <a:prstGeom prst="rect">
            <a:avLst/>
          </a:prstGeom>
          <a:noFill/>
          <a:ln>
            <a:noFill/>
          </a:ln>
        </p:spPr>
      </p:pic>
      <p:sp>
        <p:nvSpPr>
          <p:cNvPr id="234" name="Google Shape;234;g252691d809a_0_28"/>
          <p:cNvSpPr txBox="1">
            <a:spLocks noGrp="1"/>
          </p:cNvSpPr>
          <p:nvPr>
            <p:ph type="title" idx="4294967295"/>
          </p:nvPr>
        </p:nvSpPr>
        <p:spPr>
          <a:xfrm>
            <a:off x="1395307" y="99550"/>
            <a:ext cx="92490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F3864"/>
              </a:buClr>
              <a:buSzPts val="4400"/>
              <a:buFont typeface="Arial"/>
              <a:buNone/>
            </a:pPr>
            <a:r>
              <a:rPr lang="en-US" b="1">
                <a:solidFill>
                  <a:srgbClr val="1F3864"/>
                </a:solidFill>
              </a:rPr>
              <a:t>THANK YOU!</a:t>
            </a:r>
            <a:endParaRPr/>
          </a:p>
        </p:txBody>
      </p:sp>
      <p:grpSp>
        <p:nvGrpSpPr>
          <p:cNvPr id="5" name="Group 4">
            <a:extLst>
              <a:ext uri="{FF2B5EF4-FFF2-40B4-BE49-F238E27FC236}">
                <a16:creationId xmlns:a16="http://schemas.microsoft.com/office/drawing/2014/main" id="{AA1B9D1D-CACD-76D2-9C81-AFE02EE1BBFF}"/>
              </a:ext>
            </a:extLst>
          </p:cNvPr>
          <p:cNvGrpSpPr/>
          <p:nvPr/>
        </p:nvGrpSpPr>
        <p:grpSpPr>
          <a:xfrm>
            <a:off x="5108318" y="1418863"/>
            <a:ext cx="7302569" cy="4961605"/>
            <a:chOff x="5270992" y="1487358"/>
            <a:chExt cx="7302569" cy="4961605"/>
          </a:xfrm>
        </p:grpSpPr>
        <p:sp>
          <p:nvSpPr>
            <p:cNvPr id="228" name="Google Shape;228;g252691d809a_0_28"/>
            <p:cNvSpPr txBox="1"/>
            <p:nvPr/>
          </p:nvSpPr>
          <p:spPr>
            <a:xfrm>
              <a:off x="7587720" y="5335480"/>
              <a:ext cx="3960931" cy="111348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1000"/>
                </a:spcBef>
                <a:spcAft>
                  <a:spcPts val="0"/>
                </a:spcAft>
                <a:buClr>
                  <a:schemeClr val="dk1"/>
                </a:buClr>
                <a:buSzPts val="2800"/>
                <a:buFont typeface="Arial"/>
                <a:buNone/>
              </a:pPr>
              <a:r>
                <a:rPr lang="en-US" sz="2400" b="0" i="0" u="none" strike="noStrike" cap="none">
                  <a:solidFill>
                    <a:schemeClr val="dk1"/>
                  </a:solidFill>
                  <a:latin typeface="Arial"/>
                  <a:ea typeface="Arial"/>
                  <a:cs typeface="Arial"/>
                  <a:sym typeface="Arial"/>
                </a:rPr>
                <a:t>jhu.campusgroups.com/</a:t>
              </a:r>
              <a:r>
                <a:rPr lang="en-US" sz="2400" b="0" i="0" u="none" strike="noStrike" cap="none" err="1">
                  <a:solidFill>
                    <a:schemeClr val="dk1"/>
                  </a:solidFill>
                  <a:latin typeface="Arial"/>
                  <a:ea typeface="Arial"/>
                  <a:cs typeface="Arial"/>
                  <a:sym typeface="Arial"/>
                </a:rPr>
                <a:t>gsa</a:t>
              </a:r>
              <a:endParaRPr sz="2400" b="0" i="0" u="none" strike="noStrike" cap="none" err="1">
                <a:solidFill>
                  <a:schemeClr val="dk1"/>
                </a:solidFill>
                <a:latin typeface="Arial"/>
                <a:ea typeface="Arial"/>
                <a:cs typeface="Arial"/>
                <a:sym typeface="Arial"/>
              </a:endParaRPr>
            </a:p>
          </p:txBody>
        </p:sp>
        <p:pic>
          <p:nvPicPr>
            <p:cNvPr id="229" name="Google Shape;229;g252691d809a_0_28"/>
            <p:cNvPicPr preferRelativeResize="0"/>
            <p:nvPr/>
          </p:nvPicPr>
          <p:blipFill rotWithShape="1">
            <a:blip r:embed="rId4">
              <a:alphaModFix/>
            </a:blip>
            <a:srcRect/>
            <a:stretch/>
          </p:blipFill>
          <p:spPr>
            <a:xfrm>
              <a:off x="6191763" y="1487358"/>
              <a:ext cx="769232" cy="769231"/>
            </a:xfrm>
            <a:prstGeom prst="rect">
              <a:avLst/>
            </a:prstGeom>
            <a:noFill/>
            <a:ln>
              <a:noFill/>
            </a:ln>
          </p:spPr>
        </p:pic>
        <p:pic>
          <p:nvPicPr>
            <p:cNvPr id="230" name="Google Shape;230;g252691d809a_0_28" descr="Facebook App Logos, Icons, and Use Guidelines | Brand Resource Center"/>
            <p:cNvPicPr preferRelativeResize="0"/>
            <p:nvPr/>
          </p:nvPicPr>
          <p:blipFill rotWithShape="1">
            <a:blip r:embed="rId5">
              <a:alphaModFix/>
            </a:blip>
            <a:srcRect/>
            <a:stretch/>
          </p:blipFill>
          <p:spPr>
            <a:xfrm>
              <a:off x="6191763" y="2745297"/>
              <a:ext cx="769232" cy="769231"/>
            </a:xfrm>
            <a:prstGeom prst="rect">
              <a:avLst/>
            </a:prstGeom>
            <a:noFill/>
            <a:ln>
              <a:noFill/>
            </a:ln>
          </p:spPr>
        </p:pic>
        <p:pic>
          <p:nvPicPr>
            <p:cNvPr id="231" name="Google Shape;231;g252691d809a_0_28" descr="twitter-transparent-app-2 | IPSF"/>
            <p:cNvPicPr preferRelativeResize="0"/>
            <p:nvPr/>
          </p:nvPicPr>
          <p:blipFill rotWithShape="1">
            <a:blip r:embed="rId6">
              <a:alphaModFix/>
            </a:blip>
            <a:srcRect l="10823" r="11079"/>
            <a:stretch/>
          </p:blipFill>
          <p:spPr>
            <a:xfrm>
              <a:off x="6215170" y="3997307"/>
              <a:ext cx="722419" cy="837267"/>
            </a:xfrm>
            <a:prstGeom prst="rect">
              <a:avLst/>
            </a:prstGeom>
            <a:noFill/>
            <a:ln>
              <a:noFill/>
            </a:ln>
          </p:spPr>
        </p:pic>
        <p:pic>
          <p:nvPicPr>
            <p:cNvPr id="233" name="Google Shape;233;g252691d809a_0_28"/>
            <p:cNvPicPr preferRelativeResize="0"/>
            <p:nvPr/>
          </p:nvPicPr>
          <p:blipFill rotWithShape="1">
            <a:blip r:embed="rId7">
              <a:alphaModFix/>
            </a:blip>
            <a:srcRect/>
            <a:stretch/>
          </p:blipFill>
          <p:spPr>
            <a:xfrm>
              <a:off x="5270992" y="5053036"/>
              <a:ext cx="2285425" cy="1247950"/>
            </a:xfrm>
            <a:prstGeom prst="rect">
              <a:avLst/>
            </a:prstGeom>
            <a:noFill/>
            <a:ln>
              <a:noFill/>
            </a:ln>
          </p:spPr>
        </p:pic>
        <p:sp>
          <p:nvSpPr>
            <p:cNvPr id="2" name="Google Shape;228;g252691d809a_0_28">
              <a:extLst>
                <a:ext uri="{FF2B5EF4-FFF2-40B4-BE49-F238E27FC236}">
                  <a16:creationId xmlns:a16="http://schemas.microsoft.com/office/drawing/2014/main" id="{3CB43833-476E-145C-00A3-46E19B18D75E}"/>
                </a:ext>
              </a:extLst>
            </p:cNvPr>
            <p:cNvSpPr txBox="1"/>
            <p:nvPr/>
          </p:nvSpPr>
          <p:spPr>
            <a:xfrm>
              <a:off x="7573500" y="1601002"/>
              <a:ext cx="5000061" cy="541941"/>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800"/>
                <a:buFont typeface="Arial"/>
                <a:buNone/>
              </a:pPr>
              <a:r>
                <a:rPr lang="en-US" sz="2400" b="0" i="0" u="none" strike="noStrike" cap="none">
                  <a:solidFill>
                    <a:schemeClr val="dk1"/>
                  </a:solidFill>
                  <a:latin typeface="Arial"/>
                  <a:ea typeface="Arial"/>
                  <a:cs typeface="Arial"/>
                  <a:sym typeface="Arial"/>
                </a:rPr>
                <a:t>@jhmi.gsa</a:t>
              </a:r>
              <a:endParaRPr sz="1200" b="0" i="0" u="none" strike="noStrike" cap="none">
                <a:solidFill>
                  <a:srgbClr val="000000"/>
                </a:solidFill>
                <a:latin typeface="Arial"/>
                <a:ea typeface="Arial"/>
                <a:cs typeface="Arial"/>
                <a:sym typeface="Arial"/>
              </a:endParaRPr>
            </a:p>
          </p:txBody>
        </p:sp>
        <p:sp>
          <p:nvSpPr>
            <p:cNvPr id="3" name="Google Shape;228;g252691d809a_0_28">
              <a:extLst>
                <a:ext uri="{FF2B5EF4-FFF2-40B4-BE49-F238E27FC236}">
                  <a16:creationId xmlns:a16="http://schemas.microsoft.com/office/drawing/2014/main" id="{9349C7F5-8EDB-A1CB-EF36-CE865217AB87}"/>
                </a:ext>
              </a:extLst>
            </p:cNvPr>
            <p:cNvSpPr txBox="1"/>
            <p:nvPr/>
          </p:nvSpPr>
          <p:spPr>
            <a:xfrm>
              <a:off x="7573499" y="2903785"/>
              <a:ext cx="4384722" cy="541941"/>
            </a:xfrm>
            <a:prstGeom prst="rect">
              <a:avLst/>
            </a:prstGeom>
            <a:noFill/>
            <a:ln>
              <a:noFill/>
            </a:ln>
          </p:spPr>
          <p:txBody>
            <a:bodyPr spcFirstLastPara="1" wrap="square" lIns="91425" tIns="45700" rIns="91425" bIns="45700" anchor="t" anchorCtr="0">
              <a:normAutofit fontScale="85000" lnSpcReduction="10000"/>
            </a:bodyPr>
            <a:lstStyle/>
            <a:p>
              <a:pPr marL="0" marR="0" lvl="0" indent="0" algn="l" rtl="0">
                <a:lnSpc>
                  <a:spcPct val="9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Johns Hopkins Medicine GSA</a:t>
              </a:r>
              <a:endParaRPr b="0" i="0" u="none" strike="noStrike" cap="none">
                <a:solidFill>
                  <a:srgbClr val="000000"/>
                </a:solidFill>
                <a:latin typeface="Arial"/>
                <a:ea typeface="Arial"/>
                <a:cs typeface="Arial"/>
                <a:sym typeface="Arial"/>
              </a:endParaRPr>
            </a:p>
          </p:txBody>
        </p:sp>
        <p:sp>
          <p:nvSpPr>
            <p:cNvPr id="4" name="Google Shape;228;g252691d809a_0_28">
              <a:extLst>
                <a:ext uri="{FF2B5EF4-FFF2-40B4-BE49-F238E27FC236}">
                  <a16:creationId xmlns:a16="http://schemas.microsoft.com/office/drawing/2014/main" id="{2DBC27F3-9210-E27B-6F0E-AB328602ADC9}"/>
                </a:ext>
              </a:extLst>
            </p:cNvPr>
            <p:cNvSpPr txBox="1"/>
            <p:nvPr/>
          </p:nvSpPr>
          <p:spPr>
            <a:xfrm>
              <a:off x="7573500" y="4173117"/>
              <a:ext cx="5000061" cy="541941"/>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800"/>
                <a:buFont typeface="Arial"/>
                <a:buNone/>
              </a:pPr>
              <a:r>
                <a:rPr lang="en-US" sz="2400" b="0" i="0" u="none" strike="noStrike" cap="none">
                  <a:solidFill>
                    <a:schemeClr val="dk1"/>
                  </a:solidFill>
                  <a:latin typeface="Arial"/>
                  <a:ea typeface="Arial"/>
                  <a:cs typeface="Arial"/>
                  <a:sym typeface="Arial"/>
                </a:rPr>
                <a:t>@</a:t>
              </a:r>
              <a:r>
                <a:rPr lang="en-US" sz="2400">
                  <a:solidFill>
                    <a:schemeClr val="dk1"/>
                  </a:solidFill>
                </a:rPr>
                <a:t>jhmi_gsa</a:t>
              </a:r>
              <a:endParaRPr sz="1200" b="0" i="0" u="none" strike="noStrike" cap="non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272A4EB-AC03-CC24-DDCD-34CCDEA5401D}"/>
              </a:ext>
            </a:extLst>
          </p:cNvPr>
          <p:cNvSpPr>
            <a:spLocks noGrp="1"/>
          </p:cNvSpPr>
          <p:nvPr>
            <p:ph type="title"/>
          </p:nvPr>
        </p:nvSpPr>
        <p:spPr>
          <a:xfrm>
            <a:off x="773408" y="992094"/>
            <a:ext cx="3616913" cy="2795160"/>
          </a:xfrm>
        </p:spPr>
        <p:txBody>
          <a:bodyPr vert="horz" lIns="91440" tIns="45720" rIns="91440" bIns="45720" rtlCol="0" anchor="b">
            <a:normAutofit/>
          </a:bodyPr>
          <a:lstStyle/>
          <a:p>
            <a:pPr algn="ctr">
              <a:spcBef>
                <a:spcPct val="0"/>
              </a:spcBef>
            </a:pPr>
            <a:r>
              <a:rPr lang="en-US" kern="1200">
                <a:solidFill>
                  <a:schemeClr val="tx1"/>
                </a:solidFill>
                <a:latin typeface="+mj-lt"/>
                <a:ea typeface="+mj-ea"/>
                <a:cs typeface="+mj-cs"/>
              </a:rPr>
              <a:t>GBM Attendance Survey</a:t>
            </a:r>
          </a:p>
        </p:txBody>
      </p:sp>
      <p:pic>
        <p:nvPicPr>
          <p:cNvPr id="5" name="Picture 4" descr="A qr code with black squares&#10;&#10;Description automatically generated">
            <a:extLst>
              <a:ext uri="{FF2B5EF4-FFF2-40B4-BE49-F238E27FC236}">
                <a16:creationId xmlns:a16="http://schemas.microsoft.com/office/drawing/2014/main" id="{45922D00-DBBF-2D4D-9400-43917ADC40CE}"/>
              </a:ext>
            </a:extLst>
          </p:cNvPr>
          <p:cNvPicPr>
            <a:picLocks noChangeAspect="1"/>
          </p:cNvPicPr>
          <p:nvPr/>
        </p:nvPicPr>
        <p:blipFill>
          <a:blip r:embed="rId2"/>
          <a:stretch>
            <a:fillRect/>
          </a:stretch>
        </p:blipFill>
        <p:spPr>
          <a:xfrm>
            <a:off x="5802086" y="500050"/>
            <a:ext cx="5857899" cy="5857899"/>
          </a:xfrm>
          <a:prstGeom prst="rect">
            <a:avLst/>
          </a:prstGeom>
        </p:spPr>
      </p:pic>
    </p:spTree>
    <p:extLst>
      <p:ext uri="{BB962C8B-B14F-4D97-AF65-F5344CB8AC3E}">
        <p14:creationId xmlns:p14="http://schemas.microsoft.com/office/powerpoint/2010/main" val="302689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g164a1a796d4_3_12"/>
          <p:cNvPicPr preferRelativeResize="0"/>
          <p:nvPr/>
        </p:nvPicPr>
        <p:blipFill rotWithShape="1">
          <a:blip r:embed="rId3">
            <a:alphaModFix amt="8000"/>
          </a:blip>
          <a:srcRect/>
          <a:stretch/>
        </p:blipFill>
        <p:spPr>
          <a:xfrm>
            <a:off x="2749347" y="1000"/>
            <a:ext cx="6693315" cy="6693375"/>
          </a:xfrm>
          <a:prstGeom prst="rect">
            <a:avLst/>
          </a:prstGeom>
          <a:noFill/>
          <a:ln>
            <a:noFill/>
          </a:ln>
        </p:spPr>
      </p:pic>
      <p:sp>
        <p:nvSpPr>
          <p:cNvPr id="109" name="Google Shape;109;g164a1a796d4_3_12"/>
          <p:cNvSpPr txBox="1">
            <a:spLocks noGrp="1"/>
          </p:cNvSpPr>
          <p:nvPr>
            <p:ph type="title"/>
          </p:nvPr>
        </p:nvSpPr>
        <p:spPr>
          <a:xfrm>
            <a:off x="1471494" y="2766138"/>
            <a:ext cx="92490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F3864"/>
              </a:buClr>
              <a:buSzPts val="4400"/>
              <a:buFont typeface="Arial"/>
              <a:buNone/>
            </a:pPr>
            <a:r>
              <a:rPr lang="en-US" sz="5000" b="1">
                <a:solidFill>
                  <a:srgbClr val="1F3864"/>
                </a:solidFill>
              </a:rPr>
              <a:t>Approval of the Minutes</a:t>
            </a:r>
            <a:endParaRPr sz="5000"/>
          </a:p>
        </p:txBody>
      </p:sp>
      <p:sp>
        <p:nvSpPr>
          <p:cNvPr id="110" name="Google Shape;110;g164a1a796d4_3_12"/>
          <p:cNvSpPr txBox="1">
            <a:spLocks noGrp="1"/>
          </p:cNvSpPr>
          <p:nvPr>
            <p:ph type="title"/>
          </p:nvPr>
        </p:nvSpPr>
        <p:spPr>
          <a:xfrm>
            <a:off x="1621244" y="3652288"/>
            <a:ext cx="9249000" cy="1325700"/>
          </a:xfrm>
          <a:prstGeom prst="rect">
            <a:avLst/>
          </a:prstGeom>
          <a:noFill/>
          <a:ln>
            <a:noFill/>
          </a:ln>
        </p:spPr>
        <p:txBody>
          <a:bodyPr spcFirstLastPara="1" wrap="square" lIns="91425" tIns="45700" rIns="91425" bIns="45700" anchor="ctr" anchorCtr="0">
            <a:normAutofit/>
          </a:bodyPr>
          <a:lstStyle/>
          <a:p>
            <a:pPr algn="ctr">
              <a:buClr>
                <a:srgbClr val="1F3864"/>
              </a:buClr>
              <a:buSzPts val="4400"/>
            </a:pPr>
            <a:r>
              <a:rPr lang="en-US" sz="3000" b="1">
                <a:solidFill>
                  <a:schemeClr val="accent1"/>
                </a:solidFill>
              </a:rPr>
              <a:t>Approving January 2024</a:t>
            </a:r>
            <a:endParaRPr sz="3000">
              <a:solidFill>
                <a:schemeClr val="accen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216d24f84c5_0_0"/>
          <p:cNvSpPr txBox="1">
            <a:spLocks noGrp="1"/>
          </p:cNvSpPr>
          <p:nvPr>
            <p:ph type="title"/>
          </p:nvPr>
        </p:nvSpPr>
        <p:spPr>
          <a:xfrm>
            <a:off x="1195719" y="289989"/>
            <a:ext cx="92490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F3864"/>
              </a:buClr>
              <a:buSzPts val="4400"/>
              <a:buFont typeface="Arial"/>
              <a:buNone/>
            </a:pPr>
            <a:r>
              <a:rPr lang="en-US" b="1">
                <a:solidFill>
                  <a:srgbClr val="1F3864"/>
                </a:solidFill>
              </a:rPr>
              <a:t>Officer Announcements</a:t>
            </a:r>
            <a:endParaRPr/>
          </a:p>
        </p:txBody>
      </p:sp>
      <p:sp>
        <p:nvSpPr>
          <p:cNvPr id="123" name="Google Shape;123;g216d24f84c5_0_0"/>
          <p:cNvSpPr txBox="1">
            <a:spLocks noGrp="1"/>
          </p:cNvSpPr>
          <p:nvPr>
            <p:ph type="body" idx="1"/>
          </p:nvPr>
        </p:nvSpPr>
        <p:spPr>
          <a:xfrm>
            <a:off x="2104850" y="1814925"/>
            <a:ext cx="9797100" cy="4351200"/>
          </a:xfrm>
          <a:prstGeom prst="rect">
            <a:avLst/>
          </a:prstGeom>
          <a:noFill/>
          <a:ln>
            <a:noFill/>
          </a:ln>
        </p:spPr>
        <p:txBody>
          <a:bodyPr spcFirstLastPara="1" wrap="square" lIns="91425" tIns="45700" rIns="91425" bIns="45700" anchor="t" anchorCtr="0">
            <a:noAutofit/>
          </a:bodyPr>
          <a:lstStyle/>
          <a:p>
            <a:pPr marL="228600" indent="-190500">
              <a:spcBef>
                <a:spcPts val="0"/>
              </a:spcBef>
              <a:buSzPts val="2200"/>
              <a:buChar char="●"/>
            </a:pPr>
            <a:r>
              <a:rPr lang="en-US" sz="2200" b="1">
                <a:latin typeface="+mn-lt"/>
              </a:rPr>
              <a:t>  </a:t>
            </a:r>
            <a:r>
              <a:rPr lang="en-US" sz="2200" b="1">
                <a:solidFill>
                  <a:schemeClr val="tx1"/>
                </a:solidFill>
                <a:latin typeface="+mn-lt"/>
              </a:rPr>
              <a:t>President (Rodney)</a:t>
            </a:r>
            <a:endParaRPr sz="2200" b="1">
              <a:solidFill>
                <a:schemeClr val="tx1"/>
              </a:solidFill>
              <a:latin typeface="+mn-lt"/>
            </a:endParaRPr>
          </a:p>
          <a:p>
            <a:pPr marL="228600" indent="-190500">
              <a:spcBef>
                <a:spcPts val="0"/>
              </a:spcBef>
              <a:buSzPts val="2200"/>
              <a:buChar char="●"/>
            </a:pPr>
            <a:r>
              <a:rPr lang="en-US" sz="2200">
                <a:solidFill>
                  <a:schemeClr val="tx1"/>
                </a:solidFill>
                <a:latin typeface="+mn-lt"/>
              </a:rPr>
              <a:t>  </a:t>
            </a:r>
            <a:r>
              <a:rPr lang="en-US" sz="2200" b="1">
                <a:solidFill>
                  <a:schemeClr val="tx1"/>
                </a:solidFill>
                <a:latin typeface="+mn-lt"/>
              </a:rPr>
              <a:t>President Elect (Scarlett)</a:t>
            </a:r>
            <a:endParaRPr sz="2200" b="1">
              <a:solidFill>
                <a:schemeClr val="tx1"/>
              </a:solidFill>
              <a:latin typeface="+mn-lt"/>
            </a:endParaRPr>
          </a:p>
          <a:p>
            <a:pPr marL="228600" indent="-190500">
              <a:spcBef>
                <a:spcPts val="0"/>
              </a:spcBef>
              <a:buSzPts val="2200"/>
              <a:buChar char="●"/>
            </a:pPr>
            <a:r>
              <a:rPr lang="en-US" sz="2200">
                <a:solidFill>
                  <a:schemeClr val="tx1"/>
                </a:solidFill>
                <a:latin typeface="+mn-lt"/>
              </a:rPr>
              <a:t>  Director of Administration (Nirvani)</a:t>
            </a:r>
            <a:endParaRPr sz="2200">
              <a:solidFill>
                <a:schemeClr val="tx1"/>
              </a:solidFill>
              <a:latin typeface="+mn-lt"/>
            </a:endParaRPr>
          </a:p>
          <a:p>
            <a:pPr marL="228600" indent="-190500">
              <a:spcBef>
                <a:spcPts val="0"/>
              </a:spcBef>
              <a:buSzPts val="2200"/>
              <a:buChar char="●"/>
            </a:pPr>
            <a:r>
              <a:rPr lang="en-US" sz="2200">
                <a:solidFill>
                  <a:schemeClr val="tx1"/>
                </a:solidFill>
                <a:latin typeface="+mn-lt"/>
              </a:rPr>
              <a:t>  Director of  Diversity, Inclusion, and Outreach (Ashley)</a:t>
            </a:r>
            <a:endParaRPr sz="2200">
              <a:solidFill>
                <a:schemeClr val="tx1"/>
              </a:solidFill>
              <a:latin typeface="+mn-lt"/>
            </a:endParaRPr>
          </a:p>
          <a:p>
            <a:pPr marL="228600" indent="-190500">
              <a:spcBef>
                <a:spcPts val="0"/>
              </a:spcBef>
              <a:buSzPts val="2200"/>
              <a:buChar char="●"/>
            </a:pPr>
            <a:r>
              <a:rPr lang="en-US" sz="2200">
                <a:solidFill>
                  <a:schemeClr val="tx1"/>
                </a:solidFill>
                <a:latin typeface="+mn-lt"/>
              </a:rPr>
              <a:t>  Director of Finance (Estefan) </a:t>
            </a:r>
          </a:p>
          <a:p>
            <a:pPr marL="228600" indent="-190500">
              <a:spcBef>
                <a:spcPts val="0"/>
              </a:spcBef>
              <a:buSzPts val="2200"/>
              <a:buFont typeface="Arial"/>
              <a:buChar char="●"/>
            </a:pPr>
            <a:r>
              <a:rPr lang="en-US" sz="2200">
                <a:solidFill>
                  <a:schemeClr val="tx1"/>
                </a:solidFill>
                <a:latin typeface="+mn-lt"/>
              </a:rPr>
              <a:t>  Director of Social and Community Affairs (Mark)</a:t>
            </a:r>
          </a:p>
          <a:p>
            <a:pPr marL="228600" indent="-190500">
              <a:spcBef>
                <a:spcPts val="0"/>
              </a:spcBef>
              <a:buSzPts val="2200"/>
              <a:buFont typeface="Arial"/>
              <a:buChar char="●"/>
            </a:pPr>
            <a:r>
              <a:rPr lang="en-US" sz="2200">
                <a:solidFill>
                  <a:schemeClr val="tx1"/>
                </a:solidFill>
                <a:latin typeface="+mn-lt"/>
              </a:rPr>
              <a:t>  Director of Media and Public Relations (Juliane)</a:t>
            </a:r>
            <a:endParaRPr sz="2200">
              <a:solidFill>
                <a:schemeClr val="tx1"/>
              </a:solidFill>
              <a:latin typeface="+mn-lt"/>
            </a:endParaRPr>
          </a:p>
          <a:p>
            <a:pPr marL="228600" indent="-190500">
              <a:spcBef>
                <a:spcPts val="0"/>
              </a:spcBef>
              <a:buSzPts val="2200"/>
              <a:buChar char="●"/>
            </a:pPr>
            <a:r>
              <a:rPr lang="en-US" sz="2200">
                <a:solidFill>
                  <a:schemeClr val="tx1"/>
                </a:solidFill>
                <a:latin typeface="+mn-lt"/>
              </a:rPr>
              <a:t>  Director of Student Involvement and Student Groups (Edna)</a:t>
            </a:r>
          </a:p>
          <a:p>
            <a:pPr marL="228600" indent="-190500">
              <a:spcBef>
                <a:spcPts val="0"/>
              </a:spcBef>
              <a:buSzPts val="2200"/>
              <a:buChar char="●"/>
            </a:pPr>
            <a:r>
              <a:rPr lang="en-US" sz="2200">
                <a:solidFill>
                  <a:schemeClr val="tx1"/>
                </a:solidFill>
                <a:latin typeface="+mn-lt"/>
              </a:rPr>
              <a:t>  </a:t>
            </a:r>
            <a:r>
              <a:rPr lang="en-US" sz="2200" b="0" i="0">
                <a:solidFill>
                  <a:schemeClr val="tx1"/>
                </a:solidFill>
                <a:effectLst/>
                <a:latin typeface="+mn-lt"/>
              </a:rPr>
              <a:t>Director of Policy &amp; Strategic Initiatives (Nick)</a:t>
            </a:r>
          </a:p>
          <a:p>
            <a:pPr marL="114300" indent="0">
              <a:buNone/>
            </a:pPr>
            <a:br>
              <a:rPr lang="en-US" sz="1600"/>
            </a:br>
            <a:endParaRPr sz="2200"/>
          </a:p>
          <a:p>
            <a:pPr marL="0" lvl="0" indent="0" algn="l" rtl="0">
              <a:lnSpc>
                <a:spcPct val="90000"/>
              </a:lnSpc>
              <a:spcBef>
                <a:spcPts val="1000"/>
              </a:spcBef>
              <a:spcAft>
                <a:spcPts val="0"/>
              </a:spcAft>
              <a:buSzPts val="1800"/>
              <a:buNone/>
            </a:pPr>
            <a:endParaRPr sz="2200"/>
          </a:p>
          <a:p>
            <a:pPr marL="457200" lvl="0" indent="0" algn="l" rtl="0">
              <a:lnSpc>
                <a:spcPct val="90000"/>
              </a:lnSpc>
              <a:spcBef>
                <a:spcPts val="1000"/>
              </a:spcBef>
              <a:spcAft>
                <a:spcPts val="0"/>
              </a:spcAft>
              <a:buSzPts val="1800"/>
              <a:buNone/>
            </a:pPr>
            <a:endParaRPr sz="2000"/>
          </a:p>
          <a:p>
            <a:pPr marL="457200" lvl="0" indent="0" algn="l" rtl="0">
              <a:lnSpc>
                <a:spcPct val="90000"/>
              </a:lnSpc>
              <a:spcBef>
                <a:spcPts val="1000"/>
              </a:spcBef>
              <a:spcAft>
                <a:spcPts val="0"/>
              </a:spcAft>
              <a:buSzPts val="1800"/>
              <a:buNone/>
            </a:pPr>
            <a:endParaRPr sz="2600"/>
          </a:p>
          <a:p>
            <a:pPr marL="685800" lvl="1" indent="-76200" algn="l" rtl="0">
              <a:lnSpc>
                <a:spcPct val="90000"/>
              </a:lnSpc>
              <a:spcBef>
                <a:spcPts val="500"/>
              </a:spcBef>
              <a:spcAft>
                <a:spcPts val="0"/>
              </a:spcAft>
              <a:buClr>
                <a:schemeClr val="dk1"/>
              </a:buClr>
              <a:buSzPts val="2400"/>
              <a:buNone/>
            </a:pPr>
            <a:endParaRPr/>
          </a:p>
        </p:txBody>
      </p:sp>
      <p:pic>
        <p:nvPicPr>
          <p:cNvPr id="124" name="Google Shape;124;g216d24f84c5_0_0"/>
          <p:cNvPicPr preferRelativeResize="0"/>
          <p:nvPr/>
        </p:nvPicPr>
        <p:blipFill rotWithShape="1">
          <a:blip r:embed="rId3">
            <a:alphaModFix/>
          </a:blip>
          <a:srcRect/>
          <a:stretch/>
        </p:blipFill>
        <p:spPr>
          <a:xfrm>
            <a:off x="0" y="0"/>
            <a:ext cx="2104849" cy="210487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5D75C-F89D-86D4-8D3B-C588FBDD7C4E}"/>
              </a:ext>
            </a:extLst>
          </p:cNvPr>
          <p:cNvSpPr>
            <a:spLocks noGrp="1"/>
          </p:cNvSpPr>
          <p:nvPr>
            <p:ph type="title"/>
          </p:nvPr>
        </p:nvSpPr>
        <p:spPr>
          <a:xfrm>
            <a:off x="876692" y="741391"/>
            <a:ext cx="5479719" cy="1616203"/>
          </a:xfrm>
        </p:spPr>
        <p:txBody>
          <a:bodyPr anchor="b">
            <a:normAutofit/>
          </a:bodyPr>
          <a:lstStyle/>
          <a:p>
            <a:r>
              <a:rPr lang="en-US" sz="3200"/>
              <a:t>New Leave of Absence Policy</a:t>
            </a:r>
          </a:p>
        </p:txBody>
      </p:sp>
      <p:sp>
        <p:nvSpPr>
          <p:cNvPr id="3" name="Text Placeholder 2">
            <a:extLst>
              <a:ext uri="{FF2B5EF4-FFF2-40B4-BE49-F238E27FC236}">
                <a16:creationId xmlns:a16="http://schemas.microsoft.com/office/drawing/2014/main" id="{2F510E2F-F5ED-5AE9-D33B-C309A6498F7A}"/>
              </a:ext>
            </a:extLst>
          </p:cNvPr>
          <p:cNvSpPr>
            <a:spLocks noGrp="1"/>
          </p:cNvSpPr>
          <p:nvPr>
            <p:ph type="body" idx="1"/>
          </p:nvPr>
        </p:nvSpPr>
        <p:spPr>
          <a:xfrm>
            <a:off x="876692" y="2533476"/>
            <a:ext cx="5479719" cy="3447832"/>
          </a:xfrm>
        </p:spPr>
        <p:txBody>
          <a:bodyPr anchor="t">
            <a:normAutofit/>
          </a:bodyPr>
          <a:lstStyle/>
          <a:p>
            <a:r>
              <a:rPr lang="en-US" sz="1900"/>
              <a:t>New Leave of Absence Policy Effective 01/22/2024</a:t>
            </a:r>
          </a:p>
          <a:p>
            <a:r>
              <a:rPr lang="en-US" sz="1900"/>
              <a:t>Changes the leave of absence approval process</a:t>
            </a:r>
          </a:p>
          <a:p>
            <a:r>
              <a:rPr lang="en-US" sz="1900"/>
              <a:t>Does not apply to students who are actively on an LOA</a:t>
            </a:r>
          </a:p>
          <a:p>
            <a:r>
              <a:rPr lang="en-US" sz="1900"/>
              <a:t>Supersedes previous school/division based policies for LOA</a:t>
            </a:r>
          </a:p>
          <a:p>
            <a:r>
              <a:rPr lang="en-US" sz="1900"/>
              <a:t>SOM Grad Students will retain their health insurance for up to 12 months</a:t>
            </a:r>
          </a:p>
          <a:p>
            <a:pPr marL="114300" indent="0">
              <a:buNone/>
            </a:pPr>
            <a:endParaRPr lang="en-US" sz="1900"/>
          </a:p>
        </p:txBody>
      </p:sp>
      <p:pic>
        <p:nvPicPr>
          <p:cNvPr id="5" name="Picture 4" descr="Calendar on table">
            <a:extLst>
              <a:ext uri="{FF2B5EF4-FFF2-40B4-BE49-F238E27FC236}">
                <a16:creationId xmlns:a16="http://schemas.microsoft.com/office/drawing/2014/main" id="{E7283630-C166-0301-EB3A-60312C50C838}"/>
              </a:ext>
            </a:extLst>
          </p:cNvPr>
          <p:cNvPicPr>
            <a:picLocks noChangeAspect="1"/>
          </p:cNvPicPr>
          <p:nvPr/>
        </p:nvPicPr>
        <p:blipFill rotWithShape="1">
          <a:blip r:embed="rId2"/>
          <a:srcRect l="8967" r="43134" b="-1"/>
          <a:stretch/>
        </p:blipFill>
        <p:spPr>
          <a:xfrm>
            <a:off x="7270812" y="10"/>
            <a:ext cx="4921187" cy="6857990"/>
          </a:xfrm>
          <a:prstGeom prst="rect">
            <a:avLst/>
          </a:prstGeom>
        </p:spPr>
      </p:pic>
      <p:grpSp>
        <p:nvGrpSpPr>
          <p:cNvPr id="9" name="Group 8">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0" name="Rectangle 9">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09038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13B49-6953-3DE5-7383-32CE1C2995C8}"/>
              </a:ext>
            </a:extLst>
          </p:cNvPr>
          <p:cNvSpPr>
            <a:spLocks noGrp="1"/>
          </p:cNvSpPr>
          <p:nvPr>
            <p:ph type="title"/>
          </p:nvPr>
        </p:nvSpPr>
        <p:spPr>
          <a:xfrm>
            <a:off x="876691" y="279919"/>
            <a:ext cx="5479719" cy="668753"/>
          </a:xfrm>
        </p:spPr>
        <p:txBody>
          <a:bodyPr anchor="b">
            <a:normAutofit/>
          </a:bodyPr>
          <a:lstStyle/>
          <a:p>
            <a:r>
              <a:rPr lang="en-US" sz="3200"/>
              <a:t>Voluntary Leave of Absence </a:t>
            </a:r>
          </a:p>
        </p:txBody>
      </p:sp>
      <p:sp>
        <p:nvSpPr>
          <p:cNvPr id="3" name="Text Placeholder 2">
            <a:extLst>
              <a:ext uri="{FF2B5EF4-FFF2-40B4-BE49-F238E27FC236}">
                <a16:creationId xmlns:a16="http://schemas.microsoft.com/office/drawing/2014/main" id="{18E274E8-E001-6B60-E972-F613FD34DF88}"/>
              </a:ext>
            </a:extLst>
          </p:cNvPr>
          <p:cNvSpPr>
            <a:spLocks noGrp="1"/>
          </p:cNvSpPr>
          <p:nvPr>
            <p:ph type="body" idx="1"/>
          </p:nvPr>
        </p:nvSpPr>
        <p:spPr>
          <a:xfrm>
            <a:off x="876690" y="948672"/>
            <a:ext cx="5479719" cy="3447832"/>
          </a:xfrm>
        </p:spPr>
        <p:txBody>
          <a:bodyPr anchor="t">
            <a:noAutofit/>
          </a:bodyPr>
          <a:lstStyle/>
          <a:p>
            <a:pPr marL="114300" indent="0">
              <a:buNone/>
            </a:pPr>
            <a:r>
              <a:rPr lang="en-US" sz="1400"/>
              <a:t>1. In order to request a Voluntary LOA, Covered Students must consult first with either their academic advisors and/or Dean as well as financial aid advisors and international student services advisors, as applicable.</a:t>
            </a:r>
          </a:p>
          <a:p>
            <a:pPr marL="114300" indent="0">
              <a:buNone/>
            </a:pPr>
            <a:endParaRPr lang="en-US" sz="1400"/>
          </a:p>
          <a:p>
            <a:pPr marL="114300" indent="0">
              <a:buNone/>
            </a:pPr>
            <a:r>
              <a:rPr lang="en-US" sz="1400"/>
              <a:t>2. After consulting with appropriate school officials, Covered Students must submit the standardized University Leave Request Form – and any additional information required by the relevant school– to be reviewed by the Dean.</a:t>
            </a:r>
          </a:p>
          <a:p>
            <a:pPr marL="114300" indent="0">
              <a:buNone/>
            </a:pPr>
            <a:endParaRPr lang="en-US" sz="1400"/>
          </a:p>
          <a:p>
            <a:pPr marL="114300" indent="0">
              <a:buNone/>
            </a:pPr>
            <a:r>
              <a:rPr lang="en-US" sz="1400"/>
              <a:t>3. The relevant school’s policy on tuition and fees refunds will apply to the Covered Student.</a:t>
            </a:r>
          </a:p>
          <a:p>
            <a:pPr marL="114300" indent="0">
              <a:buNone/>
            </a:pPr>
            <a:endParaRPr lang="en-US" sz="1400"/>
          </a:p>
          <a:p>
            <a:pPr marL="114300" indent="0">
              <a:buNone/>
            </a:pPr>
            <a:r>
              <a:rPr lang="en-US" sz="1400"/>
              <a:t>4. International Covered Students must notify the Office of International Services (“OIS”) of their LOA so that OIS can appropriately advise regarding visa implications.</a:t>
            </a:r>
          </a:p>
          <a:p>
            <a:pPr marL="114300" indent="0">
              <a:buNone/>
            </a:pPr>
            <a:endParaRPr lang="en-US" sz="1400"/>
          </a:p>
          <a:p>
            <a:pPr marL="114300" indent="0">
              <a:buNone/>
            </a:pPr>
            <a:r>
              <a:rPr lang="en-US" sz="1400"/>
              <a:t>5. Covered Students in receipt of financial aid must consult with the Office of Financial Aid to discuss the impact of an LOA on their financial aid. </a:t>
            </a:r>
          </a:p>
        </p:txBody>
      </p:sp>
      <p:pic>
        <p:nvPicPr>
          <p:cNvPr id="5" name="Picture 4" descr="Abstract blurred public library with bookshelves">
            <a:extLst>
              <a:ext uri="{FF2B5EF4-FFF2-40B4-BE49-F238E27FC236}">
                <a16:creationId xmlns:a16="http://schemas.microsoft.com/office/drawing/2014/main" id="{3A250CAA-ED3A-A03A-E412-FEF72AED6204}"/>
              </a:ext>
            </a:extLst>
          </p:cNvPr>
          <p:cNvPicPr>
            <a:picLocks noChangeAspect="1"/>
          </p:cNvPicPr>
          <p:nvPr/>
        </p:nvPicPr>
        <p:blipFill rotWithShape="1">
          <a:blip r:embed="rId2"/>
          <a:srcRect l="14881" r="37220" b="-1"/>
          <a:stretch/>
        </p:blipFill>
        <p:spPr>
          <a:xfrm>
            <a:off x="7270812" y="10"/>
            <a:ext cx="4921187" cy="6857990"/>
          </a:xfrm>
          <a:prstGeom prst="rect">
            <a:avLst/>
          </a:prstGeom>
        </p:spPr>
      </p:pic>
      <p:grpSp>
        <p:nvGrpSpPr>
          <p:cNvPr id="9" name="Group 8">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0" name="Rectangle 9">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08590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42F18B-6744-E0FE-4F53-A497811428E3}"/>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Required Leave of Absence</a:t>
            </a:r>
          </a:p>
        </p:txBody>
      </p:sp>
      <p:sp>
        <p:nvSpPr>
          <p:cNvPr id="3" name="Text Placeholder 2">
            <a:extLst>
              <a:ext uri="{FF2B5EF4-FFF2-40B4-BE49-F238E27FC236}">
                <a16:creationId xmlns:a16="http://schemas.microsoft.com/office/drawing/2014/main" id="{466655B3-6531-4D6E-61DC-A235FE052B64}"/>
              </a:ext>
            </a:extLst>
          </p:cNvPr>
          <p:cNvSpPr>
            <a:spLocks noGrp="1"/>
          </p:cNvSpPr>
          <p:nvPr>
            <p:ph type="body" idx="1"/>
          </p:nvPr>
        </p:nvSpPr>
        <p:spPr>
          <a:xfrm>
            <a:off x="4810259" y="649480"/>
            <a:ext cx="6555347" cy="5546047"/>
          </a:xfrm>
        </p:spPr>
        <p:txBody>
          <a:bodyPr anchor="ctr">
            <a:normAutofit/>
          </a:bodyPr>
          <a:lstStyle/>
          <a:p>
            <a:pPr marL="114300" indent="0">
              <a:buNone/>
            </a:pPr>
            <a:r>
              <a:rPr lang="en-US" sz="2000"/>
              <a:t>In rare instances, the University may require a student to take a Required LOA. These instances may occur in circumstances where a Covered Student presents an imminent threat of harm to the Covered Student, another Covered Student(s) and/or any member of the University Community, and/or when a Covered Student experiences health conditions that cannot be addressed under the scope of reasonable accommodations and require a level of care that exceeds what the University can appropriately provide. In situations that meet the criteria below, and in which a student has not chosen to request a medical Voluntary LOA, the University may require an LOA pending an Individualized Assessment of the Covered Student. </a:t>
            </a:r>
          </a:p>
        </p:txBody>
      </p:sp>
    </p:spTree>
    <p:extLst>
      <p:ext uri="{BB962C8B-B14F-4D97-AF65-F5344CB8AC3E}">
        <p14:creationId xmlns:p14="http://schemas.microsoft.com/office/powerpoint/2010/main" val="3470824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06DA64-4412-9887-F65E-BAF4A5C76A26}"/>
              </a:ext>
            </a:extLst>
          </p:cNvPr>
          <p:cNvSpPr>
            <a:spLocks noGrp="1"/>
          </p:cNvSpPr>
          <p:nvPr>
            <p:ph type="title"/>
          </p:nvPr>
        </p:nvSpPr>
        <p:spPr>
          <a:xfrm>
            <a:off x="4553733" y="548464"/>
            <a:ext cx="6798541" cy="1675623"/>
          </a:xfrm>
        </p:spPr>
        <p:txBody>
          <a:bodyPr anchor="b">
            <a:normAutofit/>
          </a:bodyPr>
          <a:lstStyle/>
          <a:p>
            <a:r>
              <a:rPr lang="en-US" sz="4000"/>
              <a:t>New Student Vaccination Policy</a:t>
            </a:r>
          </a:p>
        </p:txBody>
      </p:sp>
      <p:pic>
        <p:nvPicPr>
          <p:cNvPr id="14" name="Picture 13" descr="Needle and vial">
            <a:extLst>
              <a:ext uri="{FF2B5EF4-FFF2-40B4-BE49-F238E27FC236}">
                <a16:creationId xmlns:a16="http://schemas.microsoft.com/office/drawing/2014/main" id="{E18976C1-8365-7FBF-8857-CC31EE5A40BC}"/>
              </a:ext>
            </a:extLst>
          </p:cNvPr>
          <p:cNvPicPr>
            <a:picLocks noChangeAspect="1"/>
          </p:cNvPicPr>
          <p:nvPr/>
        </p:nvPicPr>
        <p:blipFill rotWithShape="1">
          <a:blip r:embed="rId2"/>
          <a:srcRect l="30938" r="28216" b="-1"/>
          <a:stretch/>
        </p:blipFill>
        <p:spPr>
          <a:xfrm>
            <a:off x="1" y="10"/>
            <a:ext cx="4196496" cy="6857990"/>
          </a:xfrm>
          <a:prstGeom prst="rect">
            <a:avLst/>
          </a:prstGeom>
          <a:effectLst/>
        </p:spPr>
      </p:pic>
      <p:sp>
        <p:nvSpPr>
          <p:cNvPr id="3" name="Text Placeholder 2">
            <a:extLst>
              <a:ext uri="{FF2B5EF4-FFF2-40B4-BE49-F238E27FC236}">
                <a16:creationId xmlns:a16="http://schemas.microsoft.com/office/drawing/2014/main" id="{E837BE47-3EF2-9383-6143-8CEDF762B4D9}"/>
              </a:ext>
            </a:extLst>
          </p:cNvPr>
          <p:cNvSpPr>
            <a:spLocks noGrp="1"/>
          </p:cNvSpPr>
          <p:nvPr>
            <p:ph type="body" idx="1"/>
          </p:nvPr>
        </p:nvSpPr>
        <p:spPr>
          <a:xfrm>
            <a:off x="4553734" y="2409830"/>
            <a:ext cx="6798539" cy="3705217"/>
          </a:xfrm>
        </p:spPr>
        <p:txBody>
          <a:bodyPr numCol="2">
            <a:normAutofit/>
          </a:bodyPr>
          <a:lstStyle/>
          <a:p>
            <a:r>
              <a:rPr lang="en-US" sz="1100" b="1"/>
              <a:t>Effective for all incoming students. </a:t>
            </a:r>
          </a:p>
          <a:p>
            <a:r>
              <a:rPr lang="en-US" sz="1100" b="1"/>
              <a:t>Mandatory vaccination requirements are as follows:</a:t>
            </a:r>
          </a:p>
          <a:p>
            <a:pPr marL="114300" indent="0">
              <a:buNone/>
            </a:pPr>
            <a:endParaRPr lang="en-US" sz="1100" b="1" u="sng"/>
          </a:p>
          <a:p>
            <a:pPr marL="114300" indent="0">
              <a:buNone/>
            </a:pPr>
            <a:r>
              <a:rPr lang="en-US" sz="1100" b="1" u="sng"/>
              <a:t>1. Non-Clinical Students except those at SON:</a:t>
            </a:r>
          </a:p>
          <a:p>
            <a:pPr marL="114300" indent="0">
              <a:buNone/>
            </a:pPr>
            <a:r>
              <a:rPr lang="en-US" sz="1100" u="sng"/>
              <a:t>Vaccines required prior to arrival on campus:</a:t>
            </a:r>
          </a:p>
          <a:p>
            <a:pPr marL="114300" indent="0">
              <a:buNone/>
            </a:pPr>
            <a:r>
              <a:rPr lang="en-US" sz="1100"/>
              <a:t>• MMR vaccine/titers</a:t>
            </a:r>
          </a:p>
          <a:p>
            <a:pPr marL="114300" indent="0">
              <a:buNone/>
            </a:pPr>
            <a:r>
              <a:rPr lang="en-US" sz="1100"/>
              <a:t>• </a:t>
            </a:r>
            <a:r>
              <a:rPr lang="en-US" sz="1100" err="1"/>
              <a:t>TDaP</a:t>
            </a:r>
            <a:r>
              <a:rPr lang="en-US" sz="1100"/>
              <a:t> vaccine (Tetanus, Diphtheria, and Acellular Pertussis)</a:t>
            </a:r>
          </a:p>
          <a:p>
            <a:pPr marL="114300" indent="0">
              <a:buNone/>
            </a:pPr>
            <a:r>
              <a:rPr lang="en-US" sz="1100"/>
              <a:t>• Varicella vaccine/titers/history</a:t>
            </a:r>
          </a:p>
          <a:p>
            <a:pPr marL="114300" indent="0">
              <a:buNone/>
            </a:pPr>
            <a:r>
              <a:rPr lang="en-US" sz="1100"/>
              <a:t>• Tuberculosis screening (if applicable)</a:t>
            </a:r>
          </a:p>
          <a:p>
            <a:pPr marL="114300" indent="0">
              <a:buNone/>
            </a:pPr>
            <a:r>
              <a:rPr lang="en-US" sz="1100"/>
              <a:t>• Meningococcal vaccine required by state law only for on-campus students</a:t>
            </a:r>
          </a:p>
          <a:p>
            <a:r>
              <a:rPr lang="en-US" sz="1100"/>
              <a:t>COVID-19 Vaccine </a:t>
            </a:r>
          </a:p>
          <a:p>
            <a:pPr marL="114300" indent="0">
              <a:buNone/>
            </a:pPr>
            <a:endParaRPr lang="en-US" sz="1100"/>
          </a:p>
          <a:p>
            <a:pPr marL="114300" indent="0">
              <a:buNone/>
            </a:pPr>
            <a:endParaRPr lang="en-US" sz="1100"/>
          </a:p>
          <a:p>
            <a:pPr marL="114300" indent="0">
              <a:buNone/>
            </a:pPr>
            <a:endParaRPr lang="en-US" sz="1100"/>
          </a:p>
          <a:p>
            <a:pPr marL="114300" indent="0">
              <a:buNone/>
            </a:pPr>
            <a:endParaRPr lang="en-US" sz="1100"/>
          </a:p>
          <a:p>
            <a:pPr marL="114300" indent="0">
              <a:buNone/>
            </a:pPr>
            <a:endParaRPr lang="en-US" sz="1100" b="1" u="sng"/>
          </a:p>
          <a:p>
            <a:pPr marL="114300" indent="0">
              <a:buNone/>
            </a:pPr>
            <a:r>
              <a:rPr lang="en-US" sz="1100" u="sng"/>
              <a:t>Vaccines required annually as an ongoing enrollment requirement:</a:t>
            </a:r>
          </a:p>
          <a:p>
            <a:pPr marL="114300" indent="0">
              <a:buNone/>
            </a:pPr>
            <a:r>
              <a:rPr lang="en-US" sz="1100"/>
              <a:t>• Influenza vaccine*</a:t>
            </a:r>
          </a:p>
          <a:p>
            <a:pPr marL="114300" indent="0">
              <a:buNone/>
            </a:pPr>
            <a:endParaRPr lang="en-US" sz="1100"/>
          </a:p>
          <a:p>
            <a:pPr marL="114300" indent="0">
              <a:buNone/>
            </a:pPr>
            <a:endParaRPr lang="en-US" sz="1100"/>
          </a:p>
          <a:p>
            <a:pPr marL="114300" indent="0">
              <a:buNone/>
            </a:pPr>
            <a:r>
              <a:rPr lang="en-US" sz="1100"/>
              <a:t>Both Clinical Students and Non-Clinical Students at SOM will continue to follow Johns Hopkins Medicine vaccination policies for COVID-19 and influenza.</a:t>
            </a:r>
          </a:p>
        </p:txBody>
      </p:sp>
    </p:spTree>
    <p:extLst>
      <p:ext uri="{BB962C8B-B14F-4D97-AF65-F5344CB8AC3E}">
        <p14:creationId xmlns:p14="http://schemas.microsoft.com/office/powerpoint/2010/main" val="366627691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FB86CB08ACAC418B2CCDDBA80E6189" ma:contentTypeVersion="15" ma:contentTypeDescription="Create a new document." ma:contentTypeScope="" ma:versionID="5eed73df9c33dc7476bab9c2c57ad6c0">
  <xsd:schema xmlns:xsd="http://www.w3.org/2001/XMLSchema" xmlns:xs="http://www.w3.org/2001/XMLSchema" xmlns:p="http://schemas.microsoft.com/office/2006/metadata/properties" xmlns:ns2="b2f16b85-5586-42da-80bb-c3d3196f0b6e" xmlns:ns3="2a165f46-8155-47df-81e4-a48d7719f75d" targetNamespace="http://schemas.microsoft.com/office/2006/metadata/properties" ma:root="true" ma:fieldsID="bd77d7b759e21ff6d1822e4ef45840fc" ns2:_="" ns3:_="">
    <xsd:import namespace="b2f16b85-5586-42da-80bb-c3d3196f0b6e"/>
    <xsd:import namespace="2a165f46-8155-47df-81e4-a48d7719f75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f16b85-5586-42da-80bb-c3d3196f0b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f3f7c956-802a-45ac-b2ba-cc78506785fb"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a165f46-8155-47df-81e4-a48d7719f75d"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f1a399fd-492b-46e9-a059-d124cb58d944}" ma:internalName="TaxCatchAll" ma:showField="CatchAllData" ma:web="2a165f46-8155-47df-81e4-a48d7719f75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a165f46-8155-47df-81e4-a48d7719f75d" xsi:nil="true"/>
    <lcf76f155ced4ddcb4097134ff3c332f xmlns="b2f16b85-5586-42da-80bb-c3d3196f0b6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B7B6F8-C463-4EFD-BF78-FC553FCDA674}">
  <ds:schemaRefs>
    <ds:schemaRef ds:uri="2a165f46-8155-47df-81e4-a48d7719f75d"/>
    <ds:schemaRef ds:uri="b2f16b85-5586-42da-80bb-c3d3196f0b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8640153-6B6C-43FB-86F1-113803A9CFF9}">
  <ds:schemaRefs>
    <ds:schemaRef ds:uri="2a165f46-8155-47df-81e4-a48d7719f75d"/>
    <ds:schemaRef ds:uri="b2f16b85-5586-42da-80bb-c3d3196f0b6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4882517-C250-4FCC-83B3-63D4A92B370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28</Slides>
  <Notes>15</Notes>
  <HiddenSlides>0</HiddenSlide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GSA General Body Meeting</vt:lpstr>
      <vt:lpstr>Agenda</vt:lpstr>
      <vt:lpstr>GBM Attendance Survey</vt:lpstr>
      <vt:lpstr>Approval of the Minutes</vt:lpstr>
      <vt:lpstr>Officer Announcements</vt:lpstr>
      <vt:lpstr>New Leave of Absence Policy</vt:lpstr>
      <vt:lpstr>Voluntary Leave of Absence </vt:lpstr>
      <vt:lpstr>Required Leave of Absence</vt:lpstr>
      <vt:lpstr>New Student Vaccination Policy</vt:lpstr>
      <vt:lpstr>Important Surveys </vt:lpstr>
      <vt:lpstr>Mentoring Survey</vt:lpstr>
      <vt:lpstr>PowerPoint Presentation</vt:lpstr>
      <vt:lpstr>Officer Announcements</vt:lpstr>
      <vt:lpstr>GSA Student Spotlight</vt:lpstr>
      <vt:lpstr>PowerPoint Presentation</vt:lpstr>
      <vt:lpstr>Officer Announcements</vt:lpstr>
      <vt:lpstr>PowerPoint Presentation</vt:lpstr>
      <vt:lpstr>PowerPoint Presentation</vt:lpstr>
      <vt:lpstr>Officer Announcements</vt:lpstr>
      <vt:lpstr>2023 W2 Tax Forms now available </vt:lpstr>
      <vt:lpstr>2023 1098T Tax Forms</vt:lpstr>
      <vt:lpstr>Officer Announcements</vt:lpstr>
      <vt:lpstr>PowerPoint Presentation</vt:lpstr>
      <vt:lpstr>Officer Announcements</vt:lpstr>
      <vt:lpstr>Officer Announcements</vt:lpstr>
      <vt:lpstr>Officer Announcements</vt:lpstr>
      <vt:lpstr>Announcements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GSA General Body Meeting</dc:title>
  <dc:creator>Madison James</dc:creator>
  <cp:revision>2</cp:revision>
  <dcterms:created xsi:type="dcterms:W3CDTF">2020-12-09T21:54:02Z</dcterms:created>
  <dcterms:modified xsi:type="dcterms:W3CDTF">2024-04-26T18:54:52Z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0x01010007FB86CB08ACAC418B2CCDDBA80E6189</vt:lpwstr>
  </property>
  <property fmtid="{D5CDD505-2E9C-101B-9397-08002B2CF9AE}" pid="3" name="MediaServiceImageTags">
    <vt:lpwstr/>
  </property>
</Properties>
</file>