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3" r:id="rId1"/>
  </p:sldMasterIdLst>
  <p:notesMasterIdLst>
    <p:notesMasterId r:id="rId6"/>
  </p:notesMasterIdLst>
  <p:sldIdLst>
    <p:sldId id="256" r:id="rId2"/>
    <p:sldId id="257" r:id="rId3"/>
    <p:sldId id="258" r:id="rId4"/>
    <p:sldId id="259"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64"/>
    <p:restoredTop sz="56518"/>
  </p:normalViewPr>
  <p:slideViewPr>
    <p:cSldViewPr snapToGrid="0">
      <p:cViewPr varScale="1">
        <p:scale>
          <a:sx n="46" d="100"/>
          <a:sy n="46" d="100"/>
        </p:scale>
        <p:origin x="252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71B49C-84D8-B14B-9AE1-28119A263572}" type="datetimeFigureOut">
              <a:rPr lang="en-US" smtClean="0"/>
              <a:t>8/2/22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996DA7-3EF1-0642-B925-0F67F9566804}" type="slidenum">
              <a:rPr lang="en-US" smtClean="0"/>
              <a:t>‹#›</a:t>
            </a:fld>
            <a:endParaRPr lang="en-US"/>
          </a:p>
        </p:txBody>
      </p:sp>
    </p:spTree>
    <p:extLst>
      <p:ext uri="{BB962C8B-B14F-4D97-AF65-F5344CB8AC3E}">
        <p14:creationId xmlns:p14="http://schemas.microsoft.com/office/powerpoint/2010/main" val="426341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I’m Margaret Evans, instructor for ACCY 501, Accounting analysis 1. This is the first of a two course sequence that cover how economic entities, or companies, collect, process, and communicate accounting information to their various stakeholders,(such as managers, stockholders, and creditors). </a:t>
            </a:r>
          </a:p>
        </p:txBody>
      </p:sp>
      <p:sp>
        <p:nvSpPr>
          <p:cNvPr id="4" name="Slide Number Placeholder 3"/>
          <p:cNvSpPr>
            <a:spLocks noGrp="1"/>
          </p:cNvSpPr>
          <p:nvPr>
            <p:ph type="sldNum" sz="quarter" idx="5"/>
          </p:nvPr>
        </p:nvSpPr>
        <p:spPr/>
        <p:txBody>
          <a:bodyPr/>
          <a:lstStyle/>
          <a:p>
            <a:fld id="{28996DA7-3EF1-0642-B925-0F67F9566804}" type="slidenum">
              <a:rPr lang="en-US" smtClean="0"/>
              <a:t>1</a:t>
            </a:fld>
            <a:endParaRPr lang="en-US"/>
          </a:p>
        </p:txBody>
      </p:sp>
    </p:spTree>
    <p:extLst>
      <p:ext uri="{BB962C8B-B14F-4D97-AF65-F5344CB8AC3E}">
        <p14:creationId xmlns:p14="http://schemas.microsoft.com/office/powerpoint/2010/main" val="3758615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course focuses on accounting concepts, principles, and theory related to measurement of assets, income, and the disclosure of additional information that might assist those using the financial reports. We will cover how to classify items for each of the financial statements: balance sheet, income statement, and cash flow statement.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cover the measurement of cash, receivables, and allowances for bad debts as well as Cost of Goods Sold. You will learn how to define and classify long-lived assets and investments.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course will help you understand how Cost of Goods Sold is measured and work through some decision-making scenarios. We work through defining and classifying long-lived productive assets and interpreting the fixed asset turnover ratio.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Completing both ACCY 501 and 502 will give you a good understanding of the theoretical and technical aspects of financial reporting methods for assets, liabilities, and stockholders’ equity. ACCY 501 focuses mainly on assets, 502 focuses on liabilities and stockholders’ equity.</a:t>
            </a:r>
          </a:p>
        </p:txBody>
      </p:sp>
      <p:sp>
        <p:nvSpPr>
          <p:cNvPr id="4" name="Slide Number Placeholder 3"/>
          <p:cNvSpPr>
            <a:spLocks noGrp="1"/>
          </p:cNvSpPr>
          <p:nvPr>
            <p:ph type="sldNum" sz="quarter" idx="5"/>
          </p:nvPr>
        </p:nvSpPr>
        <p:spPr/>
        <p:txBody>
          <a:bodyPr/>
          <a:lstStyle/>
          <a:p>
            <a:fld id="{28996DA7-3EF1-0642-B925-0F67F9566804}" type="slidenum">
              <a:rPr lang="en-US" smtClean="0"/>
              <a:t>2</a:t>
            </a:fld>
            <a:endParaRPr lang="en-US"/>
          </a:p>
        </p:txBody>
      </p:sp>
    </p:spTree>
    <p:extLst>
      <p:ext uri="{BB962C8B-B14F-4D97-AF65-F5344CB8AC3E}">
        <p14:creationId xmlns:p14="http://schemas.microsoft.com/office/powerpoint/2010/main" val="3218152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ACCY 501 the specific topics we cover include a very brief review of the accounting process. Each of the financial statements are covered in detail specifically related to assets. We cover the time value of money, revenue recognition, how cash and receivables are accounted for by accountants. Then move onto the measurement and accounting for inventories, Property Plant and Equipment, Intangible assets, and investments.</a:t>
            </a:r>
          </a:p>
          <a:p>
            <a:endParaRPr lang="en-US" dirty="0"/>
          </a:p>
        </p:txBody>
      </p:sp>
      <p:sp>
        <p:nvSpPr>
          <p:cNvPr id="4" name="Slide Number Placeholder 3"/>
          <p:cNvSpPr>
            <a:spLocks noGrp="1"/>
          </p:cNvSpPr>
          <p:nvPr>
            <p:ph type="sldNum" sz="quarter" idx="5"/>
          </p:nvPr>
        </p:nvSpPr>
        <p:spPr/>
        <p:txBody>
          <a:bodyPr/>
          <a:lstStyle/>
          <a:p>
            <a:fld id="{28996DA7-3EF1-0642-B925-0F67F9566804}" type="slidenum">
              <a:rPr lang="en-US" smtClean="0"/>
              <a:t>3</a:t>
            </a:fld>
            <a:endParaRPr lang="en-US"/>
          </a:p>
        </p:txBody>
      </p:sp>
    </p:spTree>
    <p:extLst>
      <p:ext uri="{BB962C8B-B14F-4D97-AF65-F5344CB8AC3E}">
        <p14:creationId xmlns:p14="http://schemas.microsoft.com/office/powerpoint/2010/main" val="2182363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elements of the course include; weekly homework assignments, weekly CPA questions, an individual case assignment, team case assignments, as well as a midterm and final exam. We use the Intermediate Accounting textbook used in both ACCY 501 and 502 and case materials from Harvard Business Publishing. </a:t>
            </a:r>
          </a:p>
          <a:p>
            <a:endParaRPr lang="en-US" dirty="0"/>
          </a:p>
          <a:p>
            <a:r>
              <a:rPr lang="en-US" dirty="0"/>
              <a:t>This is a great course if you are interested in learning more about the accounting principles behind the financial statements provided by companies and how to utilize this information.</a:t>
            </a:r>
          </a:p>
          <a:p>
            <a:endParaRPr lang="en-US" dirty="0"/>
          </a:p>
          <a:p>
            <a:r>
              <a:rPr lang="en-US" dirty="0"/>
              <a:t>Please feel free to email me with any further questions about the course.</a:t>
            </a:r>
          </a:p>
          <a:p>
            <a:endParaRPr lang="en-US" dirty="0"/>
          </a:p>
          <a:p>
            <a:r>
              <a:rPr lang="en-US" dirty="0"/>
              <a:t>Hope to see you in class this Fall! Enjoy the rest of your summer! Thank you!</a:t>
            </a:r>
          </a:p>
        </p:txBody>
      </p:sp>
      <p:sp>
        <p:nvSpPr>
          <p:cNvPr id="4" name="Slide Number Placeholder 3"/>
          <p:cNvSpPr>
            <a:spLocks noGrp="1"/>
          </p:cNvSpPr>
          <p:nvPr>
            <p:ph type="sldNum" sz="quarter" idx="5"/>
          </p:nvPr>
        </p:nvSpPr>
        <p:spPr/>
        <p:txBody>
          <a:bodyPr/>
          <a:lstStyle/>
          <a:p>
            <a:fld id="{28996DA7-3EF1-0642-B925-0F67F9566804}" type="slidenum">
              <a:rPr lang="en-US" smtClean="0"/>
              <a:t>4</a:t>
            </a:fld>
            <a:endParaRPr lang="en-US"/>
          </a:p>
        </p:txBody>
      </p:sp>
    </p:spTree>
    <p:extLst>
      <p:ext uri="{BB962C8B-B14F-4D97-AF65-F5344CB8AC3E}">
        <p14:creationId xmlns:p14="http://schemas.microsoft.com/office/powerpoint/2010/main" val="3264822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67D92-4273-3D7F-8CF9-6A018C4DD3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EE56BE-6F65-DC1D-DDE5-353A4C74EB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70FF08-3CD8-5BAE-F8C0-6FC751B96746}"/>
              </a:ext>
            </a:extLst>
          </p:cNvPr>
          <p:cNvSpPr>
            <a:spLocks noGrp="1"/>
          </p:cNvSpPr>
          <p:nvPr>
            <p:ph type="dt" sz="half" idx="10"/>
          </p:nvPr>
        </p:nvSpPr>
        <p:spPr/>
        <p:txBody>
          <a:bodyPr/>
          <a:lstStyle/>
          <a:p>
            <a:fld id="{171F2357-0A3E-9740-B032-B3FE9EDB8F1C}" type="datetimeFigureOut">
              <a:rPr lang="en-US" smtClean="0"/>
              <a:t>8/2/22</a:t>
            </a:fld>
            <a:endParaRPr lang="en-US"/>
          </a:p>
        </p:txBody>
      </p:sp>
      <p:sp>
        <p:nvSpPr>
          <p:cNvPr id="5" name="Footer Placeholder 4">
            <a:extLst>
              <a:ext uri="{FF2B5EF4-FFF2-40B4-BE49-F238E27FC236}">
                <a16:creationId xmlns:a16="http://schemas.microsoft.com/office/drawing/2014/main" id="{CDC878BA-FA36-62B8-45D1-77D4C77610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EC0EA8-06BA-4B08-7CEC-9096697D9855}"/>
              </a:ext>
            </a:extLst>
          </p:cNvPr>
          <p:cNvSpPr>
            <a:spLocks noGrp="1"/>
          </p:cNvSpPr>
          <p:nvPr>
            <p:ph type="sldNum" sz="quarter" idx="12"/>
          </p:nvPr>
        </p:nvSpPr>
        <p:spPr/>
        <p:txBody>
          <a:bodyPr/>
          <a:lstStyle/>
          <a:p>
            <a:fld id="{6EA60919-94AC-0640-A998-36A8A6236A7B}" type="slidenum">
              <a:rPr lang="en-US" smtClean="0"/>
              <a:t>‹#›</a:t>
            </a:fld>
            <a:endParaRPr lang="en-US"/>
          </a:p>
        </p:txBody>
      </p:sp>
    </p:spTree>
    <p:extLst>
      <p:ext uri="{BB962C8B-B14F-4D97-AF65-F5344CB8AC3E}">
        <p14:creationId xmlns:p14="http://schemas.microsoft.com/office/powerpoint/2010/main" val="3630705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DAD3D-878E-E382-D909-0D5C3EA39B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781D09-EDFB-DF91-2B86-A40845A71A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C913F3-5F5E-83EC-116B-8787A550BFBB}"/>
              </a:ext>
            </a:extLst>
          </p:cNvPr>
          <p:cNvSpPr>
            <a:spLocks noGrp="1"/>
          </p:cNvSpPr>
          <p:nvPr>
            <p:ph type="dt" sz="half" idx="10"/>
          </p:nvPr>
        </p:nvSpPr>
        <p:spPr/>
        <p:txBody>
          <a:bodyPr/>
          <a:lstStyle/>
          <a:p>
            <a:fld id="{171F2357-0A3E-9740-B032-B3FE9EDB8F1C}" type="datetimeFigureOut">
              <a:rPr lang="en-US" smtClean="0"/>
              <a:t>8/2/22</a:t>
            </a:fld>
            <a:endParaRPr lang="en-US"/>
          </a:p>
        </p:txBody>
      </p:sp>
      <p:sp>
        <p:nvSpPr>
          <p:cNvPr id="5" name="Footer Placeholder 4">
            <a:extLst>
              <a:ext uri="{FF2B5EF4-FFF2-40B4-BE49-F238E27FC236}">
                <a16:creationId xmlns:a16="http://schemas.microsoft.com/office/drawing/2014/main" id="{C4F96424-1B3F-A4B4-63BE-162E54A96D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419D50-AD72-A61C-9B87-3AA290526014}"/>
              </a:ext>
            </a:extLst>
          </p:cNvPr>
          <p:cNvSpPr>
            <a:spLocks noGrp="1"/>
          </p:cNvSpPr>
          <p:nvPr>
            <p:ph type="sldNum" sz="quarter" idx="12"/>
          </p:nvPr>
        </p:nvSpPr>
        <p:spPr/>
        <p:txBody>
          <a:bodyPr/>
          <a:lstStyle/>
          <a:p>
            <a:fld id="{6EA60919-94AC-0640-A998-36A8A6236A7B}" type="slidenum">
              <a:rPr lang="en-US" smtClean="0"/>
              <a:t>‹#›</a:t>
            </a:fld>
            <a:endParaRPr lang="en-US"/>
          </a:p>
        </p:txBody>
      </p:sp>
    </p:spTree>
    <p:extLst>
      <p:ext uri="{BB962C8B-B14F-4D97-AF65-F5344CB8AC3E}">
        <p14:creationId xmlns:p14="http://schemas.microsoft.com/office/powerpoint/2010/main" val="1007876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A43CDE-C7FA-0B2D-3F9C-C7A7E5D015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CB0B6D-9895-92D5-A706-4B682CA4F2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47E092-9FFB-53FE-BE26-184B5B1947BD}"/>
              </a:ext>
            </a:extLst>
          </p:cNvPr>
          <p:cNvSpPr>
            <a:spLocks noGrp="1"/>
          </p:cNvSpPr>
          <p:nvPr>
            <p:ph type="dt" sz="half" idx="10"/>
          </p:nvPr>
        </p:nvSpPr>
        <p:spPr/>
        <p:txBody>
          <a:bodyPr/>
          <a:lstStyle/>
          <a:p>
            <a:fld id="{171F2357-0A3E-9740-B032-B3FE9EDB8F1C}" type="datetimeFigureOut">
              <a:rPr lang="en-US" smtClean="0"/>
              <a:t>8/2/22</a:t>
            </a:fld>
            <a:endParaRPr lang="en-US"/>
          </a:p>
        </p:txBody>
      </p:sp>
      <p:sp>
        <p:nvSpPr>
          <p:cNvPr id="5" name="Footer Placeholder 4">
            <a:extLst>
              <a:ext uri="{FF2B5EF4-FFF2-40B4-BE49-F238E27FC236}">
                <a16:creationId xmlns:a16="http://schemas.microsoft.com/office/drawing/2014/main" id="{0C5D16F2-3C9F-C4C3-028F-54CCA9C29A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451BF6-F51A-1584-4F67-7B34ED6EDC79}"/>
              </a:ext>
            </a:extLst>
          </p:cNvPr>
          <p:cNvSpPr>
            <a:spLocks noGrp="1"/>
          </p:cNvSpPr>
          <p:nvPr>
            <p:ph type="sldNum" sz="quarter" idx="12"/>
          </p:nvPr>
        </p:nvSpPr>
        <p:spPr/>
        <p:txBody>
          <a:bodyPr/>
          <a:lstStyle/>
          <a:p>
            <a:fld id="{6EA60919-94AC-0640-A998-36A8A6236A7B}" type="slidenum">
              <a:rPr lang="en-US" smtClean="0"/>
              <a:t>‹#›</a:t>
            </a:fld>
            <a:endParaRPr lang="en-US"/>
          </a:p>
        </p:txBody>
      </p:sp>
    </p:spTree>
    <p:extLst>
      <p:ext uri="{BB962C8B-B14F-4D97-AF65-F5344CB8AC3E}">
        <p14:creationId xmlns:p14="http://schemas.microsoft.com/office/powerpoint/2010/main" val="4162191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AB404-C65F-4CDE-4F12-2DD2FA840D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CDD7FC-0D72-CF1A-5070-B5FA9B7CE2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BFB229-29D8-E835-C9D0-175B7F4D1E71}"/>
              </a:ext>
            </a:extLst>
          </p:cNvPr>
          <p:cNvSpPr>
            <a:spLocks noGrp="1"/>
          </p:cNvSpPr>
          <p:nvPr>
            <p:ph type="dt" sz="half" idx="10"/>
          </p:nvPr>
        </p:nvSpPr>
        <p:spPr/>
        <p:txBody>
          <a:bodyPr/>
          <a:lstStyle/>
          <a:p>
            <a:fld id="{171F2357-0A3E-9740-B032-B3FE9EDB8F1C}" type="datetimeFigureOut">
              <a:rPr lang="en-US" smtClean="0"/>
              <a:t>8/2/22</a:t>
            </a:fld>
            <a:endParaRPr lang="en-US"/>
          </a:p>
        </p:txBody>
      </p:sp>
      <p:sp>
        <p:nvSpPr>
          <p:cNvPr id="5" name="Footer Placeholder 4">
            <a:extLst>
              <a:ext uri="{FF2B5EF4-FFF2-40B4-BE49-F238E27FC236}">
                <a16:creationId xmlns:a16="http://schemas.microsoft.com/office/drawing/2014/main" id="{CC07A197-BE30-BE73-5275-8C3DF0A86A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DAB04C-0028-4AE9-5A26-4BA51F64D972}"/>
              </a:ext>
            </a:extLst>
          </p:cNvPr>
          <p:cNvSpPr>
            <a:spLocks noGrp="1"/>
          </p:cNvSpPr>
          <p:nvPr>
            <p:ph type="sldNum" sz="quarter" idx="12"/>
          </p:nvPr>
        </p:nvSpPr>
        <p:spPr/>
        <p:txBody>
          <a:bodyPr/>
          <a:lstStyle/>
          <a:p>
            <a:fld id="{6EA60919-94AC-0640-A998-36A8A6236A7B}" type="slidenum">
              <a:rPr lang="en-US" smtClean="0"/>
              <a:t>‹#›</a:t>
            </a:fld>
            <a:endParaRPr lang="en-US"/>
          </a:p>
        </p:txBody>
      </p:sp>
    </p:spTree>
    <p:extLst>
      <p:ext uri="{BB962C8B-B14F-4D97-AF65-F5344CB8AC3E}">
        <p14:creationId xmlns:p14="http://schemas.microsoft.com/office/powerpoint/2010/main" val="268958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36F29-384E-2112-5AFA-CEC83CE688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E9E979-0141-0DFA-0697-FD0F2A66D5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B8B240-913D-42CF-B910-54FFAE715C09}"/>
              </a:ext>
            </a:extLst>
          </p:cNvPr>
          <p:cNvSpPr>
            <a:spLocks noGrp="1"/>
          </p:cNvSpPr>
          <p:nvPr>
            <p:ph type="dt" sz="half" idx="10"/>
          </p:nvPr>
        </p:nvSpPr>
        <p:spPr/>
        <p:txBody>
          <a:bodyPr/>
          <a:lstStyle/>
          <a:p>
            <a:fld id="{171F2357-0A3E-9740-B032-B3FE9EDB8F1C}" type="datetimeFigureOut">
              <a:rPr lang="en-US" smtClean="0"/>
              <a:t>8/2/22</a:t>
            </a:fld>
            <a:endParaRPr lang="en-US"/>
          </a:p>
        </p:txBody>
      </p:sp>
      <p:sp>
        <p:nvSpPr>
          <p:cNvPr id="5" name="Footer Placeholder 4">
            <a:extLst>
              <a:ext uri="{FF2B5EF4-FFF2-40B4-BE49-F238E27FC236}">
                <a16:creationId xmlns:a16="http://schemas.microsoft.com/office/drawing/2014/main" id="{BBEBBE58-78B7-38D6-1D39-459C5116E4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47545C-C1B2-1ED0-9BDE-F93443D48048}"/>
              </a:ext>
            </a:extLst>
          </p:cNvPr>
          <p:cNvSpPr>
            <a:spLocks noGrp="1"/>
          </p:cNvSpPr>
          <p:nvPr>
            <p:ph type="sldNum" sz="quarter" idx="12"/>
          </p:nvPr>
        </p:nvSpPr>
        <p:spPr/>
        <p:txBody>
          <a:bodyPr/>
          <a:lstStyle/>
          <a:p>
            <a:fld id="{6EA60919-94AC-0640-A998-36A8A6236A7B}" type="slidenum">
              <a:rPr lang="en-US" smtClean="0"/>
              <a:t>‹#›</a:t>
            </a:fld>
            <a:endParaRPr lang="en-US"/>
          </a:p>
        </p:txBody>
      </p:sp>
    </p:spTree>
    <p:extLst>
      <p:ext uri="{BB962C8B-B14F-4D97-AF65-F5344CB8AC3E}">
        <p14:creationId xmlns:p14="http://schemas.microsoft.com/office/powerpoint/2010/main" val="427673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E38-A749-5B3F-0F21-83E103ED29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3FA04B-8E73-3D2E-AC38-7E5B7AD867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5E2DB2-5B36-5855-3459-DEC2FE5801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79A01F-13B8-ACD2-3DBA-6E829A03E0F7}"/>
              </a:ext>
            </a:extLst>
          </p:cNvPr>
          <p:cNvSpPr>
            <a:spLocks noGrp="1"/>
          </p:cNvSpPr>
          <p:nvPr>
            <p:ph type="dt" sz="half" idx="10"/>
          </p:nvPr>
        </p:nvSpPr>
        <p:spPr/>
        <p:txBody>
          <a:bodyPr/>
          <a:lstStyle/>
          <a:p>
            <a:fld id="{171F2357-0A3E-9740-B032-B3FE9EDB8F1C}" type="datetimeFigureOut">
              <a:rPr lang="en-US" smtClean="0"/>
              <a:t>8/2/22</a:t>
            </a:fld>
            <a:endParaRPr lang="en-US"/>
          </a:p>
        </p:txBody>
      </p:sp>
      <p:sp>
        <p:nvSpPr>
          <p:cNvPr id="6" name="Footer Placeholder 5">
            <a:extLst>
              <a:ext uri="{FF2B5EF4-FFF2-40B4-BE49-F238E27FC236}">
                <a16:creationId xmlns:a16="http://schemas.microsoft.com/office/drawing/2014/main" id="{084C25E1-4071-CB66-1AE1-C9EB33D529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FE1DDF-2341-2085-5ACF-8F0CDCC69822}"/>
              </a:ext>
            </a:extLst>
          </p:cNvPr>
          <p:cNvSpPr>
            <a:spLocks noGrp="1"/>
          </p:cNvSpPr>
          <p:nvPr>
            <p:ph type="sldNum" sz="quarter" idx="12"/>
          </p:nvPr>
        </p:nvSpPr>
        <p:spPr/>
        <p:txBody>
          <a:bodyPr/>
          <a:lstStyle/>
          <a:p>
            <a:fld id="{6EA60919-94AC-0640-A998-36A8A6236A7B}" type="slidenum">
              <a:rPr lang="en-US" smtClean="0"/>
              <a:t>‹#›</a:t>
            </a:fld>
            <a:endParaRPr lang="en-US"/>
          </a:p>
        </p:txBody>
      </p:sp>
    </p:spTree>
    <p:extLst>
      <p:ext uri="{BB962C8B-B14F-4D97-AF65-F5344CB8AC3E}">
        <p14:creationId xmlns:p14="http://schemas.microsoft.com/office/powerpoint/2010/main" val="2596460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C9470-5F7C-7E47-D5A4-D14D365EB1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323710-FB88-FD6B-9C71-5C07C96FFD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2B087B-B4DE-0F2B-849A-1BAB38769E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5CEB1F-6C62-8136-9922-20A7D46A7C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D30A80-A64E-C5F5-E7BF-21F4820140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F45B38-2AAA-587B-6BEA-D592D0BB3217}"/>
              </a:ext>
            </a:extLst>
          </p:cNvPr>
          <p:cNvSpPr>
            <a:spLocks noGrp="1"/>
          </p:cNvSpPr>
          <p:nvPr>
            <p:ph type="dt" sz="half" idx="10"/>
          </p:nvPr>
        </p:nvSpPr>
        <p:spPr/>
        <p:txBody>
          <a:bodyPr/>
          <a:lstStyle/>
          <a:p>
            <a:fld id="{171F2357-0A3E-9740-B032-B3FE9EDB8F1C}" type="datetimeFigureOut">
              <a:rPr lang="en-US" smtClean="0"/>
              <a:t>8/2/22</a:t>
            </a:fld>
            <a:endParaRPr lang="en-US"/>
          </a:p>
        </p:txBody>
      </p:sp>
      <p:sp>
        <p:nvSpPr>
          <p:cNvPr id="8" name="Footer Placeholder 7">
            <a:extLst>
              <a:ext uri="{FF2B5EF4-FFF2-40B4-BE49-F238E27FC236}">
                <a16:creationId xmlns:a16="http://schemas.microsoft.com/office/drawing/2014/main" id="{6EB17B86-1B86-50B4-09C7-BA6B99A845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75A37E-17C0-1FA4-C3D4-17DEE52CA9EA}"/>
              </a:ext>
            </a:extLst>
          </p:cNvPr>
          <p:cNvSpPr>
            <a:spLocks noGrp="1"/>
          </p:cNvSpPr>
          <p:nvPr>
            <p:ph type="sldNum" sz="quarter" idx="12"/>
          </p:nvPr>
        </p:nvSpPr>
        <p:spPr/>
        <p:txBody>
          <a:bodyPr/>
          <a:lstStyle/>
          <a:p>
            <a:fld id="{6EA60919-94AC-0640-A998-36A8A6236A7B}" type="slidenum">
              <a:rPr lang="en-US" smtClean="0"/>
              <a:t>‹#›</a:t>
            </a:fld>
            <a:endParaRPr lang="en-US"/>
          </a:p>
        </p:txBody>
      </p:sp>
    </p:spTree>
    <p:extLst>
      <p:ext uri="{BB962C8B-B14F-4D97-AF65-F5344CB8AC3E}">
        <p14:creationId xmlns:p14="http://schemas.microsoft.com/office/powerpoint/2010/main" val="326499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B8471-80B2-4681-33E8-4DCB6F705E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8E66E9-E769-530B-DE65-157938BDC84C}"/>
              </a:ext>
            </a:extLst>
          </p:cNvPr>
          <p:cNvSpPr>
            <a:spLocks noGrp="1"/>
          </p:cNvSpPr>
          <p:nvPr>
            <p:ph type="dt" sz="half" idx="10"/>
          </p:nvPr>
        </p:nvSpPr>
        <p:spPr/>
        <p:txBody>
          <a:bodyPr/>
          <a:lstStyle/>
          <a:p>
            <a:fld id="{171F2357-0A3E-9740-B032-B3FE9EDB8F1C}" type="datetimeFigureOut">
              <a:rPr lang="en-US" smtClean="0"/>
              <a:t>8/2/22</a:t>
            </a:fld>
            <a:endParaRPr lang="en-US"/>
          </a:p>
        </p:txBody>
      </p:sp>
      <p:sp>
        <p:nvSpPr>
          <p:cNvPr id="4" name="Footer Placeholder 3">
            <a:extLst>
              <a:ext uri="{FF2B5EF4-FFF2-40B4-BE49-F238E27FC236}">
                <a16:creationId xmlns:a16="http://schemas.microsoft.com/office/drawing/2014/main" id="{D8410C74-CD08-FEBE-91E4-8D74EB47CB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0DD4EA-5D21-296F-178B-7DCB88AA7433}"/>
              </a:ext>
            </a:extLst>
          </p:cNvPr>
          <p:cNvSpPr>
            <a:spLocks noGrp="1"/>
          </p:cNvSpPr>
          <p:nvPr>
            <p:ph type="sldNum" sz="quarter" idx="12"/>
          </p:nvPr>
        </p:nvSpPr>
        <p:spPr/>
        <p:txBody>
          <a:bodyPr/>
          <a:lstStyle/>
          <a:p>
            <a:fld id="{6EA60919-94AC-0640-A998-36A8A6236A7B}" type="slidenum">
              <a:rPr lang="en-US" smtClean="0"/>
              <a:t>‹#›</a:t>
            </a:fld>
            <a:endParaRPr lang="en-US"/>
          </a:p>
        </p:txBody>
      </p:sp>
    </p:spTree>
    <p:extLst>
      <p:ext uri="{BB962C8B-B14F-4D97-AF65-F5344CB8AC3E}">
        <p14:creationId xmlns:p14="http://schemas.microsoft.com/office/powerpoint/2010/main" val="2206133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D20079-AD88-7476-FBBF-B6E853A5E863}"/>
              </a:ext>
            </a:extLst>
          </p:cNvPr>
          <p:cNvSpPr>
            <a:spLocks noGrp="1"/>
          </p:cNvSpPr>
          <p:nvPr>
            <p:ph type="dt" sz="half" idx="10"/>
          </p:nvPr>
        </p:nvSpPr>
        <p:spPr/>
        <p:txBody>
          <a:bodyPr/>
          <a:lstStyle/>
          <a:p>
            <a:fld id="{171F2357-0A3E-9740-B032-B3FE9EDB8F1C}" type="datetimeFigureOut">
              <a:rPr lang="en-US" smtClean="0"/>
              <a:t>8/2/22</a:t>
            </a:fld>
            <a:endParaRPr lang="en-US"/>
          </a:p>
        </p:txBody>
      </p:sp>
      <p:sp>
        <p:nvSpPr>
          <p:cNvPr id="3" name="Footer Placeholder 2">
            <a:extLst>
              <a:ext uri="{FF2B5EF4-FFF2-40B4-BE49-F238E27FC236}">
                <a16:creationId xmlns:a16="http://schemas.microsoft.com/office/drawing/2014/main" id="{ED80F4BC-2FC6-487F-E5D2-C0784C6BC2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703B74-547D-04F5-F2C8-88157B1A3FF4}"/>
              </a:ext>
            </a:extLst>
          </p:cNvPr>
          <p:cNvSpPr>
            <a:spLocks noGrp="1"/>
          </p:cNvSpPr>
          <p:nvPr>
            <p:ph type="sldNum" sz="quarter" idx="12"/>
          </p:nvPr>
        </p:nvSpPr>
        <p:spPr/>
        <p:txBody>
          <a:bodyPr/>
          <a:lstStyle/>
          <a:p>
            <a:fld id="{6EA60919-94AC-0640-A998-36A8A6236A7B}" type="slidenum">
              <a:rPr lang="en-US" smtClean="0"/>
              <a:t>‹#›</a:t>
            </a:fld>
            <a:endParaRPr lang="en-US"/>
          </a:p>
        </p:txBody>
      </p:sp>
    </p:spTree>
    <p:extLst>
      <p:ext uri="{BB962C8B-B14F-4D97-AF65-F5344CB8AC3E}">
        <p14:creationId xmlns:p14="http://schemas.microsoft.com/office/powerpoint/2010/main" val="2930922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435BE-395D-58AE-2837-5B9790DEAE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9BB6A1-8D6F-E8F4-47F5-1C32D80F95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CD6368-05D1-245F-4682-A101A9AE99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C9D69F-D9A6-8801-CDD9-6ADEC62C061C}"/>
              </a:ext>
            </a:extLst>
          </p:cNvPr>
          <p:cNvSpPr>
            <a:spLocks noGrp="1"/>
          </p:cNvSpPr>
          <p:nvPr>
            <p:ph type="dt" sz="half" idx="10"/>
          </p:nvPr>
        </p:nvSpPr>
        <p:spPr/>
        <p:txBody>
          <a:bodyPr/>
          <a:lstStyle/>
          <a:p>
            <a:fld id="{171F2357-0A3E-9740-B032-B3FE9EDB8F1C}" type="datetimeFigureOut">
              <a:rPr lang="en-US" smtClean="0"/>
              <a:t>8/2/22</a:t>
            </a:fld>
            <a:endParaRPr lang="en-US"/>
          </a:p>
        </p:txBody>
      </p:sp>
      <p:sp>
        <p:nvSpPr>
          <p:cNvPr id="6" name="Footer Placeholder 5">
            <a:extLst>
              <a:ext uri="{FF2B5EF4-FFF2-40B4-BE49-F238E27FC236}">
                <a16:creationId xmlns:a16="http://schemas.microsoft.com/office/drawing/2014/main" id="{12F836AA-F2FC-4941-127B-24F5DF76EA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594599-8957-A88C-28D7-81A7827D9010}"/>
              </a:ext>
            </a:extLst>
          </p:cNvPr>
          <p:cNvSpPr>
            <a:spLocks noGrp="1"/>
          </p:cNvSpPr>
          <p:nvPr>
            <p:ph type="sldNum" sz="quarter" idx="12"/>
          </p:nvPr>
        </p:nvSpPr>
        <p:spPr/>
        <p:txBody>
          <a:bodyPr/>
          <a:lstStyle/>
          <a:p>
            <a:fld id="{6EA60919-94AC-0640-A998-36A8A6236A7B}" type="slidenum">
              <a:rPr lang="en-US" smtClean="0"/>
              <a:t>‹#›</a:t>
            </a:fld>
            <a:endParaRPr lang="en-US"/>
          </a:p>
        </p:txBody>
      </p:sp>
    </p:spTree>
    <p:extLst>
      <p:ext uri="{BB962C8B-B14F-4D97-AF65-F5344CB8AC3E}">
        <p14:creationId xmlns:p14="http://schemas.microsoft.com/office/powerpoint/2010/main" val="345796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B7225-4670-77C8-5BDC-4F1B02595D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6DF321-F180-8FCB-0399-F602B119FF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9F7936-779C-E8F1-114A-4D830BF088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6D01EF-7467-0565-B774-C71314E630BC}"/>
              </a:ext>
            </a:extLst>
          </p:cNvPr>
          <p:cNvSpPr>
            <a:spLocks noGrp="1"/>
          </p:cNvSpPr>
          <p:nvPr>
            <p:ph type="dt" sz="half" idx="10"/>
          </p:nvPr>
        </p:nvSpPr>
        <p:spPr/>
        <p:txBody>
          <a:bodyPr/>
          <a:lstStyle/>
          <a:p>
            <a:fld id="{171F2357-0A3E-9740-B032-B3FE9EDB8F1C}" type="datetimeFigureOut">
              <a:rPr lang="en-US" smtClean="0"/>
              <a:t>8/2/22</a:t>
            </a:fld>
            <a:endParaRPr lang="en-US"/>
          </a:p>
        </p:txBody>
      </p:sp>
      <p:sp>
        <p:nvSpPr>
          <p:cNvPr id="6" name="Footer Placeholder 5">
            <a:extLst>
              <a:ext uri="{FF2B5EF4-FFF2-40B4-BE49-F238E27FC236}">
                <a16:creationId xmlns:a16="http://schemas.microsoft.com/office/drawing/2014/main" id="{E274A33A-59D8-3A3A-A3E6-1AB0483993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1D1841-2B44-BD2F-B8FC-6095A690B3B2}"/>
              </a:ext>
            </a:extLst>
          </p:cNvPr>
          <p:cNvSpPr>
            <a:spLocks noGrp="1"/>
          </p:cNvSpPr>
          <p:nvPr>
            <p:ph type="sldNum" sz="quarter" idx="12"/>
          </p:nvPr>
        </p:nvSpPr>
        <p:spPr/>
        <p:txBody>
          <a:bodyPr/>
          <a:lstStyle/>
          <a:p>
            <a:fld id="{6EA60919-94AC-0640-A998-36A8A6236A7B}" type="slidenum">
              <a:rPr lang="en-US" smtClean="0"/>
              <a:t>‹#›</a:t>
            </a:fld>
            <a:endParaRPr lang="en-US"/>
          </a:p>
        </p:txBody>
      </p:sp>
    </p:spTree>
    <p:extLst>
      <p:ext uri="{BB962C8B-B14F-4D97-AF65-F5344CB8AC3E}">
        <p14:creationId xmlns:p14="http://schemas.microsoft.com/office/powerpoint/2010/main" val="133820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013546-1FA0-761D-B892-140901CBFF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F9DEB5-78ED-3F41-1FF6-0658F236D2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84C601-AE51-BDBD-1ED2-B0531D9819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1F2357-0A3E-9740-B032-B3FE9EDB8F1C}" type="datetimeFigureOut">
              <a:rPr lang="en-US" smtClean="0"/>
              <a:t>8/2/22</a:t>
            </a:fld>
            <a:endParaRPr lang="en-US"/>
          </a:p>
        </p:txBody>
      </p:sp>
      <p:sp>
        <p:nvSpPr>
          <p:cNvPr id="5" name="Footer Placeholder 4">
            <a:extLst>
              <a:ext uri="{FF2B5EF4-FFF2-40B4-BE49-F238E27FC236}">
                <a16:creationId xmlns:a16="http://schemas.microsoft.com/office/drawing/2014/main" id="{098FD07A-AFC1-095E-5EB8-E90F8CDD4B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EC0489-8D91-37D6-6A48-341839D5DD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A60919-94AC-0640-A998-36A8A6236A7B}" type="slidenum">
              <a:rPr lang="en-US" smtClean="0"/>
              <a:t>‹#›</a:t>
            </a:fld>
            <a:endParaRPr lang="en-US"/>
          </a:p>
        </p:txBody>
      </p:sp>
    </p:spTree>
    <p:extLst>
      <p:ext uri="{BB962C8B-B14F-4D97-AF65-F5344CB8AC3E}">
        <p14:creationId xmlns:p14="http://schemas.microsoft.com/office/powerpoint/2010/main" val="871437624"/>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3FE48-E61C-9DDB-F9C2-FA78A8F1A09E}"/>
              </a:ext>
            </a:extLst>
          </p:cNvPr>
          <p:cNvSpPr>
            <a:spLocks noGrp="1"/>
          </p:cNvSpPr>
          <p:nvPr>
            <p:ph type="ctrTitle"/>
          </p:nvPr>
        </p:nvSpPr>
        <p:spPr/>
        <p:txBody>
          <a:bodyPr>
            <a:normAutofit/>
          </a:bodyPr>
          <a:lstStyle/>
          <a:p>
            <a:r>
              <a:rPr lang="en-US" sz="5400" dirty="0">
                <a:solidFill>
                  <a:schemeClr val="accent1"/>
                </a:solidFill>
              </a:rPr>
              <a:t>Accounting Analysis I - ACCY 501</a:t>
            </a:r>
          </a:p>
        </p:txBody>
      </p:sp>
      <p:sp>
        <p:nvSpPr>
          <p:cNvPr id="3" name="Subtitle 2">
            <a:extLst>
              <a:ext uri="{FF2B5EF4-FFF2-40B4-BE49-F238E27FC236}">
                <a16:creationId xmlns:a16="http://schemas.microsoft.com/office/drawing/2014/main" id="{331C7DC4-EBEB-4EE2-B9A0-FCD4A634DDD0}"/>
              </a:ext>
            </a:extLst>
          </p:cNvPr>
          <p:cNvSpPr>
            <a:spLocks noGrp="1"/>
          </p:cNvSpPr>
          <p:nvPr>
            <p:ph type="subTitle" idx="1"/>
          </p:nvPr>
        </p:nvSpPr>
        <p:spPr/>
        <p:txBody>
          <a:bodyPr>
            <a:normAutofit/>
          </a:bodyPr>
          <a:lstStyle/>
          <a:p>
            <a:r>
              <a:rPr lang="en-US" dirty="0"/>
              <a:t>Margaret Evans, Instructor</a:t>
            </a:r>
          </a:p>
          <a:p>
            <a:r>
              <a:rPr lang="en-US" dirty="0"/>
              <a:t>mem12@Illinois.edu</a:t>
            </a:r>
          </a:p>
        </p:txBody>
      </p:sp>
      <p:pic>
        <p:nvPicPr>
          <p:cNvPr id="9" name="Video 8">
            <a:hlinkClick r:id="" action="ppaction://media"/>
            <a:extLst>
              <a:ext uri="{FF2B5EF4-FFF2-40B4-BE49-F238E27FC236}">
                <a16:creationId xmlns:a16="http://schemas.microsoft.com/office/drawing/2014/main" id="{261E467D-79C5-4735-E187-8EB53748880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6000" cy="1714500"/>
          </a:xfrm>
          <a:prstGeom prst="rect">
            <a:avLst/>
          </a:prstGeom>
        </p:spPr>
      </p:pic>
    </p:spTree>
    <p:extLst>
      <p:ext uri="{BB962C8B-B14F-4D97-AF65-F5344CB8AC3E}">
        <p14:creationId xmlns:p14="http://schemas.microsoft.com/office/powerpoint/2010/main" val="852993669"/>
      </p:ext>
    </p:extLst>
  </p:cSld>
  <p:clrMapOvr>
    <a:masterClrMapping/>
  </p:clrMapOvr>
  <mc:AlternateContent xmlns:mc="http://schemas.openxmlformats.org/markup-compatibility/2006">
    <mc:Choice xmlns:p14="http://schemas.microsoft.com/office/powerpoint/2010/main" Requires="p14">
      <p:transition spd="slow" p14:dur="2000" advTm="27433"/>
    </mc:Choice>
    <mc:Fallback>
      <p:transition spd="slow" advTm="27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9CB9A-3B5E-B00D-2F5D-E2C056B9FDCA}"/>
              </a:ext>
            </a:extLst>
          </p:cNvPr>
          <p:cNvSpPr>
            <a:spLocks noGrp="1"/>
          </p:cNvSpPr>
          <p:nvPr>
            <p:ph type="title"/>
          </p:nvPr>
        </p:nvSpPr>
        <p:spPr/>
        <p:txBody>
          <a:bodyPr/>
          <a:lstStyle/>
          <a:p>
            <a:r>
              <a:rPr lang="en-US" dirty="0">
                <a:solidFill>
                  <a:schemeClr val="accent1"/>
                </a:solidFill>
              </a:rPr>
              <a:t>Course Description</a:t>
            </a:r>
          </a:p>
        </p:txBody>
      </p:sp>
      <p:sp>
        <p:nvSpPr>
          <p:cNvPr id="3" name="Content Placeholder 2">
            <a:extLst>
              <a:ext uri="{FF2B5EF4-FFF2-40B4-BE49-F238E27FC236}">
                <a16:creationId xmlns:a16="http://schemas.microsoft.com/office/drawing/2014/main" id="{20F6FFD2-65F1-7313-201F-7015BB3F152F}"/>
              </a:ext>
            </a:extLst>
          </p:cNvPr>
          <p:cNvSpPr>
            <a:spLocks noGrp="1"/>
          </p:cNvSpPr>
          <p:nvPr>
            <p:ph idx="1"/>
          </p:nvPr>
        </p:nvSpPr>
        <p:spPr/>
        <p:txBody>
          <a:bodyPr>
            <a:normAutofit/>
          </a:bodyPr>
          <a:lstStyle/>
          <a:p>
            <a:r>
              <a:rPr lang="en-US" dirty="0"/>
              <a:t>Understand Financial Statements: Balance Sheet, Income Statement, and Cash Flow Statement.</a:t>
            </a:r>
          </a:p>
          <a:p>
            <a:r>
              <a:rPr lang="en-US" dirty="0"/>
              <a:t>Measurement of cash, receivables, and allowances for bad debts.</a:t>
            </a:r>
          </a:p>
          <a:p>
            <a:r>
              <a:rPr lang="en-US" dirty="0"/>
              <a:t>Measure Cost of Goods Sold</a:t>
            </a:r>
          </a:p>
          <a:p>
            <a:r>
              <a:rPr lang="en-US" dirty="0"/>
              <a:t>Define, classify and explain the nature of long-lived productive assets</a:t>
            </a:r>
          </a:p>
          <a:p>
            <a:r>
              <a:rPr lang="en-US" dirty="0"/>
              <a:t>Define and classify investments</a:t>
            </a:r>
          </a:p>
          <a:p>
            <a:r>
              <a:rPr lang="en-US" dirty="0"/>
              <a:t>Classify cash flow statement items in the operating, investing, and financing activities.</a:t>
            </a:r>
          </a:p>
          <a:p>
            <a:endParaRPr lang="en-US" dirty="0"/>
          </a:p>
        </p:txBody>
      </p:sp>
      <p:pic>
        <p:nvPicPr>
          <p:cNvPr id="9" name="Video 8">
            <a:hlinkClick r:id="" action="ppaction://media"/>
            <a:extLst>
              <a:ext uri="{FF2B5EF4-FFF2-40B4-BE49-F238E27FC236}">
                <a16:creationId xmlns:a16="http://schemas.microsoft.com/office/drawing/2014/main" id="{7011A7AB-EC55-83BF-428D-1EB10A445E6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6000" cy="1714500"/>
          </a:xfrm>
          <a:prstGeom prst="rect">
            <a:avLst/>
          </a:prstGeom>
        </p:spPr>
      </p:pic>
    </p:spTree>
    <p:extLst>
      <p:ext uri="{BB962C8B-B14F-4D97-AF65-F5344CB8AC3E}">
        <p14:creationId xmlns:p14="http://schemas.microsoft.com/office/powerpoint/2010/main" val="3861389070"/>
      </p:ext>
    </p:extLst>
  </p:cSld>
  <p:clrMapOvr>
    <a:masterClrMapping/>
  </p:clrMapOvr>
  <mc:AlternateContent xmlns:mc="http://schemas.openxmlformats.org/markup-compatibility/2006">
    <mc:Choice xmlns:p14="http://schemas.microsoft.com/office/powerpoint/2010/main" Requires="p14">
      <p:transition spd="slow" p14:dur="2000" advTm="74333"/>
    </mc:Choice>
    <mc:Fallback>
      <p:transition spd="slow" advTm="74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6CBEB-05E7-FF6D-E968-383B9C480350}"/>
              </a:ext>
            </a:extLst>
          </p:cNvPr>
          <p:cNvSpPr>
            <a:spLocks noGrp="1"/>
          </p:cNvSpPr>
          <p:nvPr>
            <p:ph type="title"/>
          </p:nvPr>
        </p:nvSpPr>
        <p:spPr/>
        <p:txBody>
          <a:bodyPr/>
          <a:lstStyle/>
          <a:p>
            <a:r>
              <a:rPr lang="en-US" dirty="0">
                <a:solidFill>
                  <a:schemeClr val="accent1"/>
                </a:solidFill>
              </a:rPr>
              <a:t>Topics Covered</a:t>
            </a:r>
          </a:p>
        </p:txBody>
      </p:sp>
      <p:sp>
        <p:nvSpPr>
          <p:cNvPr id="3" name="Content Placeholder 2">
            <a:extLst>
              <a:ext uri="{FF2B5EF4-FFF2-40B4-BE49-F238E27FC236}">
                <a16:creationId xmlns:a16="http://schemas.microsoft.com/office/drawing/2014/main" id="{251C3C7A-E9AA-EE4B-39CB-D3527A80F55C}"/>
              </a:ext>
            </a:extLst>
          </p:cNvPr>
          <p:cNvSpPr>
            <a:spLocks noGrp="1"/>
          </p:cNvSpPr>
          <p:nvPr>
            <p:ph idx="1"/>
          </p:nvPr>
        </p:nvSpPr>
        <p:spPr/>
        <p:txBody>
          <a:bodyPr>
            <a:normAutofit lnSpcReduction="10000"/>
          </a:bodyPr>
          <a:lstStyle/>
          <a:p>
            <a:r>
              <a:rPr lang="en-US" dirty="0"/>
              <a:t>Brief review of the Accounting Process</a:t>
            </a:r>
          </a:p>
          <a:p>
            <a:r>
              <a:rPr lang="en-US" dirty="0"/>
              <a:t>Balance Sheet and Financial Disclosures</a:t>
            </a:r>
          </a:p>
          <a:p>
            <a:r>
              <a:rPr lang="en-US" dirty="0"/>
              <a:t>Income Statement</a:t>
            </a:r>
          </a:p>
          <a:p>
            <a:r>
              <a:rPr lang="en-US" dirty="0"/>
              <a:t>Statement of Cash Flows</a:t>
            </a:r>
          </a:p>
          <a:p>
            <a:r>
              <a:rPr lang="en-US" dirty="0"/>
              <a:t>Time Value of Money Concepts</a:t>
            </a:r>
          </a:p>
          <a:p>
            <a:r>
              <a:rPr lang="en-US" dirty="0"/>
              <a:t>Revenue Recognition</a:t>
            </a:r>
          </a:p>
          <a:p>
            <a:r>
              <a:rPr lang="en-US" dirty="0"/>
              <a:t>Cash and Receivables</a:t>
            </a:r>
          </a:p>
          <a:p>
            <a:r>
              <a:rPr lang="en-US" dirty="0"/>
              <a:t>Inventories, Property Plant and Equipment, Intangible Assets</a:t>
            </a:r>
          </a:p>
          <a:p>
            <a:r>
              <a:rPr lang="en-US" dirty="0"/>
              <a:t>Investments</a:t>
            </a:r>
          </a:p>
        </p:txBody>
      </p:sp>
      <p:pic>
        <p:nvPicPr>
          <p:cNvPr id="8" name="Video 7">
            <a:hlinkClick r:id="" action="ppaction://media"/>
            <a:extLst>
              <a:ext uri="{FF2B5EF4-FFF2-40B4-BE49-F238E27FC236}">
                <a16:creationId xmlns:a16="http://schemas.microsoft.com/office/drawing/2014/main" id="{701A33BE-F23B-E4DF-7B07-4619CED4A09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6000" cy="1714500"/>
          </a:xfrm>
          <a:prstGeom prst="rect">
            <a:avLst/>
          </a:prstGeom>
        </p:spPr>
      </p:pic>
    </p:spTree>
    <p:extLst>
      <p:ext uri="{BB962C8B-B14F-4D97-AF65-F5344CB8AC3E}">
        <p14:creationId xmlns:p14="http://schemas.microsoft.com/office/powerpoint/2010/main" val="2494470805"/>
      </p:ext>
    </p:extLst>
  </p:cSld>
  <p:clrMapOvr>
    <a:masterClrMapping/>
  </p:clrMapOvr>
  <mc:AlternateContent xmlns:mc="http://schemas.openxmlformats.org/markup-compatibility/2006">
    <mc:Choice xmlns:p14="http://schemas.microsoft.com/office/powerpoint/2010/main" Requires="p14">
      <p:transition spd="slow" p14:dur="2000" advTm="31768"/>
    </mc:Choice>
    <mc:Fallback>
      <p:transition spd="slow" advTm="31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EE891-D4EA-BEAE-00E5-B6D37803CC2B}"/>
              </a:ext>
            </a:extLst>
          </p:cNvPr>
          <p:cNvSpPr>
            <a:spLocks noGrp="1"/>
          </p:cNvSpPr>
          <p:nvPr>
            <p:ph type="title"/>
          </p:nvPr>
        </p:nvSpPr>
        <p:spPr/>
        <p:txBody>
          <a:bodyPr/>
          <a:lstStyle/>
          <a:p>
            <a:r>
              <a:rPr lang="en-US" dirty="0">
                <a:solidFill>
                  <a:schemeClr val="accent1"/>
                </a:solidFill>
              </a:rPr>
              <a:t>Elements of the Course</a:t>
            </a:r>
          </a:p>
        </p:txBody>
      </p:sp>
      <p:sp>
        <p:nvSpPr>
          <p:cNvPr id="3" name="Content Placeholder 2">
            <a:extLst>
              <a:ext uri="{FF2B5EF4-FFF2-40B4-BE49-F238E27FC236}">
                <a16:creationId xmlns:a16="http://schemas.microsoft.com/office/drawing/2014/main" id="{E5B8AC81-C882-027A-CEF0-DF87B5B982AF}"/>
              </a:ext>
            </a:extLst>
          </p:cNvPr>
          <p:cNvSpPr>
            <a:spLocks noGrp="1"/>
          </p:cNvSpPr>
          <p:nvPr>
            <p:ph idx="1"/>
          </p:nvPr>
        </p:nvSpPr>
        <p:spPr/>
        <p:txBody>
          <a:bodyPr/>
          <a:lstStyle/>
          <a:p>
            <a:r>
              <a:rPr lang="en-US" dirty="0"/>
              <a:t>Class – Tuesdays and Thursdays 3:30 – 4:50 pm.</a:t>
            </a:r>
          </a:p>
          <a:p>
            <a:r>
              <a:rPr lang="en-US" dirty="0"/>
              <a:t>Weekly homework assignments</a:t>
            </a:r>
          </a:p>
          <a:p>
            <a:r>
              <a:rPr lang="en-US" dirty="0"/>
              <a:t>Individual case assignments</a:t>
            </a:r>
          </a:p>
          <a:p>
            <a:r>
              <a:rPr lang="en-US" dirty="0"/>
              <a:t>Team case assignments</a:t>
            </a:r>
          </a:p>
          <a:p>
            <a:r>
              <a:rPr lang="en-US" dirty="0"/>
              <a:t>Midterm exam </a:t>
            </a:r>
          </a:p>
          <a:p>
            <a:r>
              <a:rPr lang="en-US" dirty="0"/>
              <a:t>Final exam</a:t>
            </a:r>
          </a:p>
        </p:txBody>
      </p:sp>
      <p:pic>
        <p:nvPicPr>
          <p:cNvPr id="7" name="Video 6">
            <a:hlinkClick r:id="" action="ppaction://media"/>
            <a:extLst>
              <a:ext uri="{FF2B5EF4-FFF2-40B4-BE49-F238E27FC236}">
                <a16:creationId xmlns:a16="http://schemas.microsoft.com/office/drawing/2014/main" id="{56461D5E-455E-DCB4-D9BE-13C4EFCA00A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6000" cy="1714500"/>
          </a:xfrm>
          <a:prstGeom prst="rect">
            <a:avLst/>
          </a:prstGeom>
        </p:spPr>
      </p:pic>
    </p:spTree>
    <p:extLst>
      <p:ext uri="{BB962C8B-B14F-4D97-AF65-F5344CB8AC3E}">
        <p14:creationId xmlns:p14="http://schemas.microsoft.com/office/powerpoint/2010/main" val="1324241654"/>
      </p:ext>
    </p:extLst>
  </p:cSld>
  <p:clrMapOvr>
    <a:masterClrMapping/>
  </p:clrMapOvr>
  <mc:AlternateContent xmlns:mc="http://schemas.openxmlformats.org/markup-compatibility/2006">
    <mc:Choice xmlns:p14="http://schemas.microsoft.com/office/powerpoint/2010/main" Requires="p14">
      <p:transition spd="slow" p14:dur="2000" advTm="46900"/>
    </mc:Choice>
    <mc:Fallback>
      <p:transition spd="slow" advTm="46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165</TotalTime>
  <Words>577</Words>
  <Application>Microsoft Macintosh PowerPoint</Application>
  <PresentationFormat>Widescreen</PresentationFormat>
  <Paragraphs>47</Paragraphs>
  <Slides>4</Slides>
  <Notes>4</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vt:i4>
      </vt:variant>
    </vt:vector>
  </HeadingPairs>
  <TitlesOfParts>
    <vt:vector size="8" baseType="lpstr">
      <vt:lpstr>Arial</vt:lpstr>
      <vt:lpstr>Calibri</vt:lpstr>
      <vt:lpstr>Calibri Light</vt:lpstr>
      <vt:lpstr>Office Theme</vt:lpstr>
      <vt:lpstr>Accounting Analysis I - ACCY 501</vt:lpstr>
      <vt:lpstr>Course Description</vt:lpstr>
      <vt:lpstr>Topics Covered</vt:lpstr>
      <vt:lpstr>Elements of the Course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Accounting 501</dc:title>
  <dc:creator>Margaret Evans</dc:creator>
  <cp:lastModifiedBy>Margaret Evans</cp:lastModifiedBy>
  <cp:revision>4</cp:revision>
  <dcterms:created xsi:type="dcterms:W3CDTF">2022-08-02T11:12:26Z</dcterms:created>
  <dcterms:modified xsi:type="dcterms:W3CDTF">2022-08-02T13:57:53Z</dcterms:modified>
</cp:coreProperties>
</file>