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257" r:id="rId3"/>
    <p:sldId id="265" r:id="rId4"/>
    <p:sldId id="264" r:id="rId5"/>
    <p:sldId id="259" r:id="rId6"/>
    <p:sldId id="269" r:id="rId7"/>
    <p:sldId id="260" r:id="rId8"/>
    <p:sldId id="262" r:id="rId9"/>
    <p:sldId id="261" r:id="rId10"/>
    <p:sldId id="266" r:id="rId11"/>
    <p:sldId id="267" r:id="rId12"/>
    <p:sldId id="270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A2533A-1635-49E6-9B43-80E16B909FBF}" v="1" dt="2022-05-11T19:35:15.0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>
        <p:scale>
          <a:sx n="70" d="100"/>
          <a:sy n="70" d="100"/>
        </p:scale>
        <p:origin x="388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gdalski, Tom" userId="6b6c9a2e-2765-4bb7-9c8a-67088dfbf6e9" providerId="ADAL" clId="{17A2533A-1635-49E6-9B43-80E16B909FBF}"/>
    <pc:docChg chg="undo custSel modSld">
      <pc:chgData name="Migdalski, Tom" userId="6b6c9a2e-2765-4bb7-9c8a-67088dfbf6e9" providerId="ADAL" clId="{17A2533A-1635-49E6-9B43-80E16B909FBF}" dt="2022-05-11T19:38:45.287" v="1439" actId="20577"/>
      <pc:docMkLst>
        <pc:docMk/>
      </pc:docMkLst>
      <pc:sldChg chg="modSp mod">
        <pc:chgData name="Migdalski, Tom" userId="6b6c9a2e-2765-4bb7-9c8a-67088dfbf6e9" providerId="ADAL" clId="{17A2533A-1635-49E6-9B43-80E16B909FBF}" dt="2022-05-11T18:30:10.653" v="1" actId="20577"/>
        <pc:sldMkLst>
          <pc:docMk/>
          <pc:sldMk cId="0" sldId="256"/>
        </pc:sldMkLst>
        <pc:spChg chg="mod">
          <ac:chgData name="Migdalski, Tom" userId="6b6c9a2e-2765-4bb7-9c8a-67088dfbf6e9" providerId="ADAL" clId="{17A2533A-1635-49E6-9B43-80E16B909FBF}" dt="2022-05-11T18:30:10.653" v="1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Migdalski, Tom" userId="6b6c9a2e-2765-4bb7-9c8a-67088dfbf6e9" providerId="ADAL" clId="{17A2533A-1635-49E6-9B43-80E16B909FBF}" dt="2022-05-11T19:28:03.197" v="1224" actId="20577"/>
        <pc:sldMkLst>
          <pc:docMk/>
          <pc:sldMk cId="0" sldId="257"/>
        </pc:sldMkLst>
        <pc:spChg chg="mod">
          <ac:chgData name="Migdalski, Tom" userId="6b6c9a2e-2765-4bb7-9c8a-67088dfbf6e9" providerId="ADAL" clId="{17A2533A-1635-49E6-9B43-80E16B909FBF}" dt="2022-05-11T18:51:06.226" v="696" actId="20577"/>
          <ac:spMkLst>
            <pc:docMk/>
            <pc:sldMk cId="0" sldId="257"/>
            <ac:spMk id="2" creationId="{00000000-0000-0000-0000-000000000000}"/>
          </ac:spMkLst>
        </pc:spChg>
        <pc:spChg chg="mod">
          <ac:chgData name="Migdalski, Tom" userId="6b6c9a2e-2765-4bb7-9c8a-67088dfbf6e9" providerId="ADAL" clId="{17A2533A-1635-49E6-9B43-80E16B909FBF}" dt="2022-05-11T19:28:03.197" v="1224" actId="20577"/>
          <ac:spMkLst>
            <pc:docMk/>
            <pc:sldMk cId="0" sldId="257"/>
            <ac:spMk id="3" creationId="{00000000-0000-0000-0000-000000000000}"/>
          </ac:spMkLst>
        </pc:spChg>
      </pc:sldChg>
      <pc:sldChg chg="modSp mod">
        <pc:chgData name="Migdalski, Tom" userId="6b6c9a2e-2765-4bb7-9c8a-67088dfbf6e9" providerId="ADAL" clId="{17A2533A-1635-49E6-9B43-80E16B909FBF}" dt="2022-05-11T18:56:27.662" v="857" actId="20577"/>
        <pc:sldMkLst>
          <pc:docMk/>
          <pc:sldMk cId="0" sldId="259"/>
        </pc:sldMkLst>
        <pc:spChg chg="mod">
          <ac:chgData name="Migdalski, Tom" userId="6b6c9a2e-2765-4bb7-9c8a-67088dfbf6e9" providerId="ADAL" clId="{17A2533A-1635-49E6-9B43-80E16B909FBF}" dt="2022-05-11T18:56:27.662" v="857" actId="20577"/>
          <ac:spMkLst>
            <pc:docMk/>
            <pc:sldMk cId="0" sldId="259"/>
            <ac:spMk id="3" creationId="{00000000-0000-0000-0000-000000000000}"/>
          </ac:spMkLst>
        </pc:spChg>
      </pc:sldChg>
      <pc:sldChg chg="modSp mod">
        <pc:chgData name="Migdalski, Tom" userId="6b6c9a2e-2765-4bb7-9c8a-67088dfbf6e9" providerId="ADAL" clId="{17A2533A-1635-49E6-9B43-80E16B909FBF}" dt="2022-05-11T18:57:36.485" v="869" actId="20577"/>
        <pc:sldMkLst>
          <pc:docMk/>
          <pc:sldMk cId="0" sldId="260"/>
        </pc:sldMkLst>
        <pc:spChg chg="mod">
          <ac:chgData name="Migdalski, Tom" userId="6b6c9a2e-2765-4bb7-9c8a-67088dfbf6e9" providerId="ADAL" clId="{17A2533A-1635-49E6-9B43-80E16B909FBF}" dt="2022-05-11T18:42:24.483" v="324" actId="20577"/>
          <ac:spMkLst>
            <pc:docMk/>
            <pc:sldMk cId="0" sldId="260"/>
            <ac:spMk id="2" creationId="{00000000-0000-0000-0000-000000000000}"/>
          </ac:spMkLst>
        </pc:spChg>
        <pc:spChg chg="mod">
          <ac:chgData name="Migdalski, Tom" userId="6b6c9a2e-2765-4bb7-9c8a-67088dfbf6e9" providerId="ADAL" clId="{17A2533A-1635-49E6-9B43-80E16B909FBF}" dt="2022-05-11T18:57:36.485" v="869" actId="20577"/>
          <ac:spMkLst>
            <pc:docMk/>
            <pc:sldMk cId="0" sldId="260"/>
            <ac:spMk id="3" creationId="{00000000-0000-0000-0000-000000000000}"/>
          </ac:spMkLst>
        </pc:spChg>
      </pc:sldChg>
      <pc:sldChg chg="modSp mod">
        <pc:chgData name="Migdalski, Tom" userId="6b6c9a2e-2765-4bb7-9c8a-67088dfbf6e9" providerId="ADAL" clId="{17A2533A-1635-49E6-9B43-80E16B909FBF}" dt="2022-05-11T19:02:25.041" v="1005" actId="20577"/>
        <pc:sldMkLst>
          <pc:docMk/>
          <pc:sldMk cId="0" sldId="261"/>
        </pc:sldMkLst>
        <pc:spChg chg="mod">
          <ac:chgData name="Migdalski, Tom" userId="6b6c9a2e-2765-4bb7-9c8a-67088dfbf6e9" providerId="ADAL" clId="{17A2533A-1635-49E6-9B43-80E16B909FBF}" dt="2022-05-11T18:45:35.002" v="472" actId="20577"/>
          <ac:spMkLst>
            <pc:docMk/>
            <pc:sldMk cId="0" sldId="261"/>
            <ac:spMk id="2" creationId="{00000000-0000-0000-0000-000000000000}"/>
          </ac:spMkLst>
        </pc:spChg>
        <pc:spChg chg="mod">
          <ac:chgData name="Migdalski, Tom" userId="6b6c9a2e-2765-4bb7-9c8a-67088dfbf6e9" providerId="ADAL" clId="{17A2533A-1635-49E6-9B43-80E16B909FBF}" dt="2022-05-11T19:02:25.041" v="1005" actId="20577"/>
          <ac:spMkLst>
            <pc:docMk/>
            <pc:sldMk cId="0" sldId="261"/>
            <ac:spMk id="3" creationId="{00000000-0000-0000-0000-000000000000}"/>
          </ac:spMkLst>
        </pc:spChg>
        <pc:picChg chg="mod">
          <ac:chgData name="Migdalski, Tom" userId="6b6c9a2e-2765-4bb7-9c8a-67088dfbf6e9" providerId="ADAL" clId="{17A2533A-1635-49E6-9B43-80E16B909FBF}" dt="2022-05-11T19:02:13.080" v="995" actId="1076"/>
          <ac:picMkLst>
            <pc:docMk/>
            <pc:sldMk cId="0" sldId="261"/>
            <ac:picMk id="6" creationId="{00000000-0000-0000-0000-000000000000}"/>
          </ac:picMkLst>
        </pc:picChg>
      </pc:sldChg>
      <pc:sldChg chg="modSp mod">
        <pc:chgData name="Migdalski, Tom" userId="6b6c9a2e-2765-4bb7-9c8a-67088dfbf6e9" providerId="ADAL" clId="{17A2533A-1635-49E6-9B43-80E16B909FBF}" dt="2022-05-11T19:00:35.236" v="897" actId="5793"/>
        <pc:sldMkLst>
          <pc:docMk/>
          <pc:sldMk cId="0" sldId="262"/>
        </pc:sldMkLst>
        <pc:spChg chg="mod">
          <ac:chgData name="Migdalski, Tom" userId="6b6c9a2e-2765-4bb7-9c8a-67088dfbf6e9" providerId="ADAL" clId="{17A2533A-1635-49E6-9B43-80E16B909FBF}" dt="2022-05-11T18:43:03.449" v="340" actId="20577"/>
          <ac:spMkLst>
            <pc:docMk/>
            <pc:sldMk cId="0" sldId="262"/>
            <ac:spMk id="2" creationId="{00000000-0000-0000-0000-000000000000}"/>
          </ac:spMkLst>
        </pc:spChg>
        <pc:spChg chg="mod">
          <ac:chgData name="Migdalski, Tom" userId="6b6c9a2e-2765-4bb7-9c8a-67088dfbf6e9" providerId="ADAL" clId="{17A2533A-1635-49E6-9B43-80E16B909FBF}" dt="2022-05-11T19:00:35.236" v="897" actId="5793"/>
          <ac:spMkLst>
            <pc:docMk/>
            <pc:sldMk cId="0" sldId="262"/>
            <ac:spMk id="3" creationId="{00000000-0000-0000-0000-000000000000}"/>
          </ac:spMkLst>
        </pc:spChg>
      </pc:sldChg>
      <pc:sldChg chg="modSp mod">
        <pc:chgData name="Migdalski, Tom" userId="6b6c9a2e-2765-4bb7-9c8a-67088dfbf6e9" providerId="ADAL" clId="{17A2533A-1635-49E6-9B43-80E16B909FBF}" dt="2022-05-11T19:35:52.578" v="1409" actId="20577"/>
        <pc:sldMkLst>
          <pc:docMk/>
          <pc:sldMk cId="0" sldId="264"/>
        </pc:sldMkLst>
        <pc:spChg chg="mod">
          <ac:chgData name="Migdalski, Tom" userId="6b6c9a2e-2765-4bb7-9c8a-67088dfbf6e9" providerId="ADAL" clId="{17A2533A-1635-49E6-9B43-80E16B909FBF}" dt="2022-05-11T19:35:52.578" v="1409" actId="20577"/>
          <ac:spMkLst>
            <pc:docMk/>
            <pc:sldMk cId="0" sldId="264"/>
            <ac:spMk id="3" creationId="{00000000-0000-0000-0000-000000000000}"/>
          </ac:spMkLst>
        </pc:spChg>
        <pc:picChg chg="mod">
          <ac:chgData name="Migdalski, Tom" userId="6b6c9a2e-2765-4bb7-9c8a-67088dfbf6e9" providerId="ADAL" clId="{17A2533A-1635-49E6-9B43-80E16B909FBF}" dt="2022-05-11T19:35:15.094" v="1402" actId="1076"/>
          <ac:picMkLst>
            <pc:docMk/>
            <pc:sldMk cId="0" sldId="264"/>
            <ac:picMk id="5124" creationId="{00000000-0000-0000-0000-000000000000}"/>
          </ac:picMkLst>
        </pc:picChg>
      </pc:sldChg>
      <pc:sldChg chg="modSp mod">
        <pc:chgData name="Migdalski, Tom" userId="6b6c9a2e-2765-4bb7-9c8a-67088dfbf6e9" providerId="ADAL" clId="{17A2533A-1635-49E6-9B43-80E16B909FBF}" dt="2022-05-11T19:32:17.738" v="1342" actId="27636"/>
        <pc:sldMkLst>
          <pc:docMk/>
          <pc:sldMk cId="0" sldId="265"/>
        </pc:sldMkLst>
        <pc:spChg chg="mod">
          <ac:chgData name="Migdalski, Tom" userId="6b6c9a2e-2765-4bb7-9c8a-67088dfbf6e9" providerId="ADAL" clId="{17A2533A-1635-49E6-9B43-80E16B909FBF}" dt="2022-05-11T19:32:17.738" v="1342" actId="27636"/>
          <ac:spMkLst>
            <pc:docMk/>
            <pc:sldMk cId="0" sldId="265"/>
            <ac:spMk id="3" creationId="{00000000-0000-0000-0000-000000000000}"/>
          </ac:spMkLst>
        </pc:spChg>
      </pc:sldChg>
      <pc:sldChg chg="modSp mod">
        <pc:chgData name="Migdalski, Tom" userId="6b6c9a2e-2765-4bb7-9c8a-67088dfbf6e9" providerId="ADAL" clId="{17A2533A-1635-49E6-9B43-80E16B909FBF}" dt="2022-05-11T19:37:55.910" v="1419" actId="20577"/>
        <pc:sldMkLst>
          <pc:docMk/>
          <pc:sldMk cId="0" sldId="266"/>
        </pc:sldMkLst>
        <pc:spChg chg="mod">
          <ac:chgData name="Migdalski, Tom" userId="6b6c9a2e-2765-4bb7-9c8a-67088dfbf6e9" providerId="ADAL" clId="{17A2533A-1635-49E6-9B43-80E16B909FBF}" dt="2022-05-11T18:45:22.625" v="457" actId="20577"/>
          <ac:spMkLst>
            <pc:docMk/>
            <pc:sldMk cId="0" sldId="266"/>
            <ac:spMk id="2" creationId="{00000000-0000-0000-0000-000000000000}"/>
          </ac:spMkLst>
        </pc:spChg>
        <pc:spChg chg="mod">
          <ac:chgData name="Migdalski, Tom" userId="6b6c9a2e-2765-4bb7-9c8a-67088dfbf6e9" providerId="ADAL" clId="{17A2533A-1635-49E6-9B43-80E16B909FBF}" dt="2022-05-11T19:37:55.910" v="1419" actId="20577"/>
          <ac:spMkLst>
            <pc:docMk/>
            <pc:sldMk cId="0" sldId="266"/>
            <ac:spMk id="3" creationId="{00000000-0000-0000-0000-000000000000}"/>
          </ac:spMkLst>
        </pc:spChg>
      </pc:sldChg>
      <pc:sldChg chg="modSp mod">
        <pc:chgData name="Migdalski, Tom" userId="6b6c9a2e-2765-4bb7-9c8a-67088dfbf6e9" providerId="ADAL" clId="{17A2533A-1635-49E6-9B43-80E16B909FBF}" dt="2022-05-11T19:38:45.287" v="1439" actId="20577"/>
        <pc:sldMkLst>
          <pc:docMk/>
          <pc:sldMk cId="0" sldId="267"/>
        </pc:sldMkLst>
        <pc:spChg chg="mod">
          <ac:chgData name="Migdalski, Tom" userId="6b6c9a2e-2765-4bb7-9c8a-67088dfbf6e9" providerId="ADAL" clId="{17A2533A-1635-49E6-9B43-80E16B909FBF}" dt="2022-05-11T19:38:29.208" v="1431" actId="20577"/>
          <ac:spMkLst>
            <pc:docMk/>
            <pc:sldMk cId="0" sldId="267"/>
            <ac:spMk id="2" creationId="{00000000-0000-0000-0000-000000000000}"/>
          </ac:spMkLst>
        </pc:spChg>
        <pc:spChg chg="mod">
          <ac:chgData name="Migdalski, Tom" userId="6b6c9a2e-2765-4bb7-9c8a-67088dfbf6e9" providerId="ADAL" clId="{17A2533A-1635-49E6-9B43-80E16B909FBF}" dt="2022-05-11T19:38:45.287" v="1439" actId="20577"/>
          <ac:spMkLst>
            <pc:docMk/>
            <pc:sldMk cId="0" sldId="267"/>
            <ac:spMk id="3" creationId="{00000000-0000-0000-0000-000000000000}"/>
          </ac:spMkLst>
        </pc:spChg>
      </pc:sldChg>
      <pc:sldChg chg="modSp mod">
        <pc:chgData name="Migdalski, Tom" userId="6b6c9a2e-2765-4bb7-9c8a-67088dfbf6e9" providerId="ADAL" clId="{17A2533A-1635-49E6-9B43-80E16B909FBF}" dt="2022-05-11T19:10:54.064" v="1118" actId="20577"/>
        <pc:sldMkLst>
          <pc:docMk/>
          <pc:sldMk cId="0" sldId="268"/>
        </pc:sldMkLst>
        <pc:spChg chg="mod">
          <ac:chgData name="Migdalski, Tom" userId="6b6c9a2e-2765-4bb7-9c8a-67088dfbf6e9" providerId="ADAL" clId="{17A2533A-1635-49E6-9B43-80E16B909FBF}" dt="2022-05-11T19:10:54.064" v="1118" actId="20577"/>
          <ac:spMkLst>
            <pc:docMk/>
            <pc:sldMk cId="0" sldId="268"/>
            <ac:spMk id="3" creationId="{00000000-0000-0000-0000-000000000000}"/>
          </ac:spMkLst>
        </pc:spChg>
      </pc:sldChg>
      <pc:sldChg chg="modSp mod">
        <pc:chgData name="Migdalski, Tom" userId="6b6c9a2e-2765-4bb7-9c8a-67088dfbf6e9" providerId="ADAL" clId="{17A2533A-1635-49E6-9B43-80E16B909FBF}" dt="2022-05-11T18:56:58.312" v="863" actId="27636"/>
        <pc:sldMkLst>
          <pc:docMk/>
          <pc:sldMk cId="0" sldId="269"/>
        </pc:sldMkLst>
        <pc:spChg chg="mod">
          <ac:chgData name="Migdalski, Tom" userId="6b6c9a2e-2765-4bb7-9c8a-67088dfbf6e9" providerId="ADAL" clId="{17A2533A-1635-49E6-9B43-80E16B909FBF}" dt="2022-05-11T18:56:58.312" v="863" actId="27636"/>
          <ac:spMkLst>
            <pc:docMk/>
            <pc:sldMk cId="0" sldId="269"/>
            <ac:spMk id="2" creationId="{00000000-0000-0000-0000-000000000000}"/>
          </ac:spMkLst>
        </pc:spChg>
      </pc:sldChg>
      <pc:sldChg chg="modSp mod">
        <pc:chgData name="Migdalski, Tom" userId="6b6c9a2e-2765-4bb7-9c8a-67088dfbf6e9" providerId="ADAL" clId="{17A2533A-1635-49E6-9B43-80E16B909FBF}" dt="2022-05-11T19:09:50.350" v="1113" actId="20577"/>
        <pc:sldMkLst>
          <pc:docMk/>
          <pc:sldMk cId="0" sldId="270"/>
        </pc:sldMkLst>
        <pc:spChg chg="mod">
          <ac:chgData name="Migdalski, Tom" userId="6b6c9a2e-2765-4bb7-9c8a-67088dfbf6e9" providerId="ADAL" clId="{17A2533A-1635-49E6-9B43-80E16B909FBF}" dt="2022-05-11T19:09:50.350" v="1113" actId="20577"/>
          <ac:spMkLst>
            <pc:docMk/>
            <pc:sldMk cId="0" sldId="270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4E5FE-743A-4595-8797-ED2A57CAF2F9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42DDD-A0BA-4CE2-84FD-D5EB6E5D2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86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42DDD-A0BA-4CE2-84FD-D5EB6E5D2B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73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B023-5282-494C-A612-4A64205100A3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5858-0FB3-40DF-A5FE-3219FEB5E7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B023-5282-494C-A612-4A64205100A3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5858-0FB3-40DF-A5FE-3219FEB5E7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B023-5282-494C-A612-4A64205100A3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5858-0FB3-40DF-A5FE-3219FEB5E7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B023-5282-494C-A612-4A64205100A3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5858-0FB3-40DF-A5FE-3219FEB5E7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B023-5282-494C-A612-4A64205100A3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5858-0FB3-40DF-A5FE-3219FEB5E7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B023-5282-494C-A612-4A64205100A3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5858-0FB3-40DF-A5FE-3219FEB5E7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B023-5282-494C-A612-4A64205100A3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5858-0FB3-40DF-A5FE-3219FEB5E7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B023-5282-494C-A612-4A64205100A3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805858-0FB3-40DF-A5FE-3219FEB5E7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B023-5282-494C-A612-4A64205100A3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5858-0FB3-40DF-A5FE-3219FEB5E7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B023-5282-494C-A612-4A64205100A3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B805858-0FB3-40DF-A5FE-3219FEB5E7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8D4B023-5282-494C-A612-4A64205100A3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5858-0FB3-40DF-A5FE-3219FEB5E7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8D4B023-5282-494C-A612-4A64205100A3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B805858-0FB3-40DF-A5FE-3219FEB5E7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20.jpeg"/><Relationship Id="rId4" Type="http://schemas.openxmlformats.org/officeDocument/2006/relationships/image" Target="../media/image17.jpeg"/><Relationship Id="rId9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404" y="2971800"/>
            <a:ext cx="8105336" cy="138684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Cambria" pitchFamily="18" charset="0"/>
              </a:rPr>
              <a:t>Welcome to the Yale Outdoor Education Center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267200"/>
            <a:ext cx="6858000" cy="401812"/>
          </a:xfrm>
        </p:spPr>
        <p:txBody>
          <a:bodyPr>
            <a:noAutofit/>
          </a:bodyPr>
          <a:lstStyle/>
          <a:p>
            <a:pPr algn="ctr"/>
            <a:r>
              <a:rPr lang="sv-SE" sz="2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297 Upper Pattagansett Rd, East Lyme, CT 06333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8" name="Picture 4" descr="http://1.bp.blogspot.com/-Cn-FQKJaA2o/U7ujIhPNC1I/AAAAAAAAACw/S9m0z9vZN0A/s1600/Screen+shot+2012-06-03+at+3.28.59+PM.png"/>
          <p:cNvPicPr>
            <a:picLocks noChangeAspect="1" noChangeArrowheads="1"/>
          </p:cNvPicPr>
          <p:nvPr/>
        </p:nvPicPr>
        <p:blipFill>
          <a:blip r:embed="rId2" cstate="print"/>
          <a:srcRect b="4319"/>
          <a:stretch>
            <a:fillRect/>
          </a:stretch>
        </p:blipFill>
        <p:spPr bwMode="auto">
          <a:xfrm>
            <a:off x="2001672" y="228600"/>
            <a:ext cx="48768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626"/>
          <a:stretch/>
        </p:blipFill>
        <p:spPr bwMode="auto">
          <a:xfrm>
            <a:off x="2852092" y="4693624"/>
            <a:ext cx="3175959" cy="202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765260" cy="102076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Basic Life Jacket Use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91440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Cambria" pitchFamily="18" charset="0"/>
              </a:rPr>
              <a:t>There are many ways to wear and fit a “life jacket” (personal flotation device/PFD), but only one way is correct….</a:t>
            </a:r>
          </a:p>
          <a:p>
            <a:r>
              <a:rPr lang="en-US" sz="2200" dirty="0">
                <a:latin typeface="Cambria" pitchFamily="18" charset="0"/>
              </a:rPr>
              <a:t>Can you spot the right one?</a:t>
            </a:r>
          </a:p>
        </p:txBody>
      </p:sp>
      <p:pic>
        <p:nvPicPr>
          <p:cNvPr id="1026" name="Picture 2" descr="C:\Users\Robby\Desktop\Downloads\IMG-20140808-001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47900"/>
            <a:ext cx="2692400" cy="2019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obby\Desktop\Downloads\IMG-20140808-001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09950"/>
            <a:ext cx="2667000" cy="2000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obby\Desktop\Downloads\IMG-20140808-0019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64272"/>
            <a:ext cx="2641600" cy="198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Robby\Desktop\Downloads\IMG-20140808-0018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740" y="4764272"/>
            <a:ext cx="2675860" cy="2006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740" y="2146005"/>
            <a:ext cx="2828260" cy="21211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Basic Life Jacket Use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257800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Cambria" pitchFamily="18" charset="0"/>
              </a:rPr>
              <a:t>This is the correct way:</a:t>
            </a:r>
          </a:p>
          <a:p>
            <a:endParaRPr lang="en-US" dirty="0">
              <a:latin typeface="Cambria" pitchFamily="18" charset="0"/>
            </a:endParaRPr>
          </a:p>
          <a:p>
            <a:endParaRPr lang="en-US" dirty="0">
              <a:latin typeface="Cambria" pitchFamily="18" charset="0"/>
            </a:endParaRPr>
          </a:p>
          <a:p>
            <a:endParaRPr lang="en-US" dirty="0">
              <a:latin typeface="Cambria" pitchFamily="18" charset="0"/>
            </a:endParaRPr>
          </a:p>
          <a:p>
            <a:endParaRPr lang="en-US" dirty="0">
              <a:latin typeface="Cambria" pitchFamily="18" charset="0"/>
            </a:endParaRPr>
          </a:p>
          <a:p>
            <a:endParaRPr lang="en-US" dirty="0">
              <a:latin typeface="Cambria" pitchFamily="18" charset="0"/>
            </a:endParaRPr>
          </a:p>
          <a:p>
            <a:r>
              <a:rPr lang="en-US" dirty="0">
                <a:latin typeface="Cambria" pitchFamily="18" charset="0"/>
              </a:rPr>
              <a:t>Strap under </a:t>
            </a:r>
            <a:r>
              <a:rPr lang="en-US">
                <a:latin typeface="Cambria" pitchFamily="18" charset="0"/>
              </a:rPr>
              <a:t>arms and around </a:t>
            </a:r>
            <a:r>
              <a:rPr lang="en-US" dirty="0">
                <a:latin typeface="Cambria" pitchFamily="18" charset="0"/>
              </a:rPr>
              <a:t>back</a:t>
            </a:r>
          </a:p>
          <a:p>
            <a:r>
              <a:rPr lang="en-US" dirty="0">
                <a:latin typeface="Cambria" pitchFamily="18" charset="0"/>
              </a:rPr>
              <a:t>Buckle on the outside</a:t>
            </a:r>
          </a:p>
          <a:p>
            <a:r>
              <a:rPr lang="en-US" dirty="0">
                <a:latin typeface="Cambria" pitchFamily="18" charset="0"/>
              </a:rPr>
              <a:t>Snugly secured and appropriately sized</a:t>
            </a:r>
          </a:p>
          <a:p>
            <a:r>
              <a:rPr lang="en-US" dirty="0">
                <a:latin typeface="Cambria" pitchFamily="18" charset="0"/>
              </a:rPr>
              <a:t>Keep it on your body— it can’t help if it’s off!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3810000" cy="285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farmhousereborn.com/wp-content/uploads/2014/01/poisoni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429000"/>
            <a:ext cx="3614382" cy="2456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Outdoor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Precautions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562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Anyone can burn! Use sunscreen</a:t>
            </a:r>
          </a:p>
          <a:p>
            <a:pPr lvl="1"/>
            <a:r>
              <a:rPr lang="en-US" dirty="0"/>
              <a:t>Apply </a:t>
            </a:r>
            <a:r>
              <a:rPr lang="en-US" i="1" dirty="0"/>
              <a:t>20 minutes </a:t>
            </a:r>
            <a:r>
              <a:rPr lang="en-US" dirty="0"/>
              <a:t>before swimming or sun exposure </a:t>
            </a:r>
          </a:p>
          <a:p>
            <a:r>
              <a:rPr lang="en-US" dirty="0"/>
              <a:t>If you walk in tall grass or wooded area/hiking trail:</a:t>
            </a:r>
          </a:p>
          <a:p>
            <a:pPr lvl="1"/>
            <a:r>
              <a:rPr lang="en-US" dirty="0"/>
              <a:t>Wear long pants tucked into socks</a:t>
            </a:r>
          </a:p>
          <a:p>
            <a:pPr lvl="1"/>
            <a:r>
              <a:rPr lang="en-US" dirty="0"/>
              <a:t>Apply tick and mosquito repellent (insects can carry diseases)</a:t>
            </a:r>
          </a:p>
          <a:p>
            <a:pPr lvl="1"/>
            <a:r>
              <a:rPr lang="en-US" dirty="0"/>
              <a:t>Check for ticks at the end of the day</a:t>
            </a:r>
          </a:p>
          <a:p>
            <a:pPr lvl="1"/>
            <a:r>
              <a:rPr lang="en-US" dirty="0"/>
              <a:t>Avoid poison ivy, which has groups of three, pointed, shiny leaves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/>
              <a:t>	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For more information on ticks and tick diseases:</a:t>
            </a:r>
          </a:p>
          <a:p>
            <a:r>
              <a:rPr lang="en-US" dirty="0"/>
              <a:t>cdc.gov/ticks/avoid/on_people.html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57200"/>
            <a:ext cx="7467600" cy="137160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n-US" sz="3600" dirty="0">
                <a:latin typeface="Cambria" pitchFamily="18" charset="0"/>
              </a:rPr>
              <a:t>Thank you for visiting. We hope you enjoy your outdoor adventure!</a:t>
            </a:r>
          </a:p>
          <a:p>
            <a:pPr algn="ctr">
              <a:buNone/>
            </a:pPr>
            <a:r>
              <a:rPr lang="en-US" sz="3600" i="1" dirty="0">
                <a:latin typeface="Cambria" pitchFamily="18" charset="0"/>
              </a:rPr>
              <a:t>For more YOEC policies and information, please see our website:</a:t>
            </a:r>
          </a:p>
          <a:p>
            <a:pPr algn="ctr">
              <a:buNone/>
            </a:pPr>
            <a:r>
              <a:rPr lang="en-US" sz="3600" dirty="0">
                <a:latin typeface="Cambria" pitchFamily="18" charset="0"/>
              </a:rPr>
              <a:t>sportsandrecreation.yale.edu/outdoor-education-center-0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lum contrast="-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6322986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ggie\Downloads\24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14981"/>
          <a:stretch>
            <a:fillRect/>
          </a:stretch>
        </p:blipFill>
        <p:spPr bwMode="auto">
          <a:xfrm>
            <a:off x="5486400" y="4557215"/>
            <a:ext cx="345948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Background Information: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>
                <a:latin typeface="Cambria" pitchFamily="18" charset="0"/>
              </a:rPr>
              <a:t>Founded by Edward C. Migdalski in 1968</a:t>
            </a:r>
          </a:p>
          <a:p>
            <a:r>
              <a:rPr lang="en-US" dirty="0">
                <a:latin typeface="Cambria" pitchFamily="18" charset="0"/>
              </a:rPr>
              <a:t>Enjoyable for couples, families, and groups</a:t>
            </a:r>
          </a:p>
          <a:p>
            <a:r>
              <a:rPr lang="en-US" dirty="0">
                <a:latin typeface="Cambria" pitchFamily="18" charset="0"/>
              </a:rPr>
              <a:t>Quiet wooded space and lake, relaxing or active retreat from workdays and school </a:t>
            </a:r>
          </a:p>
          <a:p>
            <a:r>
              <a:rPr lang="en-US" dirty="0">
                <a:latin typeface="Cambria" pitchFamily="18" charset="0"/>
              </a:rPr>
              <a:t>Great introduction to nature and the outdoors</a:t>
            </a:r>
          </a:p>
          <a:p>
            <a:r>
              <a:rPr lang="en-US" dirty="0">
                <a:latin typeface="Cambria" pitchFamily="18" charset="0"/>
              </a:rPr>
              <a:t>All experience and comfort levels welcome</a:t>
            </a:r>
          </a:p>
          <a:p>
            <a:r>
              <a:rPr lang="en-US" dirty="0">
                <a:latin typeface="Cambria" pitchFamily="18" charset="0"/>
              </a:rPr>
              <a:t>Waterfront activities onsite</a:t>
            </a:r>
          </a:p>
          <a:p>
            <a:r>
              <a:rPr lang="en-US" dirty="0">
                <a:latin typeface="Cambria" pitchFamily="18" charset="0"/>
              </a:rPr>
              <a:t>Groups must reserve in advance</a:t>
            </a:r>
          </a:p>
          <a:p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encrypted-tbn0.gstatic.com/images?q=tbn:ANd9GcQTnv0VbiHnmAJUk_9Ia4S3vrajXe7SaUubP2Rie_Cwk0mVha0e"/>
          <p:cNvPicPr>
            <a:picLocks noChangeAspect="1" noChangeArrowheads="1"/>
          </p:cNvPicPr>
          <p:nvPr/>
        </p:nvPicPr>
        <p:blipFill>
          <a:blip r:embed="rId2" cstate="print"/>
          <a:srcRect t="9249"/>
          <a:stretch>
            <a:fillRect/>
          </a:stretch>
        </p:blipFill>
        <p:spPr bwMode="auto">
          <a:xfrm>
            <a:off x="5943600" y="3124200"/>
            <a:ext cx="2762250" cy="1495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09-039_YAMoec_081_750x415_0_0_645.jpg"/>
          <p:cNvPicPr>
            <a:picLocks noChangeAspect="1"/>
          </p:cNvPicPr>
          <p:nvPr/>
        </p:nvPicPr>
        <p:blipFill>
          <a:blip r:embed="rId3" cstate="print"/>
          <a:srcRect r="32326"/>
          <a:stretch>
            <a:fillRect/>
          </a:stretch>
        </p:blipFill>
        <p:spPr>
          <a:xfrm>
            <a:off x="5410200" y="228600"/>
            <a:ext cx="3354081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Offerings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05400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Cambria" pitchFamily="18" charset="0"/>
              </a:rPr>
              <a:t>Swimming, sand beach</a:t>
            </a:r>
          </a:p>
          <a:p>
            <a:r>
              <a:rPr lang="en-US" dirty="0">
                <a:latin typeface="Cambria" pitchFamily="18" charset="0"/>
              </a:rPr>
              <a:t>Boating: canoes, kayaks, paddleboards, &amp; rowboats</a:t>
            </a:r>
          </a:p>
          <a:p>
            <a:r>
              <a:rPr lang="en-US" dirty="0">
                <a:latin typeface="Cambria" pitchFamily="18" charset="0"/>
              </a:rPr>
              <a:t>Remote hiking trail (see staff for map and info.)</a:t>
            </a:r>
          </a:p>
          <a:p>
            <a:r>
              <a:rPr lang="en-US" dirty="0">
                <a:latin typeface="Cambria" pitchFamily="18" charset="0"/>
              </a:rPr>
              <a:t>Walking path</a:t>
            </a:r>
          </a:p>
          <a:p>
            <a:r>
              <a:rPr lang="en-US" dirty="0">
                <a:latin typeface="Cambria" pitchFamily="18" charset="0"/>
              </a:rPr>
              <a:t>Picnic and grilling areas</a:t>
            </a:r>
          </a:p>
          <a:p>
            <a:r>
              <a:rPr lang="en-US" dirty="0">
                <a:latin typeface="Cambria" pitchFamily="18" charset="0"/>
              </a:rPr>
              <a:t>Pavilion, dining hall, cabins, &amp; campsites for rent</a:t>
            </a:r>
          </a:p>
          <a:p>
            <a:r>
              <a:rPr lang="en-US" dirty="0">
                <a:latin typeface="Cambria" pitchFamily="18" charset="0"/>
              </a:rPr>
              <a:t>Games </a:t>
            </a:r>
          </a:p>
          <a:p>
            <a:pPr lvl="1"/>
            <a:r>
              <a:rPr lang="en-US" dirty="0">
                <a:latin typeface="Cambria" pitchFamily="18" charset="0"/>
              </a:rPr>
              <a:t>Basketball, outdoor volleyball, tetherball, cornhole</a:t>
            </a:r>
          </a:p>
          <a:p>
            <a:r>
              <a:rPr lang="en-US" dirty="0">
                <a:latin typeface="Cambria" pitchFamily="18" charset="0"/>
              </a:rPr>
              <a:t>Fishing</a:t>
            </a:r>
          </a:p>
          <a:p>
            <a:pPr lvl="1"/>
            <a:r>
              <a:rPr lang="en-US" dirty="0">
                <a:latin typeface="Cambria" pitchFamily="18" charset="0"/>
              </a:rPr>
              <a:t>Catch-&amp;-release preferred. Need CT license, tackle, &amp; bait</a:t>
            </a:r>
          </a:p>
          <a:p>
            <a:pPr lvl="1"/>
            <a:endParaRPr lang="en-US" dirty="0">
              <a:latin typeface="Cambria" pitchFamily="18" charset="0"/>
            </a:endParaRPr>
          </a:p>
          <a:p>
            <a:pPr lvl="1"/>
            <a:endParaRPr lang="en-US" dirty="0">
              <a:latin typeface="Cambria" pitchFamily="18" charset="0"/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Guidelines</a:t>
            </a:r>
          </a:p>
        </p:txBody>
      </p:sp>
      <p:pic>
        <p:nvPicPr>
          <p:cNvPr id="5124" name="Picture 4" descr="http://www.buzzle.com/images/animal-kingdom/turtles/painted-turtle-bab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2" t="26629" r="5761" b="13354"/>
          <a:stretch/>
        </p:blipFill>
        <p:spPr bwMode="auto">
          <a:xfrm>
            <a:off x="6074391" y="5638800"/>
            <a:ext cx="2859206" cy="15149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797" y="1371600"/>
            <a:ext cx="86868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ambria" pitchFamily="18" charset="0"/>
              </a:rPr>
              <a:t>Hours: 9:30 a.m.- 6:30 p.m.  (Closed Mondays)</a:t>
            </a:r>
          </a:p>
          <a:p>
            <a:pPr lvl="1"/>
            <a:r>
              <a:rPr lang="en-US" dirty="0">
                <a:latin typeface="Cambria" pitchFamily="18" charset="0"/>
              </a:rPr>
              <a:t>The front gate is closed before and after hours</a:t>
            </a:r>
          </a:p>
          <a:p>
            <a:r>
              <a:rPr lang="en-US" dirty="0">
                <a:latin typeface="Cambria" pitchFamily="18" charset="0"/>
              </a:rPr>
              <a:t>All day-only visitors </a:t>
            </a:r>
            <a:r>
              <a:rPr lang="en-US" b="1" dirty="0">
                <a:latin typeface="Cambria" pitchFamily="18" charset="0"/>
              </a:rPr>
              <a:t>must</a:t>
            </a:r>
            <a:r>
              <a:rPr lang="en-US" dirty="0">
                <a:latin typeface="Cambria" pitchFamily="18" charset="0"/>
              </a:rPr>
              <a:t> depart by 6:30 p.m.</a:t>
            </a:r>
          </a:p>
          <a:p>
            <a:r>
              <a:rPr lang="en-US" dirty="0">
                <a:latin typeface="Cambria" pitchFamily="18" charset="0"/>
              </a:rPr>
              <a:t>Please park behind the pavilion</a:t>
            </a:r>
          </a:p>
          <a:p>
            <a:r>
              <a:rPr lang="en-US" dirty="0">
                <a:latin typeface="Cambria" pitchFamily="18" charset="0"/>
              </a:rPr>
              <a:t>Check in with staff required</a:t>
            </a:r>
          </a:p>
          <a:p>
            <a:r>
              <a:rPr lang="en-US" dirty="0">
                <a:latin typeface="Cambria" pitchFamily="18" charset="0"/>
              </a:rPr>
              <a:t>For your safety, stay out of the woods </a:t>
            </a:r>
          </a:p>
          <a:p>
            <a:r>
              <a:rPr lang="en-US" dirty="0">
                <a:latin typeface="Cambria" pitchFamily="18" charset="0"/>
              </a:rPr>
              <a:t>Speed limit: 8 mph. No motorcycles</a:t>
            </a:r>
          </a:p>
          <a:p>
            <a:r>
              <a:rPr lang="en-US" dirty="0">
                <a:latin typeface="Cambria" pitchFamily="18" charset="0"/>
              </a:rPr>
              <a:t>No pets or drones allowed</a:t>
            </a:r>
          </a:p>
          <a:p>
            <a:r>
              <a:rPr lang="en-US" dirty="0">
                <a:latin typeface="Cambria" pitchFamily="18" charset="0"/>
              </a:rPr>
              <a:t>Please be respectful to staff and other guests</a:t>
            </a:r>
          </a:p>
          <a:p>
            <a:r>
              <a:rPr lang="en-US" dirty="0">
                <a:latin typeface="Cambria" pitchFamily="18" charset="0"/>
              </a:rPr>
              <a:t>We love our local wildlife, and so will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dirty="0">
                <a:latin typeface="Cambria" pitchFamily="18" charset="0"/>
              </a:rPr>
              <a:t>you</a:t>
            </a:r>
          </a:p>
          <a:p>
            <a:pPr lvl="1"/>
            <a:r>
              <a:rPr lang="en-US" dirty="0">
                <a:latin typeface="Cambria" pitchFamily="18" charset="0"/>
              </a:rPr>
              <a:t>Please do not harass or try to catch them! 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Waterfront—Swim Area</a:t>
            </a:r>
          </a:p>
        </p:txBody>
      </p:sp>
      <p:pic>
        <p:nvPicPr>
          <p:cNvPr id="6146" name="Picture 2" descr="http://news.yale.edu/sites/default/files/imagecache/video_photo_main/9_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717" b="11851"/>
          <a:stretch/>
        </p:blipFill>
        <p:spPr bwMode="auto">
          <a:xfrm>
            <a:off x="1791269" y="4657490"/>
            <a:ext cx="5334000" cy="2200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686800" cy="4525963"/>
          </a:xfrm>
        </p:spPr>
        <p:txBody>
          <a:bodyPr/>
          <a:lstStyle/>
          <a:p>
            <a:r>
              <a:rPr lang="en-US" dirty="0">
                <a:latin typeface="Cambria" pitchFamily="18" charset="0"/>
              </a:rPr>
              <a:t>Open from 10a.m.-12p.m., 1p.m.-5p.m. (5:30p.m. weekends)</a:t>
            </a:r>
          </a:p>
          <a:p>
            <a:r>
              <a:rPr lang="en-US" dirty="0">
                <a:latin typeface="Cambria" pitchFamily="18" charset="0"/>
              </a:rPr>
              <a:t>Swimming/boating only when lifeguards on duty</a:t>
            </a:r>
          </a:p>
          <a:p>
            <a:r>
              <a:rPr lang="en-US" dirty="0">
                <a:latin typeface="Cambria" pitchFamily="18" charset="0"/>
              </a:rPr>
              <a:t>H-Shaped Floating Swim Dock</a:t>
            </a:r>
          </a:p>
          <a:p>
            <a:pPr lvl="1"/>
            <a:r>
              <a:rPr lang="en-US" dirty="0">
                <a:latin typeface="Cambria" pitchFamily="18" charset="0"/>
              </a:rPr>
              <a:t>Shallow end for non-swimmers, all ages</a:t>
            </a:r>
          </a:p>
          <a:p>
            <a:pPr lvl="1"/>
            <a:r>
              <a:rPr lang="en-US" dirty="0">
                <a:latin typeface="Cambria" pitchFamily="18" charset="0"/>
              </a:rPr>
              <a:t>Deep end for experienced swimmers only</a:t>
            </a:r>
          </a:p>
          <a:p>
            <a:r>
              <a:rPr lang="en-US" dirty="0">
                <a:latin typeface="Cambria" pitchFamily="18" charset="0"/>
              </a:rPr>
              <a:t>Children and weak swimmers must pass swim test to use deep end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sportsandrecreation.yale.edu/sites/default/files/imagecache/image_gallery/image_galleries/IMG_06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5333" r="6667" b="36000"/>
          <a:stretch>
            <a:fillRect/>
          </a:stretch>
        </p:blipFill>
        <p:spPr bwMode="auto">
          <a:xfrm>
            <a:off x="2362200" y="4962408"/>
            <a:ext cx="3886200" cy="1884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3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Basic Swim Area Safety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4525963"/>
          </a:xfrm>
        </p:spPr>
        <p:txBody>
          <a:bodyPr/>
          <a:lstStyle/>
          <a:p>
            <a:r>
              <a:rPr lang="en-US" dirty="0">
                <a:latin typeface="Cambria" pitchFamily="18" charset="0"/>
              </a:rPr>
              <a:t>Stay within float lines</a:t>
            </a:r>
          </a:p>
          <a:p>
            <a:r>
              <a:rPr lang="en-US" dirty="0">
                <a:latin typeface="Cambria" pitchFamily="18" charset="0"/>
              </a:rPr>
              <a:t>No pushing, running, or horseplay</a:t>
            </a:r>
          </a:p>
          <a:p>
            <a:r>
              <a:rPr lang="en-US" dirty="0">
                <a:latin typeface="Cambria" pitchFamily="18" charset="0"/>
              </a:rPr>
              <a:t>Keep food, drinks, chairs, and any non-swimming objects off dock</a:t>
            </a:r>
            <a:endParaRPr lang="en-US" dirty="0"/>
          </a:p>
          <a:p>
            <a:r>
              <a:rPr lang="en-US" dirty="0">
                <a:latin typeface="Cambria" pitchFamily="18" charset="0"/>
              </a:rPr>
              <a:t>No swimming under docks</a:t>
            </a:r>
          </a:p>
          <a:p>
            <a:r>
              <a:rPr lang="en-US" dirty="0">
                <a:latin typeface="Cambria" pitchFamily="18" charset="0"/>
              </a:rPr>
              <a:t>Always supervise your children </a:t>
            </a:r>
          </a:p>
          <a:p>
            <a:r>
              <a:rPr lang="en-US" dirty="0">
                <a:latin typeface="Cambria" pitchFamily="18" charset="0"/>
              </a:rPr>
              <a:t>Do not throw rocks, pebbles, or sand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ttp://sportsandrecreation.yale.edu/sites/default/files/imagecache/image_gallery/image_galleries/IMG_0687.JPG"/>
          <p:cNvPicPr>
            <a:picLocks noChangeAspect="1" noChangeArrowheads="1"/>
          </p:cNvPicPr>
          <p:nvPr/>
        </p:nvPicPr>
        <p:blipFill>
          <a:blip r:embed="rId2" cstate="print"/>
          <a:srcRect l="7605" t="44000" b="13333"/>
          <a:stretch>
            <a:fillRect/>
          </a:stretch>
        </p:blipFill>
        <p:spPr bwMode="auto">
          <a:xfrm>
            <a:off x="6049398" y="685800"/>
            <a:ext cx="3094602" cy="1713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11_16.jpg"/>
          <p:cNvPicPr>
            <a:picLocks noChangeAspect="1"/>
          </p:cNvPicPr>
          <p:nvPr/>
        </p:nvPicPr>
        <p:blipFill>
          <a:blip r:embed="rId3" cstate="print"/>
          <a:srcRect l="47788" t="40063" r="17380" b="19937"/>
          <a:stretch>
            <a:fillRect/>
          </a:stretch>
        </p:blipFill>
        <p:spPr>
          <a:xfrm>
            <a:off x="147350" y="609600"/>
            <a:ext cx="259842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34000" t="10889" r="14000" b="30444"/>
          <a:stretch>
            <a:fillRect/>
          </a:stretch>
        </p:blipFill>
        <p:spPr bwMode="auto">
          <a:xfrm>
            <a:off x="6096000" y="4267200"/>
            <a:ext cx="2819400" cy="2385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Boating Information</a:t>
            </a:r>
          </a:p>
        </p:txBody>
      </p:sp>
      <p:pic>
        <p:nvPicPr>
          <p:cNvPr id="2050" name="Picture 2" descr="C:\Users\Robby\Desktop\Downloads\IMG-20140808-002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26" y="4470512"/>
            <a:ext cx="2895600" cy="2171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399"/>
            <a:ext cx="7391400" cy="3242441"/>
          </a:xfrm>
        </p:spPr>
        <p:txBody>
          <a:bodyPr numCol="2">
            <a:noAutofit/>
          </a:bodyPr>
          <a:lstStyle/>
          <a:p>
            <a:r>
              <a:rPr lang="en-US" sz="2000" dirty="0">
                <a:latin typeface="Cambria" pitchFamily="18" charset="0"/>
              </a:rPr>
              <a:t>Canoes</a:t>
            </a:r>
          </a:p>
          <a:p>
            <a:pPr lvl="1"/>
            <a:r>
              <a:rPr lang="en-US" sz="1600" dirty="0">
                <a:latin typeface="Cambria" pitchFamily="18" charset="0"/>
              </a:rPr>
              <a:t>2-3 passengers</a:t>
            </a:r>
          </a:p>
          <a:p>
            <a:pPr lvl="1"/>
            <a:r>
              <a:rPr lang="en-US" sz="1600" dirty="0">
                <a:latin typeface="Cambria" pitchFamily="18" charset="0"/>
              </a:rPr>
              <a:t>Medium difficulty</a:t>
            </a:r>
          </a:p>
          <a:p>
            <a:pPr lvl="1"/>
            <a:r>
              <a:rPr lang="en-US" sz="1600" dirty="0">
                <a:latin typeface="Cambria" pitchFamily="18" charset="0"/>
              </a:rPr>
              <a:t>Low stability </a:t>
            </a:r>
          </a:p>
          <a:p>
            <a:r>
              <a:rPr lang="en-US" sz="2000" dirty="0">
                <a:latin typeface="Cambria" pitchFamily="18" charset="0"/>
              </a:rPr>
              <a:t>Rowboats</a:t>
            </a:r>
          </a:p>
          <a:p>
            <a:pPr lvl="1"/>
            <a:r>
              <a:rPr lang="en-US" sz="1600" dirty="0">
                <a:latin typeface="Cambria" pitchFamily="18" charset="0"/>
              </a:rPr>
              <a:t>1-4 passengers, size dependent</a:t>
            </a:r>
          </a:p>
          <a:p>
            <a:pPr lvl="1"/>
            <a:r>
              <a:rPr lang="en-US" sz="1600" dirty="0">
                <a:latin typeface="Cambria" pitchFamily="18" charset="0"/>
              </a:rPr>
              <a:t>May bring children/infants</a:t>
            </a:r>
          </a:p>
          <a:p>
            <a:pPr lvl="1"/>
            <a:r>
              <a:rPr lang="en-US" sz="1600" dirty="0">
                <a:latin typeface="Cambria" pitchFamily="18" charset="0"/>
              </a:rPr>
              <a:t>Non-swimmers allowed</a:t>
            </a:r>
          </a:p>
          <a:p>
            <a:pPr lvl="1"/>
            <a:r>
              <a:rPr lang="en-US" sz="1600" dirty="0">
                <a:latin typeface="Cambria" pitchFamily="18" charset="0"/>
              </a:rPr>
              <a:t>High stability</a:t>
            </a:r>
          </a:p>
          <a:p>
            <a:pPr lvl="1"/>
            <a:r>
              <a:rPr lang="en-US" sz="1600" dirty="0">
                <a:latin typeface="Cambria" pitchFamily="18" charset="0"/>
              </a:rPr>
              <a:t>High difficulty, especially in wind</a:t>
            </a:r>
          </a:p>
          <a:p>
            <a:r>
              <a:rPr lang="en-US" sz="2000" dirty="0">
                <a:latin typeface="Cambria" pitchFamily="18" charset="0"/>
              </a:rPr>
              <a:t>Kayaks</a:t>
            </a:r>
          </a:p>
          <a:p>
            <a:pPr lvl="1"/>
            <a:r>
              <a:rPr lang="en-US" sz="1600" dirty="0">
                <a:latin typeface="Cambria" pitchFamily="18" charset="0"/>
              </a:rPr>
              <a:t>1 and 2 passenger</a:t>
            </a:r>
          </a:p>
          <a:p>
            <a:pPr lvl="1"/>
            <a:r>
              <a:rPr lang="en-US" sz="1600" dirty="0">
                <a:latin typeface="Cambria" pitchFamily="18" charset="0"/>
              </a:rPr>
              <a:t>Medium stability</a:t>
            </a:r>
          </a:p>
          <a:p>
            <a:pPr lvl="1"/>
            <a:r>
              <a:rPr lang="en-US" sz="1600" dirty="0">
                <a:latin typeface="Cambria" pitchFamily="18" charset="0"/>
              </a:rPr>
              <a:t>Low difficulty</a:t>
            </a:r>
          </a:p>
          <a:p>
            <a:pPr lvl="1"/>
            <a:endParaRPr lang="en-US" sz="1600" dirty="0">
              <a:latin typeface="Cambria" pitchFamily="18" charset="0"/>
            </a:endParaRPr>
          </a:p>
          <a:p>
            <a:pPr lvl="1"/>
            <a:endParaRPr lang="en-US" sz="1600" dirty="0">
              <a:latin typeface="Cambria" pitchFamily="18" charset="0"/>
            </a:endParaRPr>
          </a:p>
          <a:p>
            <a:r>
              <a:rPr lang="en-US" sz="2000" dirty="0">
                <a:latin typeface="Cambria" pitchFamily="18" charset="0"/>
              </a:rPr>
              <a:t>Standup Paddleboards</a:t>
            </a:r>
          </a:p>
          <a:p>
            <a:pPr lvl="1"/>
            <a:r>
              <a:rPr lang="en-US" sz="1600" dirty="0">
                <a:latin typeface="Cambria" pitchFamily="18" charset="0"/>
              </a:rPr>
              <a:t>1 passenger</a:t>
            </a:r>
          </a:p>
          <a:p>
            <a:pPr lvl="1"/>
            <a:r>
              <a:rPr lang="en-US" sz="1600" dirty="0">
                <a:latin typeface="Cambria" pitchFamily="18" charset="0"/>
              </a:rPr>
              <a:t>Low stability</a:t>
            </a:r>
          </a:p>
          <a:p>
            <a:pPr lvl="1"/>
            <a:r>
              <a:rPr lang="en-US" sz="1600" dirty="0">
                <a:latin typeface="Cambria" pitchFamily="18" charset="0"/>
              </a:rPr>
              <a:t>Medium difficulty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Basic Boating Safety</a:t>
            </a:r>
          </a:p>
        </p:txBody>
      </p:sp>
      <p:pic>
        <p:nvPicPr>
          <p:cNvPr id="4" name="Picture 2" descr="C:\Users\Maggie\Downloads\09-039_YAMoec_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572000"/>
            <a:ext cx="3429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4525963"/>
          </a:xfrm>
        </p:spPr>
        <p:txBody>
          <a:bodyPr/>
          <a:lstStyle/>
          <a:p>
            <a:r>
              <a:rPr lang="en-US" sz="2400" dirty="0">
                <a:latin typeface="Cambria" pitchFamily="18" charset="0"/>
              </a:rPr>
              <a:t>Wait for a staff member to assist you </a:t>
            </a:r>
          </a:p>
          <a:p>
            <a:pPr lvl="1"/>
            <a:r>
              <a:rPr lang="en-US" sz="2000" dirty="0">
                <a:latin typeface="Cambria" pitchFamily="18" charset="0"/>
              </a:rPr>
              <a:t>Need proper and correct equipment (paddles, oars, lifejackets)</a:t>
            </a:r>
          </a:p>
          <a:p>
            <a:pPr lvl="1"/>
            <a:r>
              <a:rPr lang="en-US" sz="2000" dirty="0">
                <a:latin typeface="Cambria" pitchFamily="18" charset="0"/>
              </a:rPr>
              <a:t>Paddlecraft can tip when entering or exiting</a:t>
            </a:r>
          </a:p>
          <a:p>
            <a:r>
              <a:rPr lang="en-US" sz="2400" dirty="0">
                <a:latin typeface="Cambria" pitchFamily="18" charset="0"/>
              </a:rPr>
              <a:t>Please stay in your boat! </a:t>
            </a:r>
          </a:p>
          <a:p>
            <a:pPr lvl="1"/>
            <a:r>
              <a:rPr lang="en-US" sz="2000" dirty="0">
                <a:latin typeface="Cambria" pitchFamily="18" charset="0"/>
              </a:rPr>
              <a:t>Depart paddlecraft only at beach or boat dock</a:t>
            </a:r>
          </a:p>
          <a:p>
            <a:r>
              <a:rPr lang="en-US" sz="2400" dirty="0">
                <a:latin typeface="Cambria" pitchFamily="18" charset="0"/>
              </a:rPr>
              <a:t>Do not switch seats with other passengers—flipping hazard!</a:t>
            </a:r>
          </a:p>
          <a:p>
            <a:r>
              <a:rPr lang="en-US" sz="2400" dirty="0">
                <a:latin typeface="Cambria" pitchFamily="18" charset="0"/>
              </a:rPr>
              <a:t>Always stay within sight of beach and staff</a:t>
            </a:r>
          </a:p>
          <a:p>
            <a:r>
              <a:rPr lang="en-US" sz="2400" dirty="0">
                <a:latin typeface="Cambria" pitchFamily="18" charset="0"/>
              </a:rPr>
              <a:t>Return to shore immediately if lightening or thunder</a:t>
            </a:r>
          </a:p>
          <a:p>
            <a:r>
              <a:rPr lang="en-US" sz="2400" dirty="0">
                <a:latin typeface="Cambria" pitchFamily="18" charset="0"/>
              </a:rPr>
              <a:t>Read signs and speak to staff for more guidance 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Basic Life Jacket Safety</a:t>
            </a:r>
          </a:p>
        </p:txBody>
      </p:sp>
      <p:pic>
        <p:nvPicPr>
          <p:cNvPr id="5" name="Content Placeholder 3" descr="13_14.jpg"/>
          <p:cNvPicPr>
            <a:picLocks noChangeAspect="1"/>
          </p:cNvPicPr>
          <p:nvPr/>
        </p:nvPicPr>
        <p:blipFill>
          <a:blip r:embed="rId2" cstate="print"/>
          <a:srcRect r="47796"/>
          <a:stretch>
            <a:fillRect/>
          </a:stretch>
        </p:blipFill>
        <p:spPr>
          <a:xfrm>
            <a:off x="6400800" y="1295400"/>
            <a:ext cx="2438400" cy="2624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74676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mbria" pitchFamily="18" charset="0"/>
              </a:rPr>
              <a:t>Could save your life!</a:t>
            </a:r>
          </a:p>
          <a:p>
            <a:r>
              <a:rPr lang="en-US" dirty="0">
                <a:latin typeface="Cambria" pitchFamily="18" charset="0"/>
              </a:rPr>
              <a:t>Always wear when on boats/paddlecraft</a:t>
            </a:r>
          </a:p>
          <a:p>
            <a:r>
              <a:rPr lang="en-US" dirty="0">
                <a:latin typeface="Cambria" pitchFamily="18" charset="0"/>
              </a:rPr>
              <a:t>Must be securely fastened</a:t>
            </a:r>
          </a:p>
          <a:p>
            <a:r>
              <a:rPr lang="en-US" dirty="0">
                <a:latin typeface="Cambria" pitchFamily="18" charset="0"/>
              </a:rPr>
              <a:t>Must wear proper size</a:t>
            </a:r>
          </a:p>
          <a:p>
            <a:pPr lvl="1"/>
            <a:r>
              <a:rPr lang="en-US" dirty="0">
                <a:latin typeface="Cambria" pitchFamily="18" charset="0"/>
              </a:rPr>
              <a:t>Small – Children: less than 50lbs (23Kg)</a:t>
            </a:r>
          </a:p>
          <a:p>
            <a:pPr lvl="1"/>
            <a:r>
              <a:rPr lang="en-US" dirty="0">
                <a:latin typeface="Cambria" pitchFamily="18" charset="0"/>
              </a:rPr>
              <a:t>Medium – Children: 50-90lbs (23-41Kg)</a:t>
            </a:r>
          </a:p>
          <a:p>
            <a:pPr lvl="1"/>
            <a:r>
              <a:rPr lang="en-US" dirty="0">
                <a:latin typeface="Cambria" pitchFamily="18" charset="0"/>
              </a:rPr>
              <a:t>Large – Adults: over 90lbs  (41Kg)</a:t>
            </a:r>
          </a:p>
          <a:p>
            <a:pPr lvl="1"/>
            <a:r>
              <a:rPr lang="en-US" dirty="0">
                <a:latin typeface="Cambria" pitchFamily="18" charset="0"/>
              </a:rPr>
              <a:t>Extra Large – Adults: over 90lbs (41Kg)</a:t>
            </a:r>
          </a:p>
          <a:p>
            <a:pPr lvl="1"/>
            <a:r>
              <a:rPr lang="en-US" dirty="0">
                <a:latin typeface="Cambria" pitchFamily="18" charset="0"/>
              </a:rPr>
              <a:t>We provide the personal floatation devices</a:t>
            </a:r>
          </a:p>
          <a:p>
            <a:pPr marL="448056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 descr="0004331104270_500X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5164138"/>
            <a:ext cx="1619250" cy="161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chnic">
  <a:themeElements>
    <a:clrScheme name="Custom 4">
      <a:dk1>
        <a:sysClr val="windowText" lastClr="000000"/>
      </a:dk1>
      <a:lt1>
        <a:sysClr val="window" lastClr="FFFFFF"/>
      </a:lt1>
      <a:dk2>
        <a:srgbClr val="2E5F1F"/>
      </a:dk2>
      <a:lt2>
        <a:srgbClr val="DBF5F9"/>
      </a:lt2>
      <a:accent1>
        <a:srgbClr val="0B9B74"/>
      </a:accent1>
      <a:accent2>
        <a:srgbClr val="54A838"/>
      </a:accent2>
      <a:accent3>
        <a:srgbClr val="DBE6B6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2946</TotalTime>
  <Words>741</Words>
  <Application>Microsoft Office PowerPoint</Application>
  <PresentationFormat>On-screen Show (4:3)</PresentationFormat>
  <Paragraphs>124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</vt:lpstr>
      <vt:lpstr>Franklin Gothic Book</vt:lpstr>
      <vt:lpstr>Wingdings 2</vt:lpstr>
      <vt:lpstr>Technic</vt:lpstr>
      <vt:lpstr>Welcome to the Yale Outdoor Education Center</vt:lpstr>
      <vt:lpstr>Background Information:</vt:lpstr>
      <vt:lpstr>Offerings</vt:lpstr>
      <vt:lpstr>Guidelines</vt:lpstr>
      <vt:lpstr>Waterfront—Swim Area</vt:lpstr>
      <vt:lpstr>Basic Swim Area Safety Rules</vt:lpstr>
      <vt:lpstr>Boating Information</vt:lpstr>
      <vt:lpstr>Basic Boating Safety</vt:lpstr>
      <vt:lpstr>Basic Life Jacket Safety</vt:lpstr>
      <vt:lpstr>Basic Life Jacket Use</vt:lpstr>
      <vt:lpstr>Basic Life Jacket Use</vt:lpstr>
      <vt:lpstr>Outdoor Precautions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Yale Outdoor Education Center</dc:title>
  <dc:creator>Maggie</dc:creator>
  <cp:lastModifiedBy>Migdalski, Tom</cp:lastModifiedBy>
  <cp:revision>173</cp:revision>
  <dcterms:created xsi:type="dcterms:W3CDTF">2014-08-06T19:56:28Z</dcterms:created>
  <dcterms:modified xsi:type="dcterms:W3CDTF">2022-05-11T19:38:53Z</dcterms:modified>
</cp:coreProperties>
</file>