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99"/>
    <p:restoredTop sz="94679"/>
  </p:normalViewPr>
  <p:slideViewPr>
    <p:cSldViewPr snapToGrid="0" snapToObjects="1">
      <p:cViewPr varScale="1">
        <p:scale>
          <a:sx n="110" d="100"/>
          <a:sy n="110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5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8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9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0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404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9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9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333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5w7AGWOqk4&amp;feature=youtu.be" TargetMode="External"/><Relationship Id="rId2" Type="http://schemas.openxmlformats.org/officeDocument/2006/relationships/hyperlink" Target="https://www.youtube.com/watch?v=c3qL4fel7pc&amp;feature=youtu.b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00945-C6A8-AF48-AA98-0F52B0231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4590661"/>
            <a:ext cx="10210862" cy="1065690"/>
          </a:xfrm>
        </p:spPr>
        <p:txBody>
          <a:bodyPr>
            <a:normAutofit/>
          </a:bodyPr>
          <a:lstStyle/>
          <a:p>
            <a:r>
              <a:rPr lang="en-US" sz="4100"/>
              <a:t>Flight Line Assimilation Program Orientation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64240-82BC-784F-B2AC-4CFB9D7F0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4" y="5666792"/>
            <a:ext cx="10180696" cy="542592"/>
          </a:xfrm>
        </p:spPr>
        <p:txBody>
          <a:bodyPr>
            <a:normAutofit/>
          </a:bodyPr>
          <a:lstStyle/>
          <a:p>
            <a:r>
              <a:rPr lang="en-US" dirty="0"/>
              <a:t>Summer B</a:t>
            </a:r>
          </a:p>
        </p:txBody>
      </p:sp>
      <p:pic>
        <p:nvPicPr>
          <p:cNvPr id="5" name="Picture 4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298128F2-E6FF-40B7-9668-322ED8385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4" t="29924" r="284" b="7683"/>
          <a:stretch/>
        </p:blipFill>
        <p:spPr>
          <a:xfrm>
            <a:off x="1069847" y="484632"/>
            <a:ext cx="10637520" cy="44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1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585C-8EFB-934A-BBA4-74477784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80E3A-93D0-DA46-82CA-2728A41B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998765"/>
          </a:xfrm>
        </p:spPr>
        <p:txBody>
          <a:bodyPr>
            <a:normAutofit/>
          </a:bodyPr>
          <a:lstStyle/>
          <a:p>
            <a:r>
              <a:rPr lang="en-US" dirty="0"/>
              <a:t>Scheduling Software used for flight schedules </a:t>
            </a:r>
          </a:p>
          <a:p>
            <a:r>
              <a:rPr lang="en-US" dirty="0"/>
              <a:t>Activities will be posted by instructors on the schedule</a:t>
            </a:r>
          </a:p>
          <a:p>
            <a:pPr lvl="1"/>
            <a:r>
              <a:rPr lang="en-US" dirty="0"/>
              <a:t>Will show you where to show up and when</a:t>
            </a:r>
          </a:p>
          <a:p>
            <a:r>
              <a:rPr lang="en-US" dirty="0"/>
              <a:t>Will show you what you need to prepare, and what to study</a:t>
            </a:r>
          </a:p>
          <a:p>
            <a:r>
              <a:rPr lang="en-US" dirty="0"/>
              <a:t>Must check every night after 1700 for the next days schedule</a:t>
            </a:r>
          </a:p>
          <a:p>
            <a:r>
              <a:rPr lang="en-US" dirty="0"/>
              <a:t>A FLAP mentor will now walk you through ETA and how to 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58237-9F8D-4AD7-A971-771ED786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4709466"/>
            <a:ext cx="73152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6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window, sitting, front&#10;&#10;Description automatically generated">
            <a:extLst>
              <a:ext uri="{FF2B5EF4-FFF2-40B4-BE49-F238E27FC236}">
                <a16:creationId xmlns:a16="http://schemas.microsoft.com/office/drawing/2014/main" id="{F16D5C5E-44BB-40B3-BF9B-EDA51551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CC6EE-4B49-1F48-B4BB-03A76638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/>
              <a:t>What’s Needed to Fly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EFBD-3901-5F4A-A657-C076BC55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 numCol="2">
            <a:normAutofit lnSpcReduction="10000"/>
          </a:bodyPr>
          <a:lstStyle/>
          <a:p>
            <a:pPr lvl="1"/>
            <a:r>
              <a:rPr lang="en-US" sz="2000" b="1" dirty="0"/>
              <a:t>Ramp Badge</a:t>
            </a:r>
          </a:p>
          <a:p>
            <a:pPr lvl="1"/>
            <a:r>
              <a:rPr lang="en-US" sz="2000" b="1" dirty="0"/>
              <a:t>Government Issued ID</a:t>
            </a:r>
          </a:p>
          <a:p>
            <a:pPr lvl="1"/>
            <a:r>
              <a:rPr lang="en-US" sz="2000" b="1" dirty="0"/>
              <a:t>Pilot Cert.-New Student pilots will start this process after the first PA</a:t>
            </a:r>
          </a:p>
          <a:p>
            <a:pPr lvl="1"/>
            <a:r>
              <a:rPr lang="en-US" sz="2000" b="1" dirty="0"/>
              <a:t>Medical-At least a 2</a:t>
            </a:r>
            <a:r>
              <a:rPr lang="en-US" sz="2000" b="1" baseline="30000" dirty="0"/>
              <a:t>nd</a:t>
            </a:r>
            <a:r>
              <a:rPr lang="en-US" sz="2000" b="1" dirty="0"/>
              <a:t> class</a:t>
            </a:r>
          </a:p>
          <a:p>
            <a:pPr lvl="1"/>
            <a:r>
              <a:rPr lang="en-US" sz="2000" b="1" dirty="0"/>
              <a:t>Logbook-</a:t>
            </a:r>
          </a:p>
          <a:p>
            <a:pPr lvl="1"/>
            <a:r>
              <a:rPr lang="en-US" sz="2000" b="1" dirty="0"/>
              <a:t>FOM-Current  digital version</a:t>
            </a:r>
          </a:p>
          <a:p>
            <a:pPr lvl="1"/>
            <a:r>
              <a:rPr lang="en-US" sz="2000" b="1" dirty="0"/>
              <a:t>SOPM-Current digital version</a:t>
            </a:r>
          </a:p>
          <a:p>
            <a:pPr lvl="1"/>
            <a:r>
              <a:rPr lang="en-US" sz="2000" b="1" dirty="0"/>
              <a:t>Checklist*</a:t>
            </a:r>
          </a:p>
          <a:p>
            <a:pPr lvl="1"/>
            <a:r>
              <a:rPr lang="en-US" sz="2000" b="1" dirty="0"/>
              <a:t>IFG*</a:t>
            </a:r>
          </a:p>
          <a:p>
            <a:pPr lvl="1"/>
            <a:r>
              <a:rPr lang="en-US" sz="2000" b="1" dirty="0"/>
              <a:t>PIM-Paper or digital. “owners Manual” for C172S</a:t>
            </a:r>
          </a:p>
          <a:p>
            <a:pPr lvl="1"/>
            <a:r>
              <a:rPr lang="en-US" sz="2000" b="1" dirty="0"/>
              <a:t>Sectional*</a:t>
            </a:r>
          </a:p>
          <a:p>
            <a:pPr lvl="1"/>
            <a:r>
              <a:rPr lang="en-US" sz="2000" b="1" dirty="0"/>
              <a:t>Sunglasses</a:t>
            </a:r>
          </a:p>
          <a:p>
            <a:pPr lvl="1"/>
            <a:r>
              <a:rPr lang="en-US" sz="2000" b="1" dirty="0"/>
              <a:t>Headset </a:t>
            </a:r>
          </a:p>
          <a:p>
            <a:pPr lvl="1"/>
            <a:r>
              <a:rPr lang="en-US" sz="2000" b="1" dirty="0"/>
              <a:t>Water</a:t>
            </a:r>
          </a:p>
          <a:p>
            <a:pPr lvl="1"/>
            <a:r>
              <a:rPr lang="en-US" sz="2000" b="1" dirty="0"/>
              <a:t>Kneeboard**</a:t>
            </a:r>
          </a:p>
          <a:p>
            <a:pPr lvl="1"/>
            <a:r>
              <a:rPr lang="en-US" sz="2000" b="1" dirty="0"/>
              <a:t>Flashlight**</a:t>
            </a:r>
          </a:p>
          <a:p>
            <a:pPr lvl="1"/>
            <a:r>
              <a:rPr lang="en-US" sz="2000" b="1" dirty="0" err="1"/>
              <a:t>Foogles</a:t>
            </a:r>
            <a:r>
              <a:rPr lang="en-US" sz="2000" b="1" dirty="0"/>
              <a:t>/Hood**</a:t>
            </a:r>
          </a:p>
          <a:p>
            <a:pPr lvl="1"/>
            <a:r>
              <a:rPr lang="en-US" sz="2000" b="1" dirty="0"/>
              <a:t>iPad</a:t>
            </a:r>
          </a:p>
          <a:p>
            <a:pPr lvl="1"/>
            <a:r>
              <a:rPr lang="en-US" sz="2000" b="1" dirty="0"/>
              <a:t>* can be digital using </a:t>
            </a:r>
            <a:r>
              <a:rPr lang="en-US" sz="2000" b="1" dirty="0" err="1"/>
              <a:t>ForeFlight</a:t>
            </a:r>
            <a:r>
              <a:rPr lang="en-US" sz="2000" b="1" dirty="0"/>
              <a:t>. During private pilot solos, MUST have paper version to fly</a:t>
            </a:r>
          </a:p>
          <a:p>
            <a:pPr lvl="1"/>
            <a:r>
              <a:rPr lang="en-US" sz="2000" b="1" dirty="0"/>
              <a:t>** optional. Only required for some flights</a:t>
            </a:r>
          </a:p>
          <a:p>
            <a:endParaRPr lang="en-US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016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FA43-699B-3B47-9C51-86E73C51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ERAU Flight Documents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D5A60-59BD-4757-A7E8-6C12BF308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62" t="29088" r="42276" b="36489"/>
          <a:stretch/>
        </p:blipFill>
        <p:spPr>
          <a:xfrm>
            <a:off x="2116456" y="75325"/>
            <a:ext cx="216789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ECE6BA-301F-4044-A7E6-F77565329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4" t="29088" r="60993" b="36489"/>
          <a:stretch/>
        </p:blipFill>
        <p:spPr>
          <a:xfrm>
            <a:off x="9984318" y="75325"/>
            <a:ext cx="216789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FF317-8CA7-412A-8200-F818AF4D8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7" t="35666" r="61187" b="29834"/>
          <a:stretch/>
        </p:blipFill>
        <p:spPr>
          <a:xfrm>
            <a:off x="2351830" y="4243197"/>
            <a:ext cx="2366010" cy="2366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1A148-4C3F-4B49-A4F4-716DEE0DF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19" t="35666" r="22187" b="29834"/>
          <a:stretch/>
        </p:blipFill>
        <p:spPr>
          <a:xfrm>
            <a:off x="9489251" y="2361325"/>
            <a:ext cx="2449830" cy="23660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E25C-FF30-7E46-B6AD-AED3B1DF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student is required to be familiar with these documents </a:t>
            </a:r>
          </a:p>
          <a:p>
            <a:r>
              <a:rPr lang="en-US" dirty="0"/>
              <a:t>Flight Operations Manual (FOM)</a:t>
            </a:r>
          </a:p>
          <a:p>
            <a:pPr lvl="1"/>
            <a:r>
              <a:rPr lang="en-US" dirty="0"/>
              <a:t>Rules for IP’s and students to follow </a:t>
            </a:r>
          </a:p>
          <a:p>
            <a:r>
              <a:rPr lang="en-US" dirty="0"/>
              <a:t>Standard Operating Procedures and Maneuvers (SOPM)</a:t>
            </a:r>
          </a:p>
          <a:p>
            <a:pPr lvl="1"/>
            <a:r>
              <a:rPr lang="en-US" dirty="0"/>
              <a:t>How ERAU does maneuvers in the C172S</a:t>
            </a:r>
          </a:p>
          <a:p>
            <a:pPr lvl="1"/>
            <a:r>
              <a:rPr lang="en-US" dirty="0"/>
              <a:t>Allows for any instructor to fly with any Student</a:t>
            </a:r>
          </a:p>
          <a:p>
            <a:r>
              <a:rPr lang="en-US" dirty="0"/>
              <a:t>C172 Checklist</a:t>
            </a:r>
          </a:p>
          <a:p>
            <a:pPr lvl="1"/>
            <a:r>
              <a:rPr lang="en-US" dirty="0"/>
              <a:t>Only approved checklist used at ERAU</a:t>
            </a:r>
          </a:p>
          <a:p>
            <a:pPr lvl="1"/>
            <a:r>
              <a:rPr lang="en-US" dirty="0"/>
              <a:t>ERAU Uses a do/verify checklist. Flows must be memorized by each student’s pre-solo flight </a:t>
            </a:r>
          </a:p>
        </p:txBody>
      </p:sp>
    </p:spTree>
    <p:extLst>
      <p:ext uri="{BB962C8B-B14F-4D97-AF65-F5344CB8AC3E}">
        <p14:creationId xmlns:p14="http://schemas.microsoft.com/office/powerpoint/2010/main" val="9494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FD2E-6C98-2144-A300-1D565210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 err="1"/>
              <a:t>ForeFlight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1DD25-87DE-AD45-9430-634712BA1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>
            <a:normAutofit/>
          </a:bodyPr>
          <a:lstStyle/>
          <a:p>
            <a:r>
              <a:rPr lang="en-US" dirty="0"/>
              <a:t>ERAU is transitioning to Electronic Flight Bags (EFB) for training </a:t>
            </a:r>
          </a:p>
          <a:p>
            <a:r>
              <a:rPr lang="en-US" dirty="0"/>
              <a:t>iPad’s with </a:t>
            </a:r>
            <a:r>
              <a:rPr lang="en-US" dirty="0" err="1"/>
              <a:t>ForeFlight</a:t>
            </a:r>
            <a:r>
              <a:rPr lang="en-US" dirty="0"/>
              <a:t> are the only approved EFB at ERAU</a:t>
            </a:r>
          </a:p>
          <a:p>
            <a:r>
              <a:rPr lang="en-US" dirty="0"/>
              <a:t>While using </a:t>
            </a:r>
            <a:r>
              <a:rPr lang="en-US" dirty="0" err="1"/>
              <a:t>ForeFlight</a:t>
            </a:r>
            <a:r>
              <a:rPr lang="en-US" dirty="0"/>
              <a:t>, all GPS data must be turned off</a:t>
            </a:r>
          </a:p>
          <a:p>
            <a:r>
              <a:rPr lang="en-US" dirty="0"/>
              <a:t>Students will receive a discount by following the link in the FOM </a:t>
            </a:r>
          </a:p>
          <a:p>
            <a:pPr lvl="1"/>
            <a:r>
              <a:rPr lang="en-US" dirty="0"/>
              <a:t>FOM 11.8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C6F11-DDD3-4509-ADED-16D8C0ED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20" y="997201"/>
            <a:ext cx="3617432" cy="2346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8E2FBA-5E77-4AC3-9941-6A1C414FE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714" y="3504142"/>
            <a:ext cx="2360244" cy="25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9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602D-03EB-774E-A92E-2A363EFC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0"/>
            <a:ext cx="2947482" cy="4601183"/>
          </a:xfrm>
        </p:spPr>
        <p:txBody>
          <a:bodyPr/>
          <a:lstStyle/>
          <a:p>
            <a:r>
              <a:rPr lang="en-US" dirty="0"/>
              <a:t>FOM-Scheduling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3104-C57A-9745-BB05-5EE8DF395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All students and Instructors are required to check ETA after 1700 each night </a:t>
            </a:r>
          </a:p>
          <a:p>
            <a:r>
              <a:rPr lang="en-US" dirty="0"/>
              <a:t>Time Limits </a:t>
            </a:r>
          </a:p>
          <a:p>
            <a:pPr lvl="1"/>
            <a:r>
              <a:rPr lang="en-US" dirty="0"/>
              <a:t>Orals-2.0</a:t>
            </a:r>
          </a:p>
          <a:p>
            <a:pPr lvl="1"/>
            <a:r>
              <a:rPr lang="en-US" dirty="0"/>
              <a:t>Sims-1.1</a:t>
            </a:r>
          </a:p>
          <a:p>
            <a:pPr lvl="1"/>
            <a:r>
              <a:rPr lang="en-US" dirty="0"/>
              <a:t>Flights 2.3</a:t>
            </a:r>
          </a:p>
          <a:p>
            <a:r>
              <a:rPr lang="en-US" dirty="0"/>
              <a:t>Students are required to check in before or at start time, failure to do so will result in a no show</a:t>
            </a:r>
          </a:p>
          <a:p>
            <a:pPr lvl="1"/>
            <a:r>
              <a:rPr lang="en-US" dirty="0"/>
              <a:t>Will result in a fine charged to your flight account </a:t>
            </a:r>
          </a:p>
          <a:p>
            <a:pPr lvl="1"/>
            <a:r>
              <a:rPr lang="en-US" dirty="0"/>
              <a:t>Even if the weather is bad, students can face a no show if they have not communicated with their IP</a:t>
            </a:r>
          </a:p>
          <a:p>
            <a:r>
              <a:rPr lang="en-US" dirty="0"/>
              <a:t>We recommend to check in</a:t>
            </a:r>
          </a:p>
          <a:p>
            <a:pPr lvl="1"/>
            <a:r>
              <a:rPr lang="en-US" dirty="0"/>
              <a:t>10-15 minutes early for Oral and Sim Activities</a:t>
            </a:r>
          </a:p>
          <a:p>
            <a:pPr lvl="1"/>
            <a:r>
              <a:rPr lang="en-US" dirty="0"/>
              <a:t>45-60 minutes early for flight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5538E-2E33-4C88-BF5E-9DC86D650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4" t="29088" r="60993" b="36489"/>
          <a:stretch/>
        </p:blipFill>
        <p:spPr>
          <a:xfrm>
            <a:off x="505555" y="3301860"/>
            <a:ext cx="216789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00C5-6B5A-B64F-B657-1539606E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26557"/>
            <a:ext cx="2947482" cy="4601183"/>
          </a:xfrm>
        </p:spPr>
        <p:txBody>
          <a:bodyPr/>
          <a:lstStyle/>
          <a:p>
            <a:r>
              <a:rPr lang="en-US" dirty="0"/>
              <a:t>FOM-Grounds/Holds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7FDA9-70F0-CD43-B9F7-18831FB8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Ground</a:t>
            </a:r>
          </a:p>
          <a:p>
            <a:pPr lvl="1"/>
            <a:r>
              <a:rPr lang="en-US" dirty="0"/>
              <a:t>Students may medically ground themselves when they are sick, but must follow the proper procedure </a:t>
            </a:r>
          </a:p>
          <a:p>
            <a:pPr lvl="2"/>
            <a:r>
              <a:rPr lang="en-US" dirty="0"/>
              <a:t>Must inform IP AT LEAST 30 minutes prior to start time </a:t>
            </a:r>
          </a:p>
          <a:p>
            <a:pPr lvl="2"/>
            <a:r>
              <a:rPr lang="en-US" dirty="0"/>
              <a:t>Must fill out Medical Ground Form on ETA</a:t>
            </a:r>
          </a:p>
          <a:p>
            <a:pPr lvl="2"/>
            <a:r>
              <a:rPr lang="en-US" dirty="0"/>
              <a:t>Must call/email Health Services immediately. Health Services will then inform you if you must be seen by a nurse or Dr</a:t>
            </a:r>
          </a:p>
          <a:p>
            <a:r>
              <a:rPr lang="en-US" dirty="0"/>
              <a:t>Vacation Hold</a:t>
            </a:r>
          </a:p>
          <a:p>
            <a:pPr lvl="1"/>
            <a:r>
              <a:rPr lang="en-US" dirty="0"/>
              <a:t>If a student is leaving for an extended period of time, they must file a vacation hold </a:t>
            </a:r>
          </a:p>
          <a:p>
            <a:pPr lvl="2"/>
            <a:r>
              <a:rPr lang="en-US" dirty="0"/>
              <a:t>Must fill out form on ETA, and advise IP they are leaving </a:t>
            </a:r>
          </a:p>
          <a:p>
            <a:pPr lvl="2"/>
            <a:r>
              <a:rPr lang="en-US" dirty="0"/>
              <a:t>Students are only allowed a certain number of hold days per course, consult the FOM for your course</a:t>
            </a:r>
          </a:p>
          <a:p>
            <a:r>
              <a:rPr lang="en-US" dirty="0"/>
              <a:t>Financial Hold </a:t>
            </a:r>
          </a:p>
          <a:p>
            <a:pPr lvl="1"/>
            <a:r>
              <a:rPr lang="en-US" dirty="0"/>
              <a:t>If at any time a student needs to be placed on hold for financial reasons, they must see their TM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25F88-64E2-4A26-938C-B5623BE70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4" t="29088" r="60993" b="36489"/>
          <a:stretch/>
        </p:blipFill>
        <p:spPr>
          <a:xfrm>
            <a:off x="543138" y="3241435"/>
            <a:ext cx="216789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0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air plane on a runway at an airport&#10;&#10;Description automatically generated">
            <a:extLst>
              <a:ext uri="{FF2B5EF4-FFF2-40B4-BE49-F238E27FC236}">
                <a16:creationId xmlns:a16="http://schemas.microsoft.com/office/drawing/2014/main" id="{D9F7627F-DEBB-4A30-B50F-658A92065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4" r="-1" b="9604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EE0CA-62A2-E746-9F88-E7487066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FOM-Ramp Operations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81702-BE3C-144C-9071-D0A9478C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No cell phone usage on the ramp </a:t>
            </a:r>
          </a:p>
          <a:p>
            <a:r>
              <a:rPr lang="en-US" dirty="0"/>
              <a:t>No music on the ramp or in flight </a:t>
            </a:r>
          </a:p>
          <a:p>
            <a:r>
              <a:rPr lang="en-US" dirty="0"/>
              <a:t>No running on the ramp, must walk tails of all airplanes to avoid the propeller area</a:t>
            </a:r>
          </a:p>
          <a:p>
            <a:r>
              <a:rPr lang="en-US" dirty="0"/>
              <a:t>Drug testing may occur at any time, must complete drug testing to remove hold </a:t>
            </a:r>
          </a:p>
          <a:p>
            <a:r>
              <a:rPr lang="en-US" dirty="0"/>
              <a:t>ERAU Observes a zero-tolerance alcohol policy for students under 21.</a:t>
            </a:r>
          </a:p>
          <a:p>
            <a:pPr lvl="1"/>
            <a:r>
              <a:rPr lang="en-US" dirty="0"/>
              <a:t>Students over 21 may not drink 12 hours prior to any flight</a:t>
            </a:r>
          </a:p>
          <a:p>
            <a:r>
              <a:rPr lang="en-US" dirty="0"/>
              <a:t>Students must follow dress code for flights</a:t>
            </a:r>
          </a:p>
          <a:p>
            <a:pPr lvl="1"/>
            <a:r>
              <a:rPr lang="en-US" dirty="0"/>
              <a:t>Closed toed shoes</a:t>
            </a:r>
          </a:p>
          <a:p>
            <a:pPr lvl="1"/>
            <a:r>
              <a:rPr lang="en-US" dirty="0"/>
              <a:t>Socks that cover ankles</a:t>
            </a:r>
          </a:p>
          <a:p>
            <a:pPr lvl="1"/>
            <a:r>
              <a:rPr lang="en-US" dirty="0"/>
              <a:t>Pants that cover ankles </a:t>
            </a:r>
          </a:p>
          <a:p>
            <a:pPr lvl="1"/>
            <a:r>
              <a:rPr lang="en-US" dirty="0"/>
              <a:t>At least T-shirt length sleeves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072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1F986-9DD2-C546-B7BE-46F82CD92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DD34-749E-D04F-9CA1-BE384E114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Everyday, students will be required to pass a wellness check</a:t>
            </a:r>
          </a:p>
          <a:p>
            <a:r>
              <a:rPr lang="en-US" dirty="0"/>
              <a:t>Face masks must always be worn  in the Flight Department </a:t>
            </a:r>
          </a:p>
          <a:p>
            <a:r>
              <a:rPr lang="en-US" dirty="0"/>
              <a:t>Aircraft must be sanitized before flight </a:t>
            </a:r>
          </a:p>
          <a:p>
            <a:r>
              <a:rPr lang="en-US" dirty="0">
                <a:hlinkClick r:id="rId2"/>
              </a:rPr>
              <a:t>Check-In Process</a:t>
            </a:r>
            <a:endParaRPr lang="en-US" dirty="0"/>
          </a:p>
          <a:p>
            <a:r>
              <a:rPr lang="en-US" dirty="0">
                <a:hlinkClick r:id="rId3"/>
              </a:rPr>
              <a:t>Aircraft Sanitation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49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60F3C-26A5-6440-8503-AED49204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anchor="b">
            <a:normAutofit/>
          </a:bodyPr>
          <a:lstStyle/>
          <a:p>
            <a:r>
              <a:rPr lang="en-US" sz="2400"/>
              <a:t>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A33B1-0ABA-6449-9653-A774E5CC9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162014"/>
            <a:ext cx="2947482" cy="3744264"/>
          </a:xfrm>
        </p:spPr>
        <p:txBody>
          <a:bodyPr anchor="t">
            <a:norm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PACE Modules must be completed before each scheduled activity </a:t>
            </a:r>
          </a:p>
          <a:p>
            <a:r>
              <a:rPr lang="en-US" sz="1600">
                <a:solidFill>
                  <a:srgbClr val="FFFFFF"/>
                </a:solidFill>
              </a:rPr>
              <a:t>Will show you what to review, what to do for HW, and assess you.</a:t>
            </a:r>
          </a:p>
          <a:p>
            <a:r>
              <a:rPr lang="en-US" sz="1600">
                <a:solidFill>
                  <a:srgbClr val="FFFFFF"/>
                </a:solidFill>
              </a:rPr>
              <a:t>If these activities are not, students may face a no-show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807C6-299E-4964-8CED-02DDD28C7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4" t="10167" r="21062" b="6500"/>
          <a:stretch/>
        </p:blipFill>
        <p:spPr>
          <a:xfrm>
            <a:off x="4059935" y="1313572"/>
            <a:ext cx="7491363" cy="42138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063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A7850C8-8932-45FB-824D-8AB7D8469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8BB4B4-FCCA-4BB8-A5B5-7EDD9652D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213ED-62A1-4373-B506-F6FA8C5F0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07" y="1298448"/>
            <a:ext cx="3847930" cy="3255264"/>
          </a:xfrm>
        </p:spPr>
        <p:txBody>
          <a:bodyPr>
            <a:normAutofit/>
          </a:bodyPr>
          <a:lstStyle/>
          <a:p>
            <a:br>
              <a:rPr lang="en-US" sz="3700" b="1"/>
            </a:br>
            <a:r>
              <a:rPr lang="en-US" sz="3700" b="1"/>
              <a:t>FLAP mentors are here to</a:t>
            </a:r>
            <a:br>
              <a:rPr lang="en-US" sz="3700" b="1"/>
            </a:br>
            <a:r>
              <a:rPr lang="en-US" sz="3700" b="1"/>
              <a:t>help anyone at anytime.</a:t>
            </a:r>
            <a:br>
              <a:rPr lang="en-US" sz="3700" b="1"/>
            </a:br>
            <a:endParaRPr lang="en-US" sz="37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0EEA4-5502-41B0-93E5-16A30D4E1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07" y="4670246"/>
            <a:ext cx="3847929" cy="914400"/>
          </a:xfrm>
        </p:spPr>
        <p:txBody>
          <a:bodyPr>
            <a:normAutofit/>
          </a:bodyPr>
          <a:lstStyle/>
          <a:p>
            <a:r>
              <a:rPr lang="en-US" b="1"/>
              <a:t>Sign Up: Bit.ly/FLAPSPR20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AD000C-FECC-4415-AB14-16AC3974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727" y="758952"/>
            <a:ext cx="3379859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D1C84-B2E0-423A-8F37-1B7C21582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08" y="1175053"/>
            <a:ext cx="3054096" cy="235928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4A9CF7B-6D34-42D7-9614-7AA889926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758952"/>
            <a:ext cx="2849303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6CCAB5-616C-4A33-8256-D740D31FA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0640" y="4090151"/>
            <a:ext cx="3371946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72A6C1-76CF-4215-B818-52CFF4D7A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2722807"/>
            <a:ext cx="2849303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crossword, text, piece&#10;&#10;Description automatically generated">
            <a:extLst>
              <a:ext uri="{FF2B5EF4-FFF2-40B4-BE49-F238E27FC236}">
                <a16:creationId xmlns:a16="http://schemas.microsoft.com/office/drawing/2014/main" id="{73228A6F-F9CF-944D-9E29-EF63CE63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387" y="3144483"/>
            <a:ext cx="2523744" cy="252374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61CE9D6-3D74-4540-A98B-232824586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019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CF8D96-ACCE-4A38-BFE7-4D631184D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20AF7-C6D1-1A4A-8A7E-D5B8BA67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8" y="1315197"/>
            <a:ext cx="4998963" cy="1255469"/>
          </a:xfrm>
        </p:spPr>
        <p:txBody>
          <a:bodyPr>
            <a:normAutofit/>
          </a:bodyPr>
          <a:lstStyle/>
          <a:p>
            <a:r>
              <a:rPr lang="en-US" dirty="0"/>
              <a:t>What is FLAP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677A9-DECB-6D47-80C6-5EE72AD6F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17" y="2547675"/>
            <a:ext cx="4998962" cy="3274586"/>
          </a:xfrm>
        </p:spPr>
        <p:txBody>
          <a:bodyPr anchor="t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Student lead organization to aid in the transition to flight training at ERAU</a:t>
            </a:r>
          </a:p>
          <a:p>
            <a:r>
              <a:rPr lang="en-US" b="1" dirty="0">
                <a:solidFill>
                  <a:srgbClr val="FFFFFF"/>
                </a:solidFill>
              </a:rPr>
              <a:t>Mentorship program for any questions or concerns students may have</a:t>
            </a:r>
          </a:p>
          <a:p>
            <a:r>
              <a:rPr lang="en-US" b="1" dirty="0">
                <a:solidFill>
                  <a:srgbClr val="FFFFFF"/>
                </a:solidFill>
              </a:rPr>
              <a:t>Weekly/bi-weekly Hangar Talks to provide more information</a:t>
            </a:r>
          </a:p>
        </p:txBody>
      </p:sp>
      <p:pic>
        <p:nvPicPr>
          <p:cNvPr id="4" name="Picture 2" descr="Flight Line Assimilation Program ERAU - Home | Facebook">
            <a:extLst>
              <a:ext uri="{FF2B5EF4-FFF2-40B4-BE49-F238E27FC236}">
                <a16:creationId xmlns:a16="http://schemas.microsoft.com/office/drawing/2014/main" id="{D84B3E99-AB05-4A01-A92E-C5CDD7AF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066" r="-111" b="32479"/>
          <a:stretch/>
        </p:blipFill>
        <p:spPr bwMode="auto">
          <a:xfrm>
            <a:off x="6043861" y="972614"/>
            <a:ext cx="5336678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16000E-D945-4C55-948C-DC49A7121B7A}"/>
              </a:ext>
            </a:extLst>
          </p:cNvPr>
          <p:cNvSpPr txBox="1"/>
          <p:nvPr/>
        </p:nvSpPr>
        <p:spPr>
          <a:xfrm>
            <a:off x="6187440" y="3289094"/>
            <a:ext cx="504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“The Flight Line Assimilation Program’s mission is to prepare new students for day-to-day life in the Embry-Riddle Flight Department; through the introduction of Embry-Riddle’s Procedures, Safety Culture, and Structure, The Flight Line Assimilation Program intends to mitigate stress and smooth the transition process for students with prior flight training.” </a:t>
            </a:r>
          </a:p>
        </p:txBody>
      </p:sp>
    </p:spTree>
    <p:extLst>
      <p:ext uri="{BB962C8B-B14F-4D97-AF65-F5344CB8AC3E}">
        <p14:creationId xmlns:p14="http://schemas.microsoft.com/office/powerpoint/2010/main" val="47846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02EF-60DB-984F-871E-41952121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Department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9089C-2960-1A41-A5F7-652DFA072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5024" y="1800790"/>
            <a:ext cx="3474720" cy="5120640"/>
          </a:xfrm>
        </p:spPr>
        <p:txBody>
          <a:bodyPr/>
          <a:lstStyle/>
          <a:p>
            <a:r>
              <a:rPr lang="en-US" dirty="0"/>
              <a:t>Ken Byrnes </a:t>
            </a:r>
          </a:p>
          <a:p>
            <a:r>
              <a:rPr lang="en-US" dirty="0"/>
              <a:t>Chairman of the Flight Department </a:t>
            </a:r>
          </a:p>
          <a:p>
            <a:r>
              <a:rPr lang="en-US" dirty="0"/>
              <a:t>Oversees and runs Flight Department </a:t>
            </a:r>
          </a:p>
          <a:p>
            <a:r>
              <a:rPr lang="en-US" dirty="0"/>
              <a:t>Office 213N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991D8-044C-AD40-A370-7B9B1ABFA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8120" y="1620520"/>
            <a:ext cx="3474720" cy="5120640"/>
          </a:xfrm>
        </p:spPr>
        <p:txBody>
          <a:bodyPr/>
          <a:lstStyle/>
          <a:p>
            <a:r>
              <a:rPr lang="en-US" dirty="0"/>
              <a:t>Ivan Grau</a:t>
            </a:r>
          </a:p>
          <a:p>
            <a:r>
              <a:rPr lang="en-US" dirty="0"/>
              <a:t>Chief Flight Instructor</a:t>
            </a:r>
          </a:p>
          <a:p>
            <a:r>
              <a:rPr lang="en-US" dirty="0"/>
              <a:t>Oversees all flight training courses at ERAU</a:t>
            </a:r>
          </a:p>
          <a:p>
            <a:r>
              <a:rPr lang="en-US" dirty="0"/>
              <a:t>Office 214A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01D8A-B55E-4E70-A43B-1AA0E133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0" t="27472" r="36494" b="24500"/>
          <a:stretch/>
        </p:blipFill>
        <p:spPr>
          <a:xfrm>
            <a:off x="8292592" y="841165"/>
            <a:ext cx="1794256" cy="2147126"/>
          </a:xfrm>
          <a:prstGeom prst="rect">
            <a:avLst/>
          </a:prstGeom>
        </p:spPr>
      </p:pic>
      <p:pic>
        <p:nvPicPr>
          <p:cNvPr id="1026" name="Picture 2" descr="Kenneth P. Byrnes">
            <a:extLst>
              <a:ext uri="{FF2B5EF4-FFF2-40B4-BE49-F238E27FC236}">
                <a16:creationId xmlns:a16="http://schemas.microsoft.com/office/drawing/2014/main" id="{28571115-D4EE-4AD2-BBDC-3F39A0A2C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75" y="845166"/>
            <a:ext cx="1714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2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887D-9876-E941-A7FE-0192739A0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Department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FD058-CA58-B346-B39E-16B5D970F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7621" y="1905000"/>
            <a:ext cx="3474720" cy="5120640"/>
          </a:xfrm>
        </p:spPr>
        <p:txBody>
          <a:bodyPr/>
          <a:lstStyle/>
          <a:p>
            <a:r>
              <a:rPr lang="en-US" dirty="0"/>
              <a:t>René Clemens </a:t>
            </a:r>
          </a:p>
          <a:p>
            <a:r>
              <a:rPr lang="en-US" dirty="0"/>
              <a:t>Assistant Chief Flight Instructor </a:t>
            </a:r>
          </a:p>
          <a:p>
            <a:r>
              <a:rPr lang="en-US" dirty="0"/>
              <a:t>Aids Ivan in overseeing all flight training </a:t>
            </a:r>
          </a:p>
          <a:p>
            <a:r>
              <a:rPr lang="en-US" dirty="0"/>
              <a:t>Office 214B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8F028-BDD2-B743-93DB-7BB3EF5EA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9561" y="1737360"/>
            <a:ext cx="3474720" cy="5120640"/>
          </a:xfrm>
        </p:spPr>
        <p:txBody>
          <a:bodyPr/>
          <a:lstStyle/>
          <a:p>
            <a:r>
              <a:rPr lang="en-US" dirty="0"/>
              <a:t>Paul Cairns</a:t>
            </a:r>
          </a:p>
          <a:p>
            <a:r>
              <a:rPr lang="en-US" dirty="0"/>
              <a:t>Assistant Chief Flight Instructor/Head of Standards</a:t>
            </a:r>
          </a:p>
          <a:p>
            <a:r>
              <a:rPr lang="en-US" dirty="0"/>
              <a:t>Aids Ivan and oversees all curriculum changes and check rides at ERAU</a:t>
            </a:r>
          </a:p>
          <a:p>
            <a:r>
              <a:rPr lang="en-US" dirty="0"/>
              <a:t>Office 213F 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29B5D978-854B-4968-832D-24E695B4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21" y="462280"/>
            <a:ext cx="3194050" cy="25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3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light Line and Fleet | Embry-Riddle Aeronautical University ...">
            <a:extLst>
              <a:ext uri="{FF2B5EF4-FFF2-40B4-BE49-F238E27FC236}">
                <a16:creationId xmlns:a16="http://schemas.microsoft.com/office/drawing/2014/main" id="{C61FD0CB-E101-4DA7-B39D-2A9176FCD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r="7442"/>
          <a:stretch/>
        </p:blipFill>
        <p:spPr bwMode="auto">
          <a:xfrm>
            <a:off x="7932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052EC-7706-AC44-92AC-ECC45EF8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800" b="1" dirty="0"/>
              <a:t>Flight Department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5C856-B51A-194C-9E24-E1B56A200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2" y="2580310"/>
            <a:ext cx="3443590" cy="349898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Flight Scheduling Office 115</a:t>
            </a:r>
          </a:p>
          <a:p>
            <a:r>
              <a:rPr lang="en-US" dirty="0">
                <a:solidFill>
                  <a:srgbClr val="FFFFFF"/>
                </a:solidFill>
              </a:rPr>
              <a:t>Leigh Walker- In charge of scheduling each student </a:t>
            </a:r>
          </a:p>
          <a:p>
            <a:r>
              <a:rPr lang="en-US" dirty="0">
                <a:solidFill>
                  <a:srgbClr val="FFFFFF"/>
                </a:solidFill>
              </a:rPr>
              <a:t>Brian </a:t>
            </a:r>
            <a:r>
              <a:rPr lang="en-US" dirty="0" err="1">
                <a:solidFill>
                  <a:srgbClr val="FFFFFF"/>
                </a:solidFill>
              </a:rPr>
              <a:t>Herget</a:t>
            </a:r>
            <a:r>
              <a:rPr lang="en-US" dirty="0">
                <a:solidFill>
                  <a:srgbClr val="FFFFFF"/>
                </a:solidFill>
              </a:rPr>
              <a:t>- Pairs students and instructors and course enrollments </a:t>
            </a:r>
          </a:p>
          <a:p>
            <a:r>
              <a:rPr lang="en-US" dirty="0">
                <a:solidFill>
                  <a:srgbClr val="FFFFFF"/>
                </a:solidFill>
              </a:rPr>
              <a:t>Jamie Cox- ETA Administrator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647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ur Fleet — Eagles Flight Team">
            <a:extLst>
              <a:ext uri="{FF2B5EF4-FFF2-40B4-BE49-F238E27FC236}">
                <a16:creationId xmlns:a16="http://schemas.microsoft.com/office/drawing/2014/main" id="{E0EDE2ED-44D0-45B1-ACEF-4A5517E5B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 b="96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8708E-E95A-E04B-A939-F63690FD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800" b="1" dirty="0"/>
              <a:t>Flight Department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B3768-20F1-334D-A99A-98ABB1D81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Flight Supervisor </a:t>
            </a:r>
          </a:p>
          <a:p>
            <a:r>
              <a:rPr lang="en-US" dirty="0">
                <a:solidFill>
                  <a:srgbClr val="FFFFFF"/>
                </a:solidFill>
              </a:rPr>
              <a:t>Oversees all flight operations at ERAU </a:t>
            </a:r>
          </a:p>
          <a:p>
            <a:r>
              <a:rPr lang="en-US" dirty="0">
                <a:solidFill>
                  <a:srgbClr val="FFFFFF"/>
                </a:solidFill>
              </a:rPr>
              <a:t>Tracks all flights using ADS-B</a:t>
            </a:r>
          </a:p>
          <a:p>
            <a:r>
              <a:rPr lang="en-US" dirty="0">
                <a:solidFill>
                  <a:srgbClr val="FFFFFF"/>
                </a:solidFill>
              </a:rPr>
              <a:t>Briefs and dispatches all solo flight operations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1302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achelor's Degree in Aeronautical Science | Embry-Riddle ...">
            <a:extLst>
              <a:ext uri="{FF2B5EF4-FFF2-40B4-BE49-F238E27FC236}">
                <a16:creationId xmlns:a16="http://schemas.microsoft.com/office/drawing/2014/main" id="{DDB3D9BD-B531-4460-9503-7A9BA2A0C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4562" b="1"/>
          <a:stretch/>
        </p:blipFill>
        <p:spPr bwMode="auto">
          <a:xfrm>
            <a:off x="20" y="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59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1BC81-23C9-9A4A-83D2-7497A234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5218209" cy="1255469"/>
          </a:xfrm>
        </p:spPr>
        <p:txBody>
          <a:bodyPr>
            <a:normAutofit/>
          </a:bodyPr>
          <a:lstStyle/>
          <a:p>
            <a:r>
              <a:rPr lang="en-US" sz="2800" b="1" dirty="0"/>
              <a:t>Flight Department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0C0C-AAD0-6C4E-8F59-DE89E7502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133205"/>
            <a:ext cx="5218209" cy="3274586"/>
          </a:xfrm>
        </p:spPr>
        <p:txBody>
          <a:bodyPr anchor="t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Team Managers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Oversee Students progress through flight training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1- Rich Garner, Office 213G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2- Dan Thompson, Office 213A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3- Nicole Hester, Office 213 D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4- Victor Fraticelli, Office 213H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5- Suzette </a:t>
            </a:r>
            <a:r>
              <a:rPr lang="en-US" sz="1600" dirty="0" err="1">
                <a:solidFill>
                  <a:srgbClr val="FFFFFF"/>
                </a:solidFill>
              </a:rPr>
              <a:t>DeGraw</a:t>
            </a:r>
            <a:r>
              <a:rPr lang="en-US" sz="1600" dirty="0">
                <a:solidFill>
                  <a:srgbClr val="FFFFFF"/>
                </a:solidFill>
              </a:rPr>
              <a:t>, Office 213B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6- Anna </a:t>
            </a:r>
            <a:r>
              <a:rPr lang="en-US" sz="1600" dirty="0" err="1">
                <a:solidFill>
                  <a:srgbClr val="FFFFFF"/>
                </a:solidFill>
              </a:rPr>
              <a:t>Battison</a:t>
            </a:r>
            <a:r>
              <a:rPr lang="en-US" sz="1600" dirty="0">
                <a:solidFill>
                  <a:srgbClr val="FFFFFF"/>
                </a:solidFill>
              </a:rPr>
              <a:t>, Office 213C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Team 7- Oliver </a:t>
            </a:r>
            <a:r>
              <a:rPr lang="en-US" sz="1600" dirty="0" err="1">
                <a:solidFill>
                  <a:srgbClr val="FFFFFF"/>
                </a:solidFill>
              </a:rPr>
              <a:t>Kroos</a:t>
            </a:r>
            <a:r>
              <a:rPr lang="en-US" sz="1600" dirty="0">
                <a:solidFill>
                  <a:srgbClr val="FFFFFF"/>
                </a:solidFill>
              </a:rPr>
              <a:t>, Office 213E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Specialized TM- Don McCann, Office 210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266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19A26A9D-D82A-4ACE-B52F-65F6E12AD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9" r="-1" b="11197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F8378-4E33-B948-B47A-7BA87FD4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Flight Data and Certification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0F08-41CE-7A4A-98C7-B58129C6F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Oversee all documents students must have to fly </a:t>
            </a:r>
          </a:p>
          <a:p>
            <a:pPr lvl="1"/>
            <a:r>
              <a:rPr lang="en-US" dirty="0"/>
              <a:t>Government Issued ID</a:t>
            </a:r>
          </a:p>
          <a:p>
            <a:pPr lvl="1"/>
            <a:r>
              <a:rPr lang="en-US" dirty="0"/>
              <a:t>Medical</a:t>
            </a:r>
          </a:p>
          <a:p>
            <a:pPr lvl="1"/>
            <a:r>
              <a:rPr lang="en-US" dirty="0"/>
              <a:t>Pilot Certificate </a:t>
            </a:r>
          </a:p>
          <a:p>
            <a:r>
              <a:rPr lang="en-US" dirty="0"/>
              <a:t>Must see them with original copies before beginning flight training </a:t>
            </a:r>
          </a:p>
          <a:p>
            <a:r>
              <a:rPr lang="en-US" dirty="0"/>
              <a:t>Students must update records if a new document is obtained. This allows all records to be current </a:t>
            </a:r>
          </a:p>
          <a:p>
            <a:pPr marL="502920" lvl="1" indent="0">
              <a:buNone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813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0C510-9CF6-44B2-ADDC-BC6068BAA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9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C8924-32BB-ED4D-9ECC-9F1811AD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Flight Block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81EE4-6042-674B-9C4E-93A292B86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This is your class time</a:t>
            </a:r>
          </a:p>
          <a:p>
            <a:pPr lvl="1"/>
            <a:r>
              <a:rPr lang="en-US" dirty="0"/>
              <a:t>Orals, Sims, Flights</a:t>
            </a:r>
          </a:p>
          <a:p>
            <a:r>
              <a:rPr lang="en-US" dirty="0"/>
              <a:t>3-hour block of time</a:t>
            </a:r>
          </a:p>
          <a:p>
            <a:pPr lvl="1"/>
            <a:r>
              <a:rPr lang="en-US" dirty="0"/>
              <a:t>If you are assigned MWF 0750, you may not always have an activity</a:t>
            </a:r>
          </a:p>
          <a:p>
            <a:r>
              <a:rPr lang="en-US" dirty="0"/>
              <a:t>You are only required to show up if you are scheduled!</a:t>
            </a:r>
          </a:p>
          <a:p>
            <a:r>
              <a:rPr lang="en-US" dirty="0"/>
              <a:t>For the next week, do not show up until you are contacted by your flight instructor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404245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1086</Words>
  <Application>Microsoft Office PowerPoint</Application>
  <PresentationFormat>Widescreen</PresentationFormat>
  <Paragraphs>152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Corbel</vt:lpstr>
      <vt:lpstr>Wingdings 2</vt:lpstr>
      <vt:lpstr>Frame</vt:lpstr>
      <vt:lpstr>Flight Line Assimilation Program Orientation</vt:lpstr>
      <vt:lpstr>What is FLAP</vt:lpstr>
      <vt:lpstr>Flight Department Overview</vt:lpstr>
      <vt:lpstr>Flight Department Overview</vt:lpstr>
      <vt:lpstr>Flight Department Overview</vt:lpstr>
      <vt:lpstr>Flight Department Overview </vt:lpstr>
      <vt:lpstr>Flight Department Overview</vt:lpstr>
      <vt:lpstr>Flight Data and Certification </vt:lpstr>
      <vt:lpstr>Flight Block</vt:lpstr>
      <vt:lpstr>ETA</vt:lpstr>
      <vt:lpstr>What’s Needed to Fly</vt:lpstr>
      <vt:lpstr>ERAU Flight Documents </vt:lpstr>
      <vt:lpstr>ForeFlight</vt:lpstr>
      <vt:lpstr>FOM-Scheduling</vt:lpstr>
      <vt:lpstr>FOM-Grounds/Holds</vt:lpstr>
      <vt:lpstr>FOM-Ramp Operations </vt:lpstr>
      <vt:lpstr>COVID-19</vt:lpstr>
      <vt:lpstr>PACE</vt:lpstr>
      <vt:lpstr> FLAP mentors are here to help anyone at anytime.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Line Assimilation Program Orientation</dc:title>
  <dc:creator>Shirkey, Tyler C.</dc:creator>
  <cp:lastModifiedBy>Parker, Cheyenne</cp:lastModifiedBy>
  <cp:revision>3</cp:revision>
  <dcterms:created xsi:type="dcterms:W3CDTF">2020-06-28T19:36:18Z</dcterms:created>
  <dcterms:modified xsi:type="dcterms:W3CDTF">2020-07-29T20:30:30Z</dcterms:modified>
</cp:coreProperties>
</file>